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275" r:id="rId3"/>
    <p:sldId id="276" r:id="rId4"/>
    <p:sldId id="268" r:id="rId5"/>
    <p:sldId id="259" r:id="rId6"/>
    <p:sldId id="264" r:id="rId7"/>
    <p:sldId id="266" r:id="rId8"/>
    <p:sldId id="263" r:id="rId9"/>
    <p:sldId id="271" r:id="rId10"/>
    <p:sldId id="272" r:id="rId11"/>
    <p:sldId id="269" r:id="rId12"/>
    <p:sldId id="277" r:id="rId13"/>
    <p:sldId id="27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62107" autoAdjust="0"/>
  </p:normalViewPr>
  <p:slideViewPr>
    <p:cSldViewPr snapToGrid="0">
      <p:cViewPr varScale="1">
        <p:scale>
          <a:sx n="53" d="100"/>
          <a:sy n="53" d="100"/>
        </p:scale>
        <p:origin x="137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4AF0A6-863E-4B64-BE22-55DE2E115EDA}" type="datetimeFigureOut">
              <a:rPr lang="ru-RU" smtClean="0"/>
              <a:t>23.03.2024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2C3F85-A092-4136-9D7D-4F95A288CA8A}" type="slidenum">
              <a:rPr lang="ru-RU" smtClean="0"/>
              <a:t>‹#›</a:t>
            </a:fld>
            <a:endParaRPr lang="ru-RU"/>
          </a:p>
        </p:txBody>
      </p:sp>
    </p:spTree>
    <p:extLst>
      <p:ext uri="{BB962C8B-B14F-4D97-AF65-F5344CB8AC3E}">
        <p14:creationId xmlns:p14="http://schemas.microsoft.com/office/powerpoint/2010/main" val="2512585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Формирование метапредметных результатов – важная задача современной системы образования. Рассмотрим формирование регулятивных универсальных уд через работу с алгоритмами в виде инструкции и схемы.</a:t>
            </a:r>
          </a:p>
        </p:txBody>
      </p:sp>
      <p:sp>
        <p:nvSpPr>
          <p:cNvPr id="4" name="Номер слайда 3"/>
          <p:cNvSpPr>
            <a:spLocks noGrp="1"/>
          </p:cNvSpPr>
          <p:nvPr>
            <p:ph type="sldNum" sz="quarter" idx="5"/>
          </p:nvPr>
        </p:nvSpPr>
        <p:spPr/>
        <p:txBody>
          <a:bodyPr/>
          <a:lstStyle/>
          <a:p>
            <a:fld id="{142C3F85-A092-4136-9D7D-4F95A288CA8A}" type="slidenum">
              <a:rPr lang="ru-RU" smtClean="0"/>
              <a:t>1</a:t>
            </a:fld>
            <a:endParaRPr lang="ru-RU"/>
          </a:p>
        </p:txBody>
      </p:sp>
    </p:spTree>
    <p:extLst>
      <p:ext uri="{BB962C8B-B14F-4D97-AF65-F5344CB8AC3E}">
        <p14:creationId xmlns:p14="http://schemas.microsoft.com/office/powerpoint/2010/main" val="4266913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solidFill>
                  <a:schemeClr val="accent2">
                    <a:lumMod val="50000"/>
                  </a:schemeClr>
                </a:solidFill>
                <a:cs typeface="Aharoni" panose="02010803020104030203" pitchFamily="2" charset="-79"/>
              </a:rPr>
              <a:t>На уроке открытия нового знания на этапе рефлексии или на уроке отработки умений использую алгоритм с пропущенным шагом, нарушением очередности шагов. Это помогает понять, насколько осознанно учащиеся владеют предметным содержанием. Помогает организовать дискуссию.</a:t>
            </a:r>
          </a:p>
          <a:p>
            <a:endParaRPr lang="ru-RU" dirty="0"/>
          </a:p>
        </p:txBody>
      </p:sp>
      <p:sp>
        <p:nvSpPr>
          <p:cNvPr id="4" name="Номер слайда 3"/>
          <p:cNvSpPr>
            <a:spLocks noGrp="1"/>
          </p:cNvSpPr>
          <p:nvPr>
            <p:ph type="sldNum" sz="quarter" idx="5"/>
          </p:nvPr>
        </p:nvSpPr>
        <p:spPr/>
        <p:txBody>
          <a:bodyPr/>
          <a:lstStyle/>
          <a:p>
            <a:fld id="{142C3F85-A092-4136-9D7D-4F95A288CA8A}" type="slidenum">
              <a:rPr lang="ru-RU" smtClean="0"/>
              <a:t>10</a:t>
            </a:fld>
            <a:endParaRPr lang="ru-RU"/>
          </a:p>
        </p:txBody>
      </p:sp>
    </p:spTree>
    <p:extLst>
      <p:ext uri="{BB962C8B-B14F-4D97-AF65-F5344CB8AC3E}">
        <p14:creationId xmlns:p14="http://schemas.microsoft.com/office/powerpoint/2010/main" val="4265113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Итак, …</a:t>
            </a:r>
          </a:p>
        </p:txBody>
      </p:sp>
      <p:sp>
        <p:nvSpPr>
          <p:cNvPr id="4" name="Номер слайда 3"/>
          <p:cNvSpPr>
            <a:spLocks noGrp="1"/>
          </p:cNvSpPr>
          <p:nvPr>
            <p:ph type="sldNum" sz="quarter" idx="5"/>
          </p:nvPr>
        </p:nvSpPr>
        <p:spPr/>
        <p:txBody>
          <a:bodyPr/>
          <a:lstStyle/>
          <a:p>
            <a:fld id="{142C3F85-A092-4136-9D7D-4F95A288CA8A}" type="slidenum">
              <a:rPr lang="ru-RU" smtClean="0"/>
              <a:t>11</a:t>
            </a:fld>
            <a:endParaRPr lang="ru-RU"/>
          </a:p>
        </p:txBody>
      </p:sp>
    </p:spTree>
    <p:extLst>
      <p:ext uri="{BB962C8B-B14F-4D97-AF65-F5344CB8AC3E}">
        <p14:creationId xmlns:p14="http://schemas.microsoft.com/office/powerpoint/2010/main" val="3864453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   Регулятивные УУД отражают совокупность учебных операций, обеспечивающих становление рефлексивных качеств обучающегося (на уровне начального общего образования их формирование осуществляется на пропедевтическом уровне).</a:t>
            </a:r>
          </a:p>
          <a:p>
            <a:r>
              <a:rPr lang="ru-RU" sz="1200" kern="1200" dirty="0">
                <a:solidFill>
                  <a:schemeClr val="tx1"/>
                </a:solidFill>
                <a:effectLst/>
                <a:latin typeface="+mn-lt"/>
                <a:ea typeface="+mn-ea"/>
                <a:cs typeface="+mn-cs"/>
              </a:rPr>
              <a:t>Выделяются шесть групп операций:</a:t>
            </a:r>
          </a:p>
          <a:p>
            <a:r>
              <a:rPr lang="ru-RU" sz="1200" kern="1200" dirty="0">
                <a:solidFill>
                  <a:schemeClr val="tx1"/>
                </a:solidFill>
                <a:effectLst/>
                <a:latin typeface="+mn-lt"/>
                <a:ea typeface="+mn-ea"/>
                <a:cs typeface="+mn-cs"/>
              </a:rPr>
              <a:t>принимать и удерживать учебную задачу;</a:t>
            </a:r>
          </a:p>
          <a:p>
            <a:r>
              <a:rPr lang="ru-RU" sz="1200" kern="1200" dirty="0">
                <a:solidFill>
                  <a:schemeClr val="tx1"/>
                </a:solidFill>
                <a:effectLst/>
                <a:latin typeface="+mn-lt"/>
                <a:ea typeface="+mn-ea"/>
                <a:cs typeface="+mn-cs"/>
              </a:rPr>
              <a:t>планировать ее решение;</a:t>
            </a:r>
          </a:p>
          <a:p>
            <a:r>
              <a:rPr lang="ru-RU" sz="1200" kern="1200" dirty="0">
                <a:solidFill>
                  <a:schemeClr val="tx1"/>
                </a:solidFill>
                <a:effectLst/>
                <a:latin typeface="+mn-lt"/>
                <a:ea typeface="+mn-ea"/>
                <a:cs typeface="+mn-cs"/>
              </a:rPr>
              <a:t>контролировать полученный результат деятельности;</a:t>
            </a:r>
          </a:p>
          <a:p>
            <a:r>
              <a:rPr lang="ru-RU" sz="1200" kern="1200" dirty="0">
                <a:solidFill>
                  <a:schemeClr val="tx1"/>
                </a:solidFill>
                <a:effectLst/>
                <a:latin typeface="+mn-lt"/>
                <a:ea typeface="+mn-ea"/>
                <a:cs typeface="+mn-cs"/>
              </a:rPr>
              <a:t>контролировать процесс деятельности, его соответствие выбранному способу;</a:t>
            </a:r>
          </a:p>
          <a:p>
            <a:r>
              <a:rPr lang="ru-RU" sz="1200" kern="1200" dirty="0">
                <a:solidFill>
                  <a:schemeClr val="tx1"/>
                </a:solidFill>
                <a:effectLst/>
                <a:latin typeface="+mn-lt"/>
                <a:ea typeface="+mn-ea"/>
                <a:cs typeface="+mn-cs"/>
              </a:rPr>
              <a:t>предвидеть (прогнозировать) трудности и ошибки при решении данной учебной задачи;</a:t>
            </a:r>
          </a:p>
          <a:p>
            <a:r>
              <a:rPr lang="ru-RU" sz="1200" kern="1200" dirty="0">
                <a:solidFill>
                  <a:schemeClr val="tx1"/>
                </a:solidFill>
                <a:effectLst/>
                <a:latin typeface="+mn-lt"/>
                <a:ea typeface="+mn-ea"/>
                <a:cs typeface="+mn-cs"/>
              </a:rPr>
              <a:t>корректировать при необходимости процесс деятельности.</a:t>
            </a:r>
          </a:p>
          <a:p>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Важной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составляющей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регулятивных</a:t>
            </a:r>
            <a:r>
              <a:rPr lang="en-US" sz="1200" kern="1200" dirty="0">
                <a:solidFill>
                  <a:schemeClr val="tx1"/>
                </a:solidFill>
                <a:effectLst/>
                <a:latin typeface="+mn-lt"/>
                <a:ea typeface="+mn-ea"/>
                <a:cs typeface="+mn-cs"/>
              </a:rPr>
              <a:t> УУД </a:t>
            </a:r>
            <a:r>
              <a:rPr lang="en-US" sz="1200" kern="1200" dirty="0" err="1">
                <a:solidFill>
                  <a:schemeClr val="tx1"/>
                </a:solidFill>
                <a:effectLst/>
                <a:latin typeface="+mn-lt"/>
                <a:ea typeface="+mn-ea"/>
                <a:cs typeface="+mn-cs"/>
              </a:rPr>
              <a:t>являются</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операции</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определяющие</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способность</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обучающегося</a:t>
            </a:r>
            <a:r>
              <a:rPr lang="en-US" sz="1200" kern="1200" dirty="0">
                <a:solidFill>
                  <a:schemeClr val="tx1"/>
                </a:solidFill>
                <a:effectLst/>
                <a:latin typeface="+mn-lt"/>
                <a:ea typeface="+mn-ea"/>
                <a:cs typeface="+mn-cs"/>
              </a:rPr>
              <a:t> к </a:t>
            </a:r>
            <a:r>
              <a:rPr lang="en-US" sz="1200" kern="1200" dirty="0" err="1">
                <a:solidFill>
                  <a:schemeClr val="tx1"/>
                </a:solidFill>
                <a:effectLst/>
                <a:latin typeface="+mn-lt"/>
                <a:ea typeface="+mn-ea"/>
                <a:cs typeface="+mn-cs"/>
              </a:rPr>
              <a:t>волевым</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усилиям</a:t>
            </a:r>
            <a:r>
              <a:rPr lang="en-US" sz="1200" kern="1200" dirty="0">
                <a:solidFill>
                  <a:schemeClr val="tx1"/>
                </a:solidFill>
                <a:effectLst/>
                <a:latin typeface="+mn-lt"/>
                <a:ea typeface="+mn-ea"/>
                <a:cs typeface="+mn-cs"/>
              </a:rPr>
              <a:t> в </a:t>
            </a:r>
            <a:r>
              <a:rPr lang="en-US" sz="1200" kern="1200" dirty="0" err="1">
                <a:solidFill>
                  <a:schemeClr val="tx1"/>
                </a:solidFill>
                <a:effectLst/>
                <a:latin typeface="+mn-lt"/>
                <a:ea typeface="+mn-ea"/>
                <a:cs typeface="+mn-cs"/>
              </a:rPr>
              <a:t>процессе</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коллективной</a:t>
            </a:r>
            <a:r>
              <a:rPr lang="en-US" sz="1200" kern="1200" dirty="0">
                <a:solidFill>
                  <a:schemeClr val="tx1"/>
                </a:solidFill>
                <a:effectLst/>
                <a:latin typeface="+mn-lt"/>
                <a:ea typeface="+mn-ea"/>
                <a:cs typeface="+mn-cs"/>
              </a:rPr>
              <a:t> и (</a:t>
            </a:r>
            <a:r>
              <a:rPr lang="en-US" sz="1200" kern="1200" dirty="0" err="1">
                <a:solidFill>
                  <a:schemeClr val="tx1"/>
                </a:solidFill>
                <a:effectLst/>
                <a:latin typeface="+mn-lt"/>
                <a:ea typeface="+mn-ea"/>
                <a:cs typeface="+mn-cs"/>
              </a:rPr>
              <a:t>или</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совместной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деятельности</a:t>
            </a:r>
            <a:endParaRPr lang="ru-RU" dirty="0"/>
          </a:p>
        </p:txBody>
      </p:sp>
      <p:sp>
        <p:nvSpPr>
          <p:cNvPr id="4" name="Номер слайда 3"/>
          <p:cNvSpPr>
            <a:spLocks noGrp="1"/>
          </p:cNvSpPr>
          <p:nvPr>
            <p:ph type="sldNum" sz="quarter" idx="5"/>
          </p:nvPr>
        </p:nvSpPr>
        <p:spPr/>
        <p:txBody>
          <a:bodyPr/>
          <a:lstStyle/>
          <a:p>
            <a:fld id="{142C3F85-A092-4136-9D7D-4F95A288CA8A}" type="slidenum">
              <a:rPr lang="ru-RU" smtClean="0"/>
              <a:t>2</a:t>
            </a:fld>
            <a:endParaRPr lang="ru-RU"/>
          </a:p>
        </p:txBody>
      </p:sp>
    </p:spTree>
    <p:extLst>
      <p:ext uri="{BB962C8B-B14F-4D97-AF65-F5344CB8AC3E}">
        <p14:creationId xmlns:p14="http://schemas.microsoft.com/office/powerpoint/2010/main" val="3934798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Педагог применяет систему заданий, формирующих </a:t>
            </a:r>
            <a:r>
              <a:rPr lang="ru-RU" sz="1200" kern="1200" dirty="0" err="1">
                <a:solidFill>
                  <a:schemeClr val="tx1"/>
                </a:solidFill>
                <a:effectLst/>
                <a:latin typeface="+mn-lt"/>
                <a:ea typeface="+mn-ea"/>
                <a:cs typeface="+mn-cs"/>
              </a:rPr>
              <a:t>операциональный</a:t>
            </a:r>
            <a:r>
              <a:rPr lang="ru-RU" sz="1200" kern="1200" dirty="0">
                <a:solidFill>
                  <a:schemeClr val="tx1"/>
                </a:solidFill>
                <a:effectLst/>
                <a:latin typeface="+mn-lt"/>
                <a:ea typeface="+mn-ea"/>
                <a:cs typeface="+mn-cs"/>
              </a:rPr>
              <a:t> состав учебного действия. Цель таких заданий - создание алгоритма решения учебной задачи, выбор соответствующего способа действия. На первых этапах указанная работа организуется коллективно, выстраиваются пошаговые операции, постепенно обучающиеся учатся выполнять их самостоятельно. При этом очень важно соблюдать последовательность этапов формирования алгоритма: </a:t>
            </a:r>
            <a:r>
              <a:rPr lang="ru-RU" sz="1200" b="1" kern="1200" dirty="0">
                <a:solidFill>
                  <a:schemeClr val="tx1"/>
                </a:solidFill>
                <a:effectLst/>
                <a:latin typeface="+mn-lt"/>
                <a:ea typeface="+mn-ea"/>
                <a:cs typeface="+mn-cs"/>
              </a:rPr>
              <a:t>построение последовательности шагов на конкретном предметном содержании; проговаривание их во внешней речи; постепенный переход на новый уровень - построение способа действий на любом предметном содержании и с подключением внутренней речи.</a:t>
            </a:r>
          </a:p>
          <a:p>
            <a:r>
              <a:rPr lang="ru-RU" sz="1200" kern="1200" dirty="0">
                <a:solidFill>
                  <a:schemeClr val="tx1"/>
                </a:solidFill>
                <a:effectLst/>
                <a:latin typeface="+mn-lt"/>
                <a:ea typeface="+mn-ea"/>
                <a:cs typeface="+mn-cs"/>
              </a:rPr>
              <a:t>При этом изменяется и процесс контроля:</a:t>
            </a:r>
          </a:p>
          <a:p>
            <a:r>
              <a:rPr lang="ru-RU" sz="1200" kern="1200" dirty="0">
                <a:solidFill>
                  <a:schemeClr val="tx1"/>
                </a:solidFill>
                <a:effectLst/>
                <a:latin typeface="+mn-lt"/>
                <a:ea typeface="+mn-ea"/>
                <a:cs typeface="+mn-cs"/>
              </a:rPr>
              <a:t>от совместных действий с учителем обучающиеся переходят к самостоятельным аналитическим оценкам;</a:t>
            </a:r>
          </a:p>
          <a:p>
            <a:r>
              <a:rPr lang="ru-RU" sz="1200" kern="1200" dirty="0">
                <a:solidFill>
                  <a:schemeClr val="tx1"/>
                </a:solidFill>
                <a:effectLst/>
                <a:latin typeface="+mn-lt"/>
                <a:ea typeface="+mn-ea"/>
                <a:cs typeface="+mn-cs"/>
              </a:rPr>
              <a:t>выполняющий задание осваивает два вида контроля - результата и процесса деятельности;</a:t>
            </a:r>
          </a:p>
          <a:p>
            <a:r>
              <a:rPr lang="ru-RU" sz="1200" kern="1200" dirty="0">
                <a:solidFill>
                  <a:schemeClr val="tx1"/>
                </a:solidFill>
                <a:effectLst/>
                <a:latin typeface="+mn-lt"/>
                <a:ea typeface="+mn-ea"/>
                <a:cs typeface="+mn-cs"/>
              </a:rPr>
              <a:t>развивается способность корректировать процесс выполнения задания, а также предвидеть возможные трудности и ошибки. При этом возможно реализовать автоматизацию контроля с диагностикой ошибок обучающегося и с соответствующей методической поддержкой исправления самим обучающимся своих ошибок.</a:t>
            </a:r>
          </a:p>
          <a:p>
            <a:r>
              <a:rPr lang="ru-RU" sz="1200" kern="1200" dirty="0">
                <a:solidFill>
                  <a:schemeClr val="tx1"/>
                </a:solidFill>
                <a:effectLst/>
                <a:latin typeface="+mn-lt"/>
                <a:ea typeface="+mn-ea"/>
                <a:cs typeface="+mn-cs"/>
              </a:rPr>
              <a:t>Описанная технология обучения в рамках совместно-распределительной деятельности развивает способность обучающихся работать не только в типовых учебных ситуациях, но и в новых нестандартных ситуациях.</a:t>
            </a:r>
          </a:p>
          <a:p>
            <a:endParaRPr lang="ru-RU" dirty="0"/>
          </a:p>
        </p:txBody>
      </p:sp>
      <p:sp>
        <p:nvSpPr>
          <p:cNvPr id="4" name="Номер слайда 3"/>
          <p:cNvSpPr>
            <a:spLocks noGrp="1"/>
          </p:cNvSpPr>
          <p:nvPr>
            <p:ph type="sldNum" sz="quarter" idx="5"/>
          </p:nvPr>
        </p:nvSpPr>
        <p:spPr/>
        <p:txBody>
          <a:bodyPr/>
          <a:lstStyle/>
          <a:p>
            <a:fld id="{142C3F85-A092-4136-9D7D-4F95A288CA8A}" type="slidenum">
              <a:rPr lang="ru-RU" smtClean="0"/>
              <a:t>3</a:t>
            </a:fld>
            <a:endParaRPr lang="ru-RU"/>
          </a:p>
        </p:txBody>
      </p:sp>
    </p:spTree>
    <p:extLst>
      <p:ext uri="{BB962C8B-B14F-4D97-AF65-F5344CB8AC3E}">
        <p14:creationId xmlns:p14="http://schemas.microsoft.com/office/powerpoint/2010/main" val="1799862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Составление алгоритмов – один из эффективных приемов работы по формированию метапредметных результатов как познавательных (логических), так и регулятивных.</a:t>
            </a:r>
          </a:p>
          <a:p>
            <a:r>
              <a:rPr lang="ru-RU" sz="1200" kern="1200" dirty="0">
                <a:solidFill>
                  <a:schemeClr val="tx1"/>
                </a:solidFill>
                <a:effectLst/>
                <a:latin typeface="+mn-lt"/>
                <a:ea typeface="+mn-ea"/>
                <a:cs typeface="+mn-cs"/>
              </a:rPr>
              <a:t>Я хочу сделать акцент на использование алгоритма для формирование регулятивных УУД.</a:t>
            </a:r>
          </a:p>
          <a:p>
            <a:r>
              <a:rPr lang="ru-RU" sz="1200" kern="1200" dirty="0">
                <a:solidFill>
                  <a:schemeClr val="tx1"/>
                </a:solidFill>
                <a:effectLst/>
                <a:latin typeface="+mn-lt"/>
                <a:ea typeface="+mn-ea"/>
                <a:cs typeface="+mn-cs"/>
              </a:rPr>
              <a:t> Что же такое алгоритм? Алгоритм – последовательность действий для достижения цели (результата).</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tx1"/>
                </a:solidFill>
                <a:effectLst/>
                <a:latin typeface="+mn-lt"/>
                <a:ea typeface="+mn-ea"/>
                <a:cs typeface="+mn-cs"/>
              </a:rPr>
              <a:t>Согласно</a:t>
            </a:r>
            <a:r>
              <a:rPr lang="en-US" sz="1200" b="0" kern="1200" dirty="0">
                <a:solidFill>
                  <a:schemeClr val="tx1"/>
                </a:solidFill>
                <a:effectLst/>
                <a:latin typeface="+mn-lt"/>
                <a:ea typeface="+mn-ea"/>
                <a:cs typeface="+mn-cs"/>
              </a:rPr>
              <a:t> </a:t>
            </a:r>
            <a:r>
              <a:rPr lang="ru-RU" sz="1200" b="0" kern="1200" dirty="0">
                <a:solidFill>
                  <a:schemeClr val="tx1"/>
                </a:solidFill>
                <a:effectLst/>
                <a:latin typeface="+mn-lt"/>
                <a:ea typeface="+mn-ea"/>
                <a:cs typeface="+mn-cs"/>
              </a:rPr>
              <a:t>теории</a:t>
            </a:r>
            <a:r>
              <a:rPr lang="en-US"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В.П.Беспалько</a:t>
            </a:r>
            <a:r>
              <a:rPr lang="ru-RU" sz="1200" b="0" kern="1200" dirty="0">
                <a:solidFill>
                  <a:schemeClr val="tx1"/>
                </a:solidFill>
                <a:effectLst/>
                <a:latin typeface="+mn-lt"/>
                <a:ea typeface="+mn-ea"/>
                <a:cs typeface="+mn-cs"/>
              </a:rPr>
              <a:t>,</a:t>
            </a:r>
            <a:r>
              <a:rPr lang="en-US" sz="1200" b="0" kern="1200" dirty="0">
                <a:solidFill>
                  <a:schemeClr val="tx1"/>
                </a:solidFill>
                <a:effectLst/>
                <a:latin typeface="+mn-lt"/>
                <a:ea typeface="+mn-ea"/>
                <a:cs typeface="+mn-cs"/>
              </a:rPr>
              <a:t> </a:t>
            </a:r>
            <a:r>
              <a:rPr lang="ru-RU" sz="1200" b="0" kern="1200" dirty="0">
                <a:solidFill>
                  <a:schemeClr val="tx1"/>
                </a:solidFill>
                <a:effectLst/>
                <a:latin typeface="+mn-lt"/>
                <a:ea typeface="+mn-ea"/>
                <a:cs typeface="+mn-cs"/>
              </a:rPr>
              <a:t>основными</a:t>
            </a:r>
            <a:r>
              <a:rPr lang="en-US" sz="1200" b="0" kern="1200" dirty="0">
                <a:solidFill>
                  <a:schemeClr val="tx1"/>
                </a:solidFill>
                <a:effectLst/>
                <a:latin typeface="+mn-lt"/>
                <a:ea typeface="+mn-ea"/>
                <a:cs typeface="+mn-cs"/>
              </a:rPr>
              <a:t> </a:t>
            </a:r>
            <a:r>
              <a:rPr lang="ru-RU" sz="1200" b="0" kern="1200" dirty="0">
                <a:solidFill>
                  <a:schemeClr val="tx1"/>
                </a:solidFill>
                <a:effectLst/>
                <a:latin typeface="+mn-lt"/>
                <a:ea typeface="+mn-ea"/>
                <a:cs typeface="+mn-cs"/>
              </a:rPr>
              <a:t>свойствами</a:t>
            </a:r>
            <a:r>
              <a:rPr lang="en-US" sz="1200" b="0" kern="1200" dirty="0">
                <a:solidFill>
                  <a:schemeClr val="tx1"/>
                </a:solidFill>
                <a:effectLst/>
                <a:latin typeface="+mn-lt"/>
                <a:ea typeface="+mn-ea"/>
                <a:cs typeface="+mn-cs"/>
              </a:rPr>
              <a:t> </a:t>
            </a:r>
            <a:r>
              <a:rPr lang="ru-RU" sz="1200" b="0" kern="1200" dirty="0">
                <a:solidFill>
                  <a:schemeClr val="tx1"/>
                </a:solidFill>
                <a:effectLst/>
                <a:latin typeface="+mn-lt"/>
                <a:ea typeface="+mn-ea"/>
                <a:cs typeface="+mn-cs"/>
              </a:rPr>
              <a:t>алгоритма</a:t>
            </a:r>
            <a:r>
              <a:rPr lang="en-US" sz="1200" b="0" kern="1200" dirty="0">
                <a:solidFill>
                  <a:schemeClr val="tx1"/>
                </a:solidFill>
                <a:effectLst/>
                <a:latin typeface="+mn-lt"/>
                <a:ea typeface="+mn-ea"/>
                <a:cs typeface="+mn-cs"/>
              </a:rPr>
              <a:t> </a:t>
            </a:r>
            <a:r>
              <a:rPr lang="ru-RU" sz="1200" b="0" kern="1200" dirty="0">
                <a:solidFill>
                  <a:schemeClr val="tx1"/>
                </a:solidFill>
                <a:effectLst/>
                <a:latin typeface="+mn-lt"/>
                <a:ea typeface="+mn-ea"/>
                <a:cs typeface="+mn-cs"/>
              </a:rPr>
              <a:t>являются: определенность (простота и однозначность операций); массовость (</a:t>
            </a:r>
            <a:r>
              <a:rPr lang="ru-RU" sz="1200" b="0" kern="1200" dirty="0" err="1">
                <a:solidFill>
                  <a:schemeClr val="tx1"/>
                </a:solidFill>
                <a:effectLst/>
                <a:latin typeface="+mn-lt"/>
                <a:ea typeface="+mn-ea"/>
                <a:cs typeface="+mn-cs"/>
              </a:rPr>
              <a:t>приложимость</a:t>
            </a:r>
            <a:r>
              <a:rPr lang="ru-RU" sz="1200" b="0" kern="1200" dirty="0">
                <a:solidFill>
                  <a:schemeClr val="tx1"/>
                </a:solidFill>
                <a:effectLst/>
                <a:latin typeface="+mn-lt"/>
                <a:ea typeface="+mn-ea"/>
                <a:cs typeface="+mn-cs"/>
              </a:rPr>
              <a:t> к целому классу задач); результативность (обязательное подведение к ответу); дискретность (членение на элементарные шаги)</a:t>
            </a:r>
            <a:r>
              <a:rPr lang="en-US" sz="1200" b="0" kern="1200" dirty="0">
                <a:solidFill>
                  <a:schemeClr val="tx1"/>
                </a:solidFill>
                <a:effectLst/>
                <a:latin typeface="+mn-lt"/>
                <a:ea typeface="+mn-ea"/>
                <a:cs typeface="+mn-cs"/>
              </a:rPr>
              <a:t> </a:t>
            </a:r>
            <a:endParaRPr lang="ru-RU" sz="1200" b="0" kern="1200" dirty="0">
              <a:solidFill>
                <a:schemeClr val="tx1"/>
              </a:solidFill>
              <a:effectLst/>
              <a:latin typeface="+mn-lt"/>
              <a:ea typeface="+mn-ea"/>
              <a:cs typeface="+mn-cs"/>
            </a:endParaRPr>
          </a:p>
          <a:p>
            <a:r>
              <a:rPr lang="ru-RU" sz="1200" b="0" kern="1200" dirty="0">
                <a:solidFill>
                  <a:schemeClr val="tx1"/>
                </a:solidFill>
                <a:effectLst/>
                <a:latin typeface="+mn-lt"/>
                <a:ea typeface="+mn-ea"/>
                <a:cs typeface="+mn-cs"/>
              </a:rPr>
              <a:t>Зачем нужен</a:t>
            </a:r>
            <a:r>
              <a:rPr lang="en-US" sz="1200" b="0" kern="1200" dirty="0">
                <a:solidFill>
                  <a:schemeClr val="tx1"/>
                </a:solidFill>
                <a:effectLst/>
                <a:latin typeface="+mn-lt"/>
                <a:ea typeface="+mn-ea"/>
                <a:cs typeface="+mn-cs"/>
              </a:rPr>
              <a:t> </a:t>
            </a:r>
            <a:r>
              <a:rPr lang="ru-RU" sz="1200" b="0" kern="1200" dirty="0">
                <a:solidFill>
                  <a:schemeClr val="tx1"/>
                </a:solidFill>
                <a:effectLst/>
                <a:latin typeface="+mn-lt"/>
                <a:ea typeface="+mn-ea"/>
                <a:cs typeface="+mn-cs"/>
              </a:rPr>
              <a:t>алгоритм</a:t>
            </a:r>
            <a:r>
              <a:rPr lang="en-US" sz="1200" b="0" kern="1200" dirty="0">
                <a:solidFill>
                  <a:schemeClr val="tx1"/>
                </a:solidFill>
                <a:effectLst/>
                <a:latin typeface="+mn-lt"/>
                <a:ea typeface="+mn-ea"/>
                <a:cs typeface="+mn-cs"/>
              </a:rPr>
              <a:t> </a:t>
            </a:r>
            <a:r>
              <a:rPr lang="ru-RU" sz="1200" b="0" kern="1200" dirty="0">
                <a:solidFill>
                  <a:schemeClr val="tx1"/>
                </a:solidFill>
                <a:effectLst/>
                <a:latin typeface="+mn-lt"/>
                <a:ea typeface="+mn-ea"/>
                <a:cs typeface="+mn-cs"/>
              </a:rPr>
              <a:t>в</a:t>
            </a:r>
            <a:r>
              <a:rPr lang="en-US" sz="1200" b="0" kern="1200" dirty="0">
                <a:solidFill>
                  <a:schemeClr val="tx1"/>
                </a:solidFill>
                <a:effectLst/>
                <a:latin typeface="+mn-lt"/>
                <a:ea typeface="+mn-ea"/>
                <a:cs typeface="+mn-cs"/>
              </a:rPr>
              <a:t> </a:t>
            </a:r>
            <a:r>
              <a:rPr lang="ru-RU" sz="1200" b="0" kern="1200" dirty="0">
                <a:solidFill>
                  <a:schemeClr val="tx1"/>
                </a:solidFill>
                <a:effectLst/>
                <a:latin typeface="+mn-lt"/>
                <a:ea typeface="+mn-ea"/>
                <a:cs typeface="+mn-cs"/>
              </a:rPr>
              <a:t>начальной</a:t>
            </a:r>
            <a:r>
              <a:rPr lang="en-US" sz="1200" b="0" kern="1200" dirty="0">
                <a:solidFill>
                  <a:schemeClr val="tx1"/>
                </a:solidFill>
                <a:effectLst/>
                <a:latin typeface="+mn-lt"/>
                <a:ea typeface="+mn-ea"/>
                <a:cs typeface="+mn-cs"/>
              </a:rPr>
              <a:t> </a:t>
            </a:r>
            <a:r>
              <a:rPr lang="ru-RU" sz="1200" b="0" kern="1200" dirty="0">
                <a:solidFill>
                  <a:schemeClr val="tx1"/>
                </a:solidFill>
                <a:effectLst/>
                <a:latin typeface="+mn-lt"/>
                <a:ea typeface="+mn-ea"/>
                <a:cs typeface="+mn-cs"/>
              </a:rPr>
              <a:t>школе</a:t>
            </a:r>
            <a:r>
              <a:rPr lang="ru-RU" sz="1200" kern="1200" dirty="0">
                <a:solidFill>
                  <a:schemeClr val="tx1"/>
                </a:solidFill>
                <a:effectLst/>
                <a:latin typeface="+mn-lt"/>
                <a:ea typeface="+mn-ea"/>
                <a:cs typeface="+mn-cs"/>
              </a:rPr>
              <a:t>? Среди психологических исследований, направленных на совершенствование учебного процесса,</a:t>
            </a:r>
            <a:r>
              <a:rPr lang="en-US" sz="1200" kern="1200" dirty="0">
                <a:solidFill>
                  <a:schemeClr val="tx1"/>
                </a:solidFill>
                <a:effectLst/>
                <a:latin typeface="+mn-lt"/>
                <a:ea typeface="+mn-ea"/>
                <a:cs typeface="+mn-cs"/>
              </a:rPr>
              <a:t> </a:t>
            </a:r>
            <a:r>
              <a:rPr lang="ru-RU" sz="1200" b="1" kern="1200" dirty="0">
                <a:solidFill>
                  <a:schemeClr val="tx1"/>
                </a:solidFill>
                <a:effectLst/>
                <a:latin typeface="+mn-lt"/>
                <a:ea typeface="+mn-ea"/>
                <a:cs typeface="+mn-cs"/>
              </a:rPr>
              <a:t>важное</a:t>
            </a:r>
            <a:r>
              <a:rPr lang="en-US" sz="1200" kern="1200" dirty="0">
                <a:solidFill>
                  <a:schemeClr val="tx1"/>
                </a:solidFill>
                <a:effectLst/>
                <a:latin typeface="+mn-lt"/>
                <a:ea typeface="+mn-ea"/>
                <a:cs typeface="+mn-cs"/>
              </a:rPr>
              <a:t> </a:t>
            </a:r>
            <a:r>
              <a:rPr lang="ru-RU" sz="1200" b="0" kern="1200" dirty="0">
                <a:solidFill>
                  <a:schemeClr val="tx1"/>
                </a:solidFill>
                <a:effectLst/>
                <a:latin typeface="+mn-lt"/>
                <a:ea typeface="+mn-ea"/>
                <a:cs typeface="+mn-cs"/>
              </a:rPr>
              <a:t>место принадлежит разработке способов алгоритмизации обучения. Всякий мыслительный процесс состоит из ряда умственных операций. Чаще всего многие из них не осознаются, а иногда о них просто не подозревают. Психологи подчеркивают, что для эффективного обучения эти операции надо выявить и специально им обучать.  </a:t>
            </a:r>
          </a:p>
          <a:p>
            <a:r>
              <a:rPr lang="ru-RU" sz="1200" b="0" kern="1200" dirty="0">
                <a:solidFill>
                  <a:schemeClr val="tx1"/>
                </a:solidFill>
                <a:effectLst/>
                <a:latin typeface="+mn-lt"/>
                <a:ea typeface="+mn-ea"/>
                <a:cs typeface="+mn-cs"/>
              </a:rPr>
              <a:t>Составление</a:t>
            </a:r>
            <a:r>
              <a:rPr lang="en-US" sz="1200" b="0" kern="1200" dirty="0">
                <a:solidFill>
                  <a:schemeClr val="tx1"/>
                </a:solidFill>
                <a:effectLst/>
                <a:latin typeface="+mn-lt"/>
                <a:ea typeface="+mn-ea"/>
                <a:cs typeface="+mn-cs"/>
              </a:rPr>
              <a:t> </a:t>
            </a:r>
            <a:r>
              <a:rPr lang="ru-RU" sz="1200" b="0" kern="1200" dirty="0">
                <a:solidFill>
                  <a:schemeClr val="tx1"/>
                </a:solidFill>
                <a:effectLst/>
                <a:latin typeface="+mn-lt"/>
                <a:ea typeface="+mn-ea"/>
                <a:cs typeface="+mn-cs"/>
              </a:rPr>
              <a:t>алгоритмов</a:t>
            </a:r>
            <a:r>
              <a:rPr lang="en-US" sz="1200" b="0" kern="1200" dirty="0">
                <a:solidFill>
                  <a:schemeClr val="tx1"/>
                </a:solidFill>
                <a:effectLst/>
                <a:latin typeface="+mn-lt"/>
                <a:ea typeface="+mn-ea"/>
                <a:cs typeface="+mn-cs"/>
              </a:rPr>
              <a:t> </a:t>
            </a:r>
            <a:r>
              <a:rPr lang="ru-RU" sz="1200" b="0" kern="1200" dirty="0">
                <a:solidFill>
                  <a:schemeClr val="tx1"/>
                </a:solidFill>
                <a:effectLst/>
                <a:latin typeface="+mn-lt"/>
                <a:ea typeface="+mn-ea"/>
                <a:cs typeface="+mn-cs"/>
              </a:rPr>
              <a:t>– это сложная задача, поэтому начиная с 1-го</a:t>
            </a:r>
            <a:r>
              <a:rPr lang="en-US" sz="1200" b="0" kern="1200" dirty="0">
                <a:solidFill>
                  <a:schemeClr val="tx1"/>
                </a:solidFill>
                <a:effectLst/>
                <a:latin typeface="+mn-lt"/>
                <a:ea typeface="+mn-ea"/>
                <a:cs typeface="+mn-cs"/>
              </a:rPr>
              <a:t> </a:t>
            </a:r>
            <a:r>
              <a:rPr lang="ru-RU" sz="1200" b="0" kern="1200" dirty="0">
                <a:solidFill>
                  <a:schemeClr val="tx1"/>
                </a:solidFill>
                <a:effectLst/>
                <a:latin typeface="+mn-lt"/>
                <a:ea typeface="+mn-ea"/>
                <a:cs typeface="+mn-cs"/>
              </a:rPr>
              <a:t>класса, нужно, прежде всего, учить детей «видеть»</a:t>
            </a:r>
            <a:r>
              <a:rPr lang="en-US" sz="1200" b="0" kern="1200" dirty="0">
                <a:solidFill>
                  <a:schemeClr val="tx1"/>
                </a:solidFill>
                <a:effectLst/>
                <a:latin typeface="+mn-lt"/>
                <a:ea typeface="+mn-ea"/>
                <a:cs typeface="+mn-cs"/>
              </a:rPr>
              <a:t> </a:t>
            </a:r>
            <a:r>
              <a:rPr lang="ru-RU" sz="1200" b="0" kern="1200" dirty="0">
                <a:solidFill>
                  <a:schemeClr val="tx1"/>
                </a:solidFill>
                <a:effectLst/>
                <a:latin typeface="+mn-lt"/>
                <a:ea typeface="+mn-ea"/>
                <a:cs typeface="+mn-cs"/>
              </a:rPr>
              <a:t>алгоритмы</a:t>
            </a:r>
            <a:r>
              <a:rPr lang="en-US" sz="1200" b="0" kern="1200" dirty="0">
                <a:solidFill>
                  <a:schemeClr val="tx1"/>
                </a:solidFill>
                <a:effectLst/>
                <a:latin typeface="+mn-lt"/>
                <a:ea typeface="+mn-ea"/>
                <a:cs typeface="+mn-cs"/>
              </a:rPr>
              <a:t> </a:t>
            </a:r>
            <a:r>
              <a:rPr lang="ru-RU" sz="1200" b="0" kern="1200" dirty="0">
                <a:solidFill>
                  <a:schemeClr val="tx1"/>
                </a:solidFill>
                <a:effectLst/>
                <a:latin typeface="+mn-lt"/>
                <a:ea typeface="+mn-ea"/>
                <a:cs typeface="+mn-cs"/>
              </a:rPr>
              <a:t>и осознавать алгоритмическую сущность тех</a:t>
            </a:r>
            <a:r>
              <a:rPr lang="en-US" sz="1200" b="0" kern="1200" dirty="0">
                <a:solidFill>
                  <a:schemeClr val="tx1"/>
                </a:solidFill>
                <a:effectLst/>
                <a:latin typeface="+mn-lt"/>
                <a:ea typeface="+mn-ea"/>
                <a:cs typeface="+mn-cs"/>
              </a:rPr>
              <a:t> </a:t>
            </a:r>
            <a:r>
              <a:rPr lang="ru-RU" sz="1200" b="0" kern="1200" dirty="0">
                <a:solidFill>
                  <a:schemeClr val="tx1"/>
                </a:solidFill>
                <a:effectLst/>
                <a:latin typeface="+mn-lt"/>
                <a:ea typeface="+mn-ea"/>
                <a:cs typeface="+mn-cs"/>
              </a:rPr>
              <a:t>действий, которые они выполняют. Начинать эту работу следует с простейших</a:t>
            </a:r>
            <a:r>
              <a:rPr lang="en-US" sz="1200" b="0" kern="1200" dirty="0">
                <a:solidFill>
                  <a:schemeClr val="tx1"/>
                </a:solidFill>
                <a:effectLst/>
                <a:latin typeface="+mn-lt"/>
                <a:ea typeface="+mn-ea"/>
                <a:cs typeface="+mn-cs"/>
              </a:rPr>
              <a:t> </a:t>
            </a:r>
            <a:r>
              <a:rPr lang="ru-RU" sz="1200" b="0" kern="1200" dirty="0">
                <a:solidFill>
                  <a:schemeClr val="tx1"/>
                </a:solidFill>
                <a:effectLst/>
                <a:latin typeface="+mn-lt"/>
                <a:ea typeface="+mn-ea"/>
                <a:cs typeface="+mn-cs"/>
              </a:rPr>
              <a:t>алгоритмов, доступных и понятных </a:t>
            </a:r>
            <a:r>
              <a:rPr lang="ru-RU" sz="1200" kern="1200" dirty="0">
                <a:solidFill>
                  <a:schemeClr val="tx1"/>
                </a:solidFill>
                <a:effectLst/>
                <a:latin typeface="+mn-lt"/>
                <a:ea typeface="+mn-ea"/>
                <a:cs typeface="+mn-cs"/>
              </a:rPr>
              <a:t>им. </a:t>
            </a:r>
            <a:endParaRPr lang="ru-RU" dirty="0"/>
          </a:p>
        </p:txBody>
      </p:sp>
      <p:sp>
        <p:nvSpPr>
          <p:cNvPr id="4" name="Номер слайда 3"/>
          <p:cNvSpPr>
            <a:spLocks noGrp="1"/>
          </p:cNvSpPr>
          <p:nvPr>
            <p:ph type="sldNum" sz="quarter" idx="5"/>
          </p:nvPr>
        </p:nvSpPr>
        <p:spPr/>
        <p:txBody>
          <a:bodyPr/>
          <a:lstStyle/>
          <a:p>
            <a:fld id="{142C3F85-A092-4136-9D7D-4F95A288CA8A}" type="slidenum">
              <a:rPr lang="ru-RU" smtClean="0"/>
              <a:t>4</a:t>
            </a:fld>
            <a:endParaRPr lang="ru-RU"/>
          </a:p>
        </p:txBody>
      </p:sp>
    </p:spTree>
    <p:extLst>
      <p:ext uri="{BB962C8B-B14F-4D97-AF65-F5344CB8AC3E}">
        <p14:creationId xmlns:p14="http://schemas.microsoft.com/office/powerpoint/2010/main" val="358931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a:solidFill>
                  <a:schemeClr val="tx1"/>
                </a:solidFill>
                <a:effectLst/>
                <a:latin typeface="+mn-lt"/>
                <a:ea typeface="+mn-ea"/>
                <a:cs typeface="+mn-cs"/>
              </a:rPr>
              <a:t>Одной из главных задач обучения грамоте является формирование у детей умения проводить звуковой анализ слов. Целью такого </a:t>
            </a:r>
            <a:r>
              <a:rPr lang="ru-RU" sz="1200" b="1" i="0" kern="1200" dirty="0">
                <a:solidFill>
                  <a:schemeClr val="tx1"/>
                </a:solidFill>
                <a:effectLst/>
                <a:latin typeface="+mn-lt"/>
                <a:ea typeface="+mn-ea"/>
                <a:cs typeface="+mn-cs"/>
              </a:rPr>
              <a:t>анализа</a:t>
            </a:r>
            <a:r>
              <a:rPr lang="ru-RU" sz="1200" b="0" i="0" kern="1200" dirty="0">
                <a:solidFill>
                  <a:schemeClr val="tx1"/>
                </a:solidFill>
                <a:effectLst/>
                <a:latin typeface="+mn-lt"/>
                <a:ea typeface="+mn-ea"/>
                <a:cs typeface="+mn-cs"/>
              </a:rPr>
              <a:t>, в подготовительный период обучения грамоте, является установление </a:t>
            </a:r>
            <a:r>
              <a:rPr lang="ru-RU" sz="1200" b="1" i="0" kern="1200" dirty="0">
                <a:solidFill>
                  <a:schemeClr val="tx1"/>
                </a:solidFill>
                <a:effectLst/>
                <a:latin typeface="+mn-lt"/>
                <a:ea typeface="+mn-ea"/>
                <a:cs typeface="+mn-cs"/>
              </a:rPr>
              <a:t>последовательности</a:t>
            </a:r>
            <a:r>
              <a:rPr lang="ru-RU" sz="1200" b="0" i="0" kern="1200" dirty="0">
                <a:solidFill>
                  <a:schemeClr val="tx1"/>
                </a:solidFill>
                <a:effectLst/>
                <a:latin typeface="+mn-lt"/>
                <a:ea typeface="+mn-ea"/>
                <a:cs typeface="+mn-cs"/>
              </a:rPr>
              <a:t> фонем (звуков) в </a:t>
            </a:r>
            <a:r>
              <a:rPr lang="ru-RU" sz="1200" b="1" i="0" kern="1200" dirty="0">
                <a:solidFill>
                  <a:schemeClr val="tx1"/>
                </a:solidFill>
                <a:effectLst/>
                <a:latin typeface="+mn-lt"/>
                <a:ea typeface="+mn-ea"/>
                <a:cs typeface="+mn-cs"/>
              </a:rPr>
              <a:t>слове</a:t>
            </a:r>
            <a:r>
              <a:rPr lang="ru-RU" sz="1200" b="0" i="0" kern="1200" dirty="0">
                <a:solidFill>
                  <a:schemeClr val="tx1"/>
                </a:solidFill>
                <a:effectLst/>
                <a:latin typeface="+mn-lt"/>
                <a:ea typeface="+mn-ea"/>
                <a:cs typeface="+mn-cs"/>
              </a:rPr>
              <a:t> без обращения к буквам.</a:t>
            </a:r>
          </a:p>
          <a:p>
            <a:r>
              <a:rPr lang="ru-RU" sz="1200" b="0" i="0" kern="1200" dirty="0">
                <a:solidFill>
                  <a:schemeClr val="tx1"/>
                </a:solidFill>
                <a:effectLst/>
                <a:latin typeface="+mn-lt"/>
                <a:ea typeface="+mn-ea"/>
                <a:cs typeface="+mn-cs"/>
              </a:rPr>
              <a:t>И первое регулятивное действие в планируемых метапредметных результатах для 1 класса, согласно ФРП - </a:t>
            </a:r>
            <a:r>
              <a:rPr lang="ru-RU" sz="1200" kern="1200" dirty="0">
                <a:solidFill>
                  <a:schemeClr val="tx1"/>
                </a:solidFill>
                <a:effectLst/>
                <a:latin typeface="+mn-lt"/>
                <a:ea typeface="+mn-ea"/>
                <a:cs typeface="+mn-cs"/>
              </a:rPr>
              <a:t>выстраивать последовательность учебных операций при проведении звукового анализа слова. </a:t>
            </a:r>
          </a:p>
          <a:p>
            <a:r>
              <a:rPr lang="en-US" sz="1200" kern="1200" dirty="0" err="1">
                <a:solidFill>
                  <a:schemeClr val="tx1"/>
                </a:solidFill>
                <a:effectLst/>
                <a:latin typeface="+mn-lt"/>
                <a:ea typeface="+mn-ea"/>
                <a:cs typeface="+mn-cs"/>
              </a:rPr>
              <a:t>Важной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составляющей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регулятивных</a:t>
            </a:r>
            <a:r>
              <a:rPr lang="en-US" sz="1200" kern="1200" dirty="0">
                <a:solidFill>
                  <a:schemeClr val="tx1"/>
                </a:solidFill>
                <a:effectLst/>
                <a:latin typeface="+mn-lt"/>
                <a:ea typeface="+mn-ea"/>
                <a:cs typeface="+mn-cs"/>
              </a:rPr>
              <a:t> УУД </a:t>
            </a:r>
            <a:r>
              <a:rPr lang="en-US" sz="1200" kern="1200" dirty="0" err="1">
                <a:solidFill>
                  <a:schemeClr val="tx1"/>
                </a:solidFill>
                <a:effectLst/>
                <a:latin typeface="+mn-lt"/>
                <a:ea typeface="+mn-ea"/>
                <a:cs typeface="+mn-cs"/>
              </a:rPr>
              <a:t>являются</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операции</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определяющие</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способность</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обучающегося</a:t>
            </a:r>
            <a:r>
              <a:rPr lang="en-US" sz="1200" kern="1200" dirty="0">
                <a:solidFill>
                  <a:schemeClr val="tx1"/>
                </a:solidFill>
                <a:effectLst/>
                <a:latin typeface="+mn-lt"/>
                <a:ea typeface="+mn-ea"/>
                <a:cs typeface="+mn-cs"/>
              </a:rPr>
              <a:t> к </a:t>
            </a:r>
            <a:r>
              <a:rPr lang="en-US" sz="1200" kern="1200" dirty="0" err="1">
                <a:solidFill>
                  <a:schemeClr val="tx1"/>
                </a:solidFill>
                <a:effectLst/>
                <a:latin typeface="+mn-lt"/>
                <a:ea typeface="+mn-ea"/>
                <a:cs typeface="+mn-cs"/>
              </a:rPr>
              <a:t>волевым</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усилиям</a:t>
            </a:r>
            <a:r>
              <a:rPr lang="en-US" sz="1200" kern="1200" dirty="0">
                <a:solidFill>
                  <a:schemeClr val="tx1"/>
                </a:solidFill>
                <a:effectLst/>
                <a:latin typeface="+mn-lt"/>
                <a:ea typeface="+mn-ea"/>
                <a:cs typeface="+mn-cs"/>
              </a:rPr>
              <a:t> в </a:t>
            </a:r>
            <a:r>
              <a:rPr lang="en-US" sz="1200" kern="1200" dirty="0" err="1">
                <a:solidFill>
                  <a:schemeClr val="tx1"/>
                </a:solidFill>
                <a:effectLst/>
                <a:latin typeface="+mn-lt"/>
                <a:ea typeface="+mn-ea"/>
                <a:cs typeface="+mn-cs"/>
              </a:rPr>
              <a:t>процессе</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коллективной</a:t>
            </a:r>
            <a:r>
              <a:rPr lang="en-US" sz="1200" kern="1200" dirty="0">
                <a:solidFill>
                  <a:schemeClr val="tx1"/>
                </a:solidFill>
                <a:effectLst/>
                <a:latin typeface="+mn-lt"/>
                <a:ea typeface="+mn-ea"/>
                <a:cs typeface="+mn-cs"/>
              </a:rPr>
              <a:t> и (</a:t>
            </a:r>
            <a:r>
              <a:rPr lang="en-US" sz="1200" kern="1200" dirty="0" err="1">
                <a:solidFill>
                  <a:schemeClr val="tx1"/>
                </a:solidFill>
                <a:effectLst/>
                <a:latin typeface="+mn-lt"/>
                <a:ea typeface="+mn-ea"/>
                <a:cs typeface="+mn-cs"/>
              </a:rPr>
              <a:t>или</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совместной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деятельности</a:t>
            </a:r>
            <a:r>
              <a:rPr lang="ru-RU" sz="1200" kern="1200" dirty="0">
                <a:solidFill>
                  <a:schemeClr val="tx1"/>
                </a:solidFill>
                <a:effectLst/>
                <a:latin typeface="+mn-lt"/>
                <a:ea typeface="+mn-ea"/>
                <a:cs typeface="+mn-cs"/>
              </a:rPr>
              <a:t>. И вот в коллективной деятельности, где, на данном этапе ведущая роль учителя, начинается построение алгоритма звукового анализа конкретного слова «акула». Что сделали сначала? Что было следующим шагом? Что будет потом? Постепенно появляются шаги, каждый из них проговаривается во внешней речи.  Далее в учебном диалоге решается проблема «А можно ли эту схему использовать для звукового анализа других слов?» Дискуссия привела к положительному ответу. Далее с опорой на алгоритм ученик у доски, проговаривая этапы работает с другим словом. После алгоритм проговаривается обучающимися в парах. Затем с опорой на схему самостоятельная работа по построению звуковой схемы слова. Самопроверка по образцу. Работа в парах по построению звуковой схемы слова, представление результатов работы. И, конечно, рефлексия. Соотносится цель и результат. Фиксируется, порядок разбора и что нужно уметь, чтобы сделать звуковой анализ: уметь определять количество слогов в слове, ставить ударение и т.д.  Самооценка и </a:t>
            </a:r>
            <a:r>
              <a:rPr lang="ru-RU" sz="1200" kern="1200" dirty="0" err="1">
                <a:solidFill>
                  <a:schemeClr val="tx1"/>
                </a:solidFill>
                <a:effectLst/>
                <a:latin typeface="+mn-lt"/>
                <a:ea typeface="+mn-ea"/>
                <a:cs typeface="+mn-cs"/>
              </a:rPr>
              <a:t>взаимооценка</a:t>
            </a:r>
            <a:r>
              <a:rPr lang="ru-RU" sz="1200" kern="1200" dirty="0">
                <a:solidFill>
                  <a:schemeClr val="tx1"/>
                </a:solidFill>
                <a:effectLst/>
                <a:latin typeface="+mn-lt"/>
                <a:ea typeface="+mn-ea"/>
                <a:cs typeface="+mn-cs"/>
              </a:rPr>
              <a:t> деятельности. Почему получилось? Почему не получилось? На других уроках мы будем подбирать схему к слову на картинке, выбирать нужную из двух и др. задания. Но сегодня важно, чтобы каждый ученик несколько раз проговорил алгоритм работая над анализом, чтобы со временем внешняя речь преобразовалась во внутреннюю. Хотелось бы уточнить, что полная характеристика звуков происходит чуть позже. На данном уроке дети умеют делить слова на слоги, определять ударный слог, знают гласные и согласные звуки. На следующем уроке вводится понятие твердый и мягкий согласный, позже различие согласных по звонкости и глухости. (Сегодня будем работать с невидимками. Из них состоят слова. Вы догадались о каких невидимках идет речь? Так о чем сегодня будет урок? О звуках и словах. Тема урока- звуковой анализ слова. Чему будем учиться? Делать звуковой анализ слова. Это и будет наша учебная цель – научиться делать звуковой анализ слова.)</a:t>
            </a:r>
          </a:p>
        </p:txBody>
      </p:sp>
      <p:sp>
        <p:nvSpPr>
          <p:cNvPr id="4" name="Номер слайда 3"/>
          <p:cNvSpPr>
            <a:spLocks noGrp="1"/>
          </p:cNvSpPr>
          <p:nvPr>
            <p:ph type="sldNum" sz="quarter" idx="5"/>
          </p:nvPr>
        </p:nvSpPr>
        <p:spPr/>
        <p:txBody>
          <a:bodyPr/>
          <a:lstStyle/>
          <a:p>
            <a:fld id="{142C3F85-A092-4136-9D7D-4F95A288CA8A}" type="slidenum">
              <a:rPr lang="ru-RU" smtClean="0"/>
              <a:t>5</a:t>
            </a:fld>
            <a:endParaRPr lang="ru-RU"/>
          </a:p>
        </p:txBody>
      </p:sp>
    </p:spTree>
    <p:extLst>
      <p:ext uri="{BB962C8B-B14F-4D97-AF65-F5344CB8AC3E}">
        <p14:creationId xmlns:p14="http://schemas.microsoft.com/office/powerpoint/2010/main" val="2577612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26.10 Впервые, совместно с детьми, составляем алгоритм измерения длины отрезка. Эта деятельность организована на этапе вызова урока открытия нового знания. Дети столкнулись с незнанием – как правильно измерить длину отрезка. </a:t>
            </a:r>
            <a:r>
              <a:rPr lang="ru-RU" sz="1200" kern="1200" dirty="0">
                <a:solidFill>
                  <a:schemeClr val="tx1"/>
                </a:solidFill>
                <a:effectLst/>
                <a:latin typeface="+mn-lt"/>
                <a:ea typeface="+mn-ea"/>
                <a:cs typeface="+mn-cs"/>
              </a:rPr>
              <a:t>Построение проекта выхода из затруднения - последовательность действий, которая сначала проговаривалась, а потом обрела схематическую оболочку. Эта схема помогла детям преодолеть затруднение, закрепить новое умение с проговариванием  во внешней речи. Те кто допускал ошибки в измерении, могли объяснить почему они были неточны. Пользуясь алгоритмом объяснили, на каком шаге допустили ошибку. В конце урока с опорой на схему детям легче провести рефлексию своей деятельности.</a:t>
            </a:r>
            <a:endParaRPr lang="ru-RU" dirty="0"/>
          </a:p>
        </p:txBody>
      </p:sp>
      <p:sp>
        <p:nvSpPr>
          <p:cNvPr id="4" name="Номер слайда 3"/>
          <p:cNvSpPr>
            <a:spLocks noGrp="1"/>
          </p:cNvSpPr>
          <p:nvPr>
            <p:ph type="sldNum" sz="quarter" idx="5"/>
          </p:nvPr>
        </p:nvSpPr>
        <p:spPr/>
        <p:txBody>
          <a:bodyPr/>
          <a:lstStyle/>
          <a:p>
            <a:fld id="{142C3F85-A092-4136-9D7D-4F95A288CA8A}" type="slidenum">
              <a:rPr lang="ru-RU" smtClean="0"/>
              <a:t>6</a:t>
            </a:fld>
            <a:endParaRPr lang="ru-RU"/>
          </a:p>
        </p:txBody>
      </p:sp>
    </p:spTree>
    <p:extLst>
      <p:ext uri="{BB962C8B-B14F-4D97-AF65-F5344CB8AC3E}">
        <p14:creationId xmlns:p14="http://schemas.microsoft.com/office/powerpoint/2010/main" val="441904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На следующем уроке при составлении алгоритма «Как начертить отрезок заданной длины?» дети проявляли больше самостоятельности. Акцентирую внимание учащихся на то, что точку поставить лучше в углу, на пересечении клеток. Так им легче будет чертить все геометрические фигуры, разлиновка тетради помогает делать точные чертежи. Не секрет, что дети не любят проверять выполненное задание. На первых уроках работы с алгоритмом они не пропускают этот этап, и когда кто-то обнаруживает ошибку на этапе проверки, я делаю все, чтобы зафиксировать положительный результат. Ученик допустил ошибку, но пятый шаг – проверка, помог ее исправить и получить правильный результат. Стараюсь эмоционально поддержать исправление ошибки, чтобы в сознании детей отложился момент и они осознали важность этапа «Проверка».</a:t>
            </a:r>
          </a:p>
        </p:txBody>
      </p:sp>
      <p:sp>
        <p:nvSpPr>
          <p:cNvPr id="4" name="Номер слайда 3"/>
          <p:cNvSpPr>
            <a:spLocks noGrp="1"/>
          </p:cNvSpPr>
          <p:nvPr>
            <p:ph type="sldNum" sz="quarter" idx="5"/>
          </p:nvPr>
        </p:nvSpPr>
        <p:spPr/>
        <p:txBody>
          <a:bodyPr/>
          <a:lstStyle/>
          <a:p>
            <a:fld id="{142C3F85-A092-4136-9D7D-4F95A288CA8A}" type="slidenum">
              <a:rPr lang="ru-RU" smtClean="0"/>
              <a:t>7</a:t>
            </a:fld>
            <a:endParaRPr lang="ru-RU"/>
          </a:p>
        </p:txBody>
      </p:sp>
    </p:spTree>
    <p:extLst>
      <p:ext uri="{BB962C8B-B14F-4D97-AF65-F5344CB8AC3E}">
        <p14:creationId xmlns:p14="http://schemas.microsoft.com/office/powerpoint/2010/main" val="3945253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Алгоритм с опорой на схему облегчает понимание и усвоение материала, помогает удерживать учебную задачу на протяжении всего урока, даже тем детям, у которых рассеянное внимание. Помогает соотнести цель и результаты в конце урока,  организовать рефлексию предметного содержания и самооценку  собственной учебной деятельности.</a:t>
            </a:r>
          </a:p>
          <a:p>
            <a:r>
              <a:rPr lang="ru-RU" sz="1200" b="1" dirty="0"/>
              <a:t>Цель: формировать умение объединять объекты в группы по заданному признаку и распределять объекты на группы по заданному основанию</a:t>
            </a:r>
            <a:endParaRPr lang="ru-RU" dirty="0"/>
          </a:p>
        </p:txBody>
      </p:sp>
      <p:sp>
        <p:nvSpPr>
          <p:cNvPr id="4" name="Номер слайда 3"/>
          <p:cNvSpPr>
            <a:spLocks noGrp="1"/>
          </p:cNvSpPr>
          <p:nvPr>
            <p:ph type="sldNum" sz="quarter" idx="5"/>
          </p:nvPr>
        </p:nvSpPr>
        <p:spPr/>
        <p:txBody>
          <a:bodyPr/>
          <a:lstStyle/>
          <a:p>
            <a:fld id="{142C3F85-A092-4136-9D7D-4F95A288CA8A}" type="slidenum">
              <a:rPr lang="ru-RU" smtClean="0"/>
              <a:t>8</a:t>
            </a:fld>
            <a:endParaRPr lang="ru-RU"/>
          </a:p>
        </p:txBody>
      </p:sp>
    </p:spTree>
    <p:extLst>
      <p:ext uri="{BB962C8B-B14F-4D97-AF65-F5344CB8AC3E}">
        <p14:creationId xmlns:p14="http://schemas.microsoft.com/office/powerpoint/2010/main" val="857214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a:solidFill>
                  <a:schemeClr val="tx1"/>
                </a:solidFill>
                <a:effectLst/>
                <a:latin typeface="+mn-lt"/>
                <a:ea typeface="+mn-ea"/>
                <a:cs typeface="+mn-cs"/>
              </a:rPr>
              <a:t>Списывание — это одно из самых важных умений, которым ученик овладевает в начальной школе. Часто дети в 1 классе списывают </a:t>
            </a:r>
            <a:r>
              <a:rPr lang="ru-RU" sz="1200" b="0" i="0" kern="1200" dirty="0" err="1">
                <a:solidFill>
                  <a:schemeClr val="tx1"/>
                </a:solidFill>
                <a:effectLst/>
                <a:latin typeface="+mn-lt"/>
                <a:ea typeface="+mn-ea"/>
                <a:cs typeface="+mn-cs"/>
              </a:rPr>
              <a:t>побуквенно</a:t>
            </a:r>
            <a:r>
              <a:rPr lang="ru-RU" sz="1200" b="0" i="0" kern="1200" dirty="0">
                <a:solidFill>
                  <a:schemeClr val="tx1"/>
                </a:solidFill>
                <a:effectLst/>
                <a:latin typeface="+mn-lt"/>
                <a:ea typeface="+mn-ea"/>
                <a:cs typeface="+mn-cs"/>
              </a:rPr>
              <a:t>. Они копируют  каждую букву по-отдельности. Пока ребенок перенесет взгляд с тетради на книгу или доску, он может забыть, какую букву написал, а значит, увидит совсем другую букву. Ребенок может посмотреть на это же слово, но на другой слог с такой же буквой. А, значит, напишет неправильно. Ребенок теряет силы, время,  интерес, а мы расстраиваемся из-за медленной скорости письма. Важно научить ребенка правильно списывать. Дети с высоким интеллектом подсознательно структурирует процесс письма. Наша задача – научить всех детей списывать осознанно. Для этого составляем вместе алгоритм действий. Инструкция получается очень подробная и объемная. </a:t>
            </a:r>
            <a:r>
              <a:rPr lang="ru-RU" dirty="0"/>
              <a:t>Пока дети читают медленно, все текстовые инструкции изучаем, обсуждаем и преобразовываем текст в изображение. Детям понятны эти «шифровки», потому что они активно участвуют в их составлении. </a:t>
            </a:r>
          </a:p>
        </p:txBody>
      </p:sp>
      <p:sp>
        <p:nvSpPr>
          <p:cNvPr id="4" name="Номер слайда 3"/>
          <p:cNvSpPr>
            <a:spLocks noGrp="1"/>
          </p:cNvSpPr>
          <p:nvPr>
            <p:ph type="sldNum" sz="quarter" idx="5"/>
          </p:nvPr>
        </p:nvSpPr>
        <p:spPr/>
        <p:txBody>
          <a:bodyPr/>
          <a:lstStyle/>
          <a:p>
            <a:fld id="{142C3F85-A092-4136-9D7D-4F95A288CA8A}" type="slidenum">
              <a:rPr lang="ru-RU" smtClean="0"/>
              <a:t>9</a:t>
            </a:fld>
            <a:endParaRPr lang="ru-RU"/>
          </a:p>
        </p:txBody>
      </p:sp>
    </p:spTree>
    <p:extLst>
      <p:ext uri="{BB962C8B-B14F-4D97-AF65-F5344CB8AC3E}">
        <p14:creationId xmlns:p14="http://schemas.microsoft.com/office/powerpoint/2010/main" val="1013771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2A54C80-263E-416B-A8E0-580EDEADCBDC}" type="datetimeFigureOut">
              <a:rPr lang="en-US" dirty="0"/>
              <a:t>3/23/2024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3/23/2024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3/23/2024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5B2BB4-03AB-434A-951F-389CEFC2528E}"/>
              </a:ext>
            </a:extLst>
          </p:cNvPr>
          <p:cNvSpPr>
            <a:spLocks noGrp="1"/>
          </p:cNvSpPr>
          <p:nvPr>
            <p:ph type="ctrTitle"/>
          </p:nvPr>
        </p:nvSpPr>
        <p:spPr>
          <a:xfrm>
            <a:off x="449451" y="1088432"/>
            <a:ext cx="9066508" cy="2340568"/>
          </a:xfrm>
        </p:spPr>
        <p:txBody>
          <a:bodyPr/>
          <a:lstStyle/>
          <a:p>
            <a:r>
              <a:rPr lang="ru-RU" sz="3600" b="1" dirty="0"/>
              <a:t>Формирование регулятивных универсальных учебных действий </a:t>
            </a:r>
            <a:br>
              <a:rPr lang="ru-RU" sz="3600" b="1" dirty="0"/>
            </a:br>
            <a:r>
              <a:rPr lang="ru-RU" sz="3600" b="1" dirty="0"/>
              <a:t>через работу с алгоритмами в виде инструкции и схемы</a:t>
            </a:r>
          </a:p>
        </p:txBody>
      </p:sp>
      <p:sp>
        <p:nvSpPr>
          <p:cNvPr id="3" name="Подзаголовок 2">
            <a:extLst>
              <a:ext uri="{FF2B5EF4-FFF2-40B4-BE49-F238E27FC236}">
                <a16:creationId xmlns:a16="http://schemas.microsoft.com/office/drawing/2014/main" id="{032F266D-9EFA-45ED-A4D0-3B32E9B83D0A}"/>
              </a:ext>
            </a:extLst>
          </p:cNvPr>
          <p:cNvSpPr>
            <a:spLocks noGrp="1"/>
          </p:cNvSpPr>
          <p:nvPr>
            <p:ph type="subTitle" idx="1"/>
          </p:nvPr>
        </p:nvSpPr>
        <p:spPr/>
        <p:txBody>
          <a:bodyPr>
            <a:normAutofit lnSpcReduction="10000"/>
          </a:bodyPr>
          <a:lstStyle/>
          <a:p>
            <a:r>
              <a:rPr lang="ru-RU" dirty="0" err="1">
                <a:solidFill>
                  <a:schemeClr val="accent2">
                    <a:lumMod val="50000"/>
                  </a:schemeClr>
                </a:solidFill>
              </a:rPr>
              <a:t>Пащина</a:t>
            </a:r>
            <a:r>
              <a:rPr lang="ru-RU" dirty="0">
                <a:solidFill>
                  <a:schemeClr val="accent2">
                    <a:lumMod val="50000"/>
                  </a:schemeClr>
                </a:solidFill>
              </a:rPr>
              <a:t> Марина Анатольевна</a:t>
            </a:r>
          </a:p>
          <a:p>
            <a:r>
              <a:rPr lang="ru-RU" dirty="0">
                <a:solidFill>
                  <a:schemeClr val="accent2">
                    <a:lumMod val="50000"/>
                  </a:schemeClr>
                </a:solidFill>
              </a:rPr>
              <a:t>Учитель МОБУ «ООШ </a:t>
            </a:r>
            <a:r>
              <a:rPr lang="ru-RU" dirty="0" err="1">
                <a:solidFill>
                  <a:schemeClr val="accent2">
                    <a:lumMod val="50000"/>
                  </a:schemeClr>
                </a:solidFill>
              </a:rPr>
              <a:t>с.Соловьевка</a:t>
            </a:r>
            <a:r>
              <a:rPr lang="ru-RU" dirty="0">
                <a:solidFill>
                  <a:schemeClr val="accent2">
                    <a:lumMod val="50000"/>
                  </a:schemeClr>
                </a:solidFill>
              </a:rPr>
              <a:t>»</a:t>
            </a:r>
          </a:p>
          <a:p>
            <a:r>
              <a:rPr lang="ru-RU" dirty="0" err="1">
                <a:solidFill>
                  <a:schemeClr val="accent2">
                    <a:lumMod val="50000"/>
                  </a:schemeClr>
                </a:solidFill>
              </a:rPr>
              <a:t>Дальнереченского</a:t>
            </a:r>
            <a:r>
              <a:rPr lang="ru-RU" dirty="0">
                <a:solidFill>
                  <a:schemeClr val="accent2">
                    <a:lumMod val="50000"/>
                  </a:schemeClr>
                </a:solidFill>
              </a:rPr>
              <a:t> района</a:t>
            </a:r>
          </a:p>
        </p:txBody>
      </p:sp>
    </p:spTree>
    <p:extLst>
      <p:ext uri="{BB962C8B-B14F-4D97-AF65-F5344CB8AC3E}">
        <p14:creationId xmlns:p14="http://schemas.microsoft.com/office/powerpoint/2010/main" val="656381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618142-DCD4-458D-9D1E-F61B58CCF630}"/>
              </a:ext>
            </a:extLst>
          </p:cNvPr>
          <p:cNvSpPr>
            <a:spLocks noGrp="1"/>
          </p:cNvSpPr>
          <p:nvPr>
            <p:ph type="title"/>
          </p:nvPr>
        </p:nvSpPr>
        <p:spPr>
          <a:xfrm>
            <a:off x="677334" y="255723"/>
            <a:ext cx="8596668" cy="1139125"/>
          </a:xfrm>
        </p:spPr>
        <p:txBody>
          <a:bodyPr>
            <a:normAutofit/>
          </a:bodyPr>
          <a:lstStyle/>
          <a:p>
            <a:r>
              <a:rPr lang="ru-RU" sz="3200" b="1" dirty="0"/>
              <a:t>Алгоритмы с пропущенным шагом, нарушением очередности шагов.</a:t>
            </a:r>
          </a:p>
        </p:txBody>
      </p:sp>
      <p:sp>
        <p:nvSpPr>
          <p:cNvPr id="3" name="Объект 2">
            <a:extLst>
              <a:ext uri="{FF2B5EF4-FFF2-40B4-BE49-F238E27FC236}">
                <a16:creationId xmlns:a16="http://schemas.microsoft.com/office/drawing/2014/main" id="{FBF4A26B-1356-4B6B-BEC8-B213F991739E}"/>
              </a:ext>
            </a:extLst>
          </p:cNvPr>
          <p:cNvSpPr>
            <a:spLocks noGrp="1"/>
          </p:cNvSpPr>
          <p:nvPr>
            <p:ph sz="half" idx="1"/>
          </p:nvPr>
        </p:nvSpPr>
        <p:spPr>
          <a:xfrm>
            <a:off x="462501" y="1394848"/>
            <a:ext cx="5783315" cy="5207429"/>
          </a:xfrm>
        </p:spPr>
        <p:txBody>
          <a:bodyPr>
            <a:normAutofit fontScale="25000" lnSpcReduction="20000"/>
          </a:bodyPr>
          <a:lstStyle/>
          <a:p>
            <a:pPr marL="0" indent="0">
              <a:buNone/>
            </a:pPr>
            <a:r>
              <a:rPr lang="ru-RU" sz="9600" b="1" u="sng" dirty="0"/>
              <a:t>Как решить задачу?</a:t>
            </a:r>
          </a:p>
          <a:p>
            <a:r>
              <a:rPr lang="ru-RU" sz="9600" b="1" dirty="0"/>
              <a:t>1.Прочитай задачу. Представь то, о чем в ней говорится.</a:t>
            </a:r>
          </a:p>
          <a:p>
            <a:r>
              <a:rPr lang="ru-RU" sz="9600" b="1" dirty="0"/>
              <a:t>2.Объясни, что обозначает каждое число. Назови вопрос задачи.</a:t>
            </a:r>
          </a:p>
          <a:p>
            <a:r>
              <a:rPr lang="ru-RU" sz="9600" b="1" dirty="0"/>
              <a:t>3. ?</a:t>
            </a:r>
          </a:p>
          <a:p>
            <a:r>
              <a:rPr lang="ru-RU" sz="9600" b="1" dirty="0"/>
              <a:t>4.Подумай, можно ли сразу ответить на вопрос задачи. Если нет, то почему.</a:t>
            </a:r>
          </a:p>
          <a:p>
            <a:r>
              <a:rPr lang="ru-RU" sz="9600" b="1" dirty="0"/>
              <a:t>5.Составь план решения. Что узнать сначала, что потом?</a:t>
            </a:r>
          </a:p>
          <a:p>
            <a:r>
              <a:rPr lang="ru-RU" sz="9600" b="1" dirty="0"/>
              <a:t>6.Запиши решение задачи.</a:t>
            </a:r>
          </a:p>
          <a:p>
            <a:r>
              <a:rPr lang="ru-RU" sz="9600" b="1" dirty="0"/>
              <a:t>7.?</a:t>
            </a:r>
          </a:p>
          <a:p>
            <a:r>
              <a:rPr lang="ru-RU" sz="9600" b="1" dirty="0"/>
              <a:t>8.?</a:t>
            </a:r>
          </a:p>
          <a:p>
            <a:endParaRPr lang="ru-RU" dirty="0"/>
          </a:p>
        </p:txBody>
      </p:sp>
      <p:sp>
        <p:nvSpPr>
          <p:cNvPr id="4" name="Объект 3">
            <a:extLst>
              <a:ext uri="{FF2B5EF4-FFF2-40B4-BE49-F238E27FC236}">
                <a16:creationId xmlns:a16="http://schemas.microsoft.com/office/drawing/2014/main" id="{B38247E8-7B9F-4980-B39C-C15B0F7CB508}"/>
              </a:ext>
            </a:extLst>
          </p:cNvPr>
          <p:cNvSpPr>
            <a:spLocks noGrp="1"/>
          </p:cNvSpPr>
          <p:nvPr>
            <p:ph sz="half" idx="2"/>
          </p:nvPr>
        </p:nvSpPr>
        <p:spPr>
          <a:xfrm>
            <a:off x="6545451" y="1394848"/>
            <a:ext cx="4263696" cy="4897464"/>
          </a:xfrm>
        </p:spPr>
        <p:txBody>
          <a:bodyPr>
            <a:noAutofit/>
          </a:bodyPr>
          <a:lstStyle/>
          <a:p>
            <a:pPr marL="0" indent="0">
              <a:buNone/>
            </a:pPr>
            <a:r>
              <a:rPr lang="ru-RU" sz="2400" b="1" u="sng" dirty="0"/>
              <a:t>Как составить предложение из слов?</a:t>
            </a:r>
          </a:p>
          <a:p>
            <a:r>
              <a:rPr lang="ru-RU" sz="2400" b="1" dirty="0"/>
              <a:t>Произнести предложение шепотом, проверить на благозвучность.</a:t>
            </a:r>
          </a:p>
          <a:p>
            <a:r>
              <a:rPr lang="ru-RU" sz="2400" b="1" dirty="0"/>
              <a:t>Записать предложение.</a:t>
            </a:r>
          </a:p>
          <a:p>
            <a:r>
              <a:rPr lang="ru-RU" sz="2400" b="1" dirty="0"/>
              <a:t>Прочитать слова три раза, понять значение каждого слова.</a:t>
            </a:r>
          </a:p>
          <a:p>
            <a:r>
              <a:rPr lang="ru-RU" sz="2400" b="1" dirty="0"/>
              <a:t>Совместить слова между собой.</a:t>
            </a:r>
          </a:p>
        </p:txBody>
      </p:sp>
    </p:spTree>
    <p:extLst>
      <p:ext uri="{BB962C8B-B14F-4D97-AF65-F5344CB8AC3E}">
        <p14:creationId xmlns:p14="http://schemas.microsoft.com/office/powerpoint/2010/main" val="3957793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82EE9B-0461-440F-B093-02C1E024C703}"/>
              </a:ext>
            </a:extLst>
          </p:cNvPr>
          <p:cNvSpPr>
            <a:spLocks noGrp="1"/>
          </p:cNvSpPr>
          <p:nvPr>
            <p:ph type="title"/>
          </p:nvPr>
        </p:nvSpPr>
        <p:spPr>
          <a:xfrm>
            <a:off x="537850" y="371958"/>
            <a:ext cx="8482164" cy="872827"/>
          </a:xfrm>
        </p:spPr>
        <p:txBody>
          <a:bodyPr>
            <a:noAutofit/>
          </a:bodyPr>
          <a:lstStyle/>
          <a:p>
            <a:br>
              <a:rPr lang="ru-RU" sz="2400" b="1" i="1" dirty="0"/>
            </a:br>
            <a:br>
              <a:rPr lang="ru-RU" sz="2400" b="1" i="1" dirty="0"/>
            </a:br>
            <a:r>
              <a:rPr lang="ru-RU" sz="2400" b="1" i="1" dirty="0"/>
              <a:t>Метапредметные результаты, достигаемые при работе с алгоритмом </a:t>
            </a:r>
            <a:br>
              <a:rPr lang="ru-RU" sz="2400" dirty="0"/>
            </a:br>
            <a:endParaRPr lang="ru-RU" sz="2400" dirty="0"/>
          </a:p>
        </p:txBody>
      </p:sp>
      <p:sp>
        <p:nvSpPr>
          <p:cNvPr id="3" name="Текст 2">
            <a:extLst>
              <a:ext uri="{FF2B5EF4-FFF2-40B4-BE49-F238E27FC236}">
                <a16:creationId xmlns:a16="http://schemas.microsoft.com/office/drawing/2014/main" id="{936F2BAD-1A63-4830-B1EF-1A7B4C9ABFE4}"/>
              </a:ext>
            </a:extLst>
          </p:cNvPr>
          <p:cNvSpPr>
            <a:spLocks noGrp="1"/>
          </p:cNvSpPr>
          <p:nvPr>
            <p:ph type="body" idx="1"/>
          </p:nvPr>
        </p:nvSpPr>
        <p:spPr>
          <a:xfrm>
            <a:off x="537850" y="1244785"/>
            <a:ext cx="8736153" cy="4796577"/>
          </a:xfrm>
        </p:spPr>
        <p:txBody>
          <a:bodyPr>
            <a:noAutofit/>
          </a:bodyPr>
          <a:lstStyle/>
          <a:p>
            <a:r>
              <a:rPr lang="ru-RU" sz="2000" b="1" u="sng" dirty="0">
                <a:solidFill>
                  <a:schemeClr val="accent2">
                    <a:lumMod val="50000"/>
                  </a:schemeClr>
                </a:solidFill>
              </a:rPr>
              <a:t>Регулятивные универсальные учебные действия</a:t>
            </a:r>
            <a:br>
              <a:rPr lang="ru-RU" sz="2000" b="1" u="sng" dirty="0">
                <a:solidFill>
                  <a:schemeClr val="accent2">
                    <a:lumMod val="50000"/>
                  </a:schemeClr>
                </a:solidFill>
              </a:rPr>
            </a:br>
            <a:r>
              <a:rPr lang="ru-RU" sz="2000" b="1" u="sng" dirty="0">
                <a:solidFill>
                  <a:schemeClr val="accent2">
                    <a:lumMod val="50000"/>
                  </a:schemeClr>
                </a:solidFill>
              </a:rPr>
              <a:t>Самоорганизация:</a:t>
            </a:r>
            <a:br>
              <a:rPr lang="ru-RU" sz="2000" b="1" u="sng" dirty="0">
                <a:solidFill>
                  <a:schemeClr val="accent2">
                    <a:lumMod val="50000"/>
                  </a:schemeClr>
                </a:solidFill>
              </a:rPr>
            </a:br>
            <a:r>
              <a:rPr lang="ru-RU" sz="2000" b="1" dirty="0">
                <a:solidFill>
                  <a:schemeClr val="accent2">
                    <a:lumMod val="50000"/>
                  </a:schemeClr>
                </a:solidFill>
              </a:rPr>
              <a:t>планировать действия по решению учебной задачи для получения результата;</a:t>
            </a:r>
            <a:br>
              <a:rPr lang="ru-RU" sz="2000" b="1" dirty="0">
                <a:solidFill>
                  <a:schemeClr val="accent2">
                    <a:lumMod val="50000"/>
                  </a:schemeClr>
                </a:solidFill>
              </a:rPr>
            </a:br>
            <a:r>
              <a:rPr lang="ru-RU" sz="2000" b="1" dirty="0">
                <a:solidFill>
                  <a:schemeClr val="accent2">
                    <a:lumMod val="50000"/>
                  </a:schemeClr>
                </a:solidFill>
              </a:rPr>
              <a:t>планировать этапы предстоящей работы, определять последовательность учебных действий;</a:t>
            </a:r>
            <a:br>
              <a:rPr lang="ru-RU" sz="2000" b="1" dirty="0">
                <a:solidFill>
                  <a:schemeClr val="accent2">
                    <a:lumMod val="50000"/>
                  </a:schemeClr>
                </a:solidFill>
              </a:rPr>
            </a:br>
            <a:r>
              <a:rPr lang="ru-RU" sz="2000" b="1" u="sng" dirty="0">
                <a:solidFill>
                  <a:schemeClr val="accent2">
                    <a:lumMod val="50000"/>
                  </a:schemeClr>
                </a:solidFill>
              </a:rPr>
              <a:t>Самоконтроль (рефлексия):</a:t>
            </a:r>
            <a:br>
              <a:rPr lang="ru-RU" sz="2000" b="1" dirty="0">
                <a:solidFill>
                  <a:schemeClr val="accent2">
                    <a:lumMod val="50000"/>
                  </a:schemeClr>
                </a:solidFill>
              </a:rPr>
            </a:br>
            <a:r>
              <a:rPr lang="ru-RU" sz="2000" b="1" dirty="0">
                <a:solidFill>
                  <a:schemeClr val="accent2">
                    <a:lumMod val="50000"/>
                  </a:schemeClr>
                </a:solidFill>
              </a:rPr>
              <a:t>осуществлять контроль процесса и результата своей деятельности;</a:t>
            </a:r>
            <a:br>
              <a:rPr lang="ru-RU" sz="2000" b="1" dirty="0">
                <a:solidFill>
                  <a:schemeClr val="accent2">
                    <a:lumMod val="50000"/>
                  </a:schemeClr>
                </a:solidFill>
              </a:rPr>
            </a:br>
            <a:r>
              <a:rPr lang="ru-RU" sz="2000" b="1" dirty="0">
                <a:solidFill>
                  <a:schemeClr val="accent2">
                    <a:lumMod val="50000"/>
                  </a:schemeClr>
                </a:solidFill>
              </a:rPr>
              <a:t>выбирать и при необходимости корректировать способы действий;</a:t>
            </a:r>
            <a:br>
              <a:rPr lang="ru-RU" sz="2000" b="1" dirty="0">
                <a:solidFill>
                  <a:schemeClr val="accent2">
                    <a:lumMod val="50000"/>
                  </a:schemeClr>
                </a:solidFill>
              </a:rPr>
            </a:br>
            <a:r>
              <a:rPr lang="ru-RU" sz="2000" b="1" dirty="0">
                <a:solidFill>
                  <a:schemeClr val="accent2">
                    <a:lumMod val="50000"/>
                  </a:schemeClr>
                </a:solidFill>
              </a:rPr>
              <a:t>находить ошибки в своей работе, устанавливать их причины, вести поиск путей преодоления ошибок;</a:t>
            </a:r>
            <a:br>
              <a:rPr lang="ru-RU" sz="2000" b="1" dirty="0">
                <a:solidFill>
                  <a:schemeClr val="accent2">
                    <a:lumMod val="50000"/>
                  </a:schemeClr>
                </a:solidFill>
              </a:rPr>
            </a:br>
            <a:r>
              <a:rPr lang="ru-RU" sz="2000" b="1" dirty="0">
                <a:solidFill>
                  <a:schemeClr val="accent2">
                    <a:lumMod val="50000"/>
                  </a:schemeClr>
                </a:solidFill>
              </a:rPr>
              <a:t>предвидеть возможность возникновения трудностей и ошибок, предусматривать способы их предупреждения;</a:t>
            </a:r>
            <a:br>
              <a:rPr lang="ru-RU" sz="2000" b="1" dirty="0">
                <a:solidFill>
                  <a:schemeClr val="accent2">
                    <a:lumMod val="50000"/>
                  </a:schemeClr>
                </a:solidFill>
              </a:rPr>
            </a:br>
            <a:r>
              <a:rPr lang="ru-RU" sz="2000" b="1" dirty="0">
                <a:solidFill>
                  <a:schemeClr val="accent2">
                    <a:lumMod val="50000"/>
                  </a:schemeClr>
                </a:solidFill>
              </a:rPr>
              <a:t>оценивать рациональность своих действий, давать им качественную характеристику.</a:t>
            </a:r>
          </a:p>
        </p:txBody>
      </p:sp>
    </p:spTree>
    <p:extLst>
      <p:ext uri="{BB962C8B-B14F-4D97-AF65-F5344CB8AC3E}">
        <p14:creationId xmlns:p14="http://schemas.microsoft.com/office/powerpoint/2010/main" val="1970960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AF55B3-045A-4F43-8403-E415815C0AE8}"/>
              </a:ext>
            </a:extLst>
          </p:cNvPr>
          <p:cNvSpPr>
            <a:spLocks noGrp="1"/>
          </p:cNvSpPr>
          <p:nvPr>
            <p:ph type="title"/>
          </p:nvPr>
        </p:nvSpPr>
        <p:spPr>
          <a:xfrm>
            <a:off x="449451" y="609600"/>
            <a:ext cx="9128502" cy="3140990"/>
          </a:xfrm>
        </p:spPr>
        <p:txBody>
          <a:bodyPr>
            <a:noAutofit/>
          </a:bodyPr>
          <a:lstStyle/>
          <a:p>
            <a:r>
              <a:rPr lang="ru-RU" sz="2400" dirty="0"/>
              <a:t>  </a:t>
            </a:r>
            <a:r>
              <a:rPr lang="en-US" sz="2400" dirty="0"/>
              <a:t>В </a:t>
            </a:r>
            <a:r>
              <a:rPr lang="en-US" sz="2400" dirty="0" err="1"/>
              <a:t>федеральных</a:t>
            </a:r>
            <a:r>
              <a:rPr lang="en-US" sz="2400" dirty="0"/>
              <a:t> </a:t>
            </a:r>
            <a:r>
              <a:rPr lang="en-US" sz="2400" dirty="0" err="1"/>
              <a:t>рабочих</a:t>
            </a:r>
            <a:r>
              <a:rPr lang="en-US" sz="2400" dirty="0"/>
              <a:t> </a:t>
            </a:r>
            <a:r>
              <a:rPr lang="en-US" sz="2400" dirty="0" err="1"/>
              <a:t>программах</a:t>
            </a:r>
            <a:r>
              <a:rPr lang="en-US" sz="2400" dirty="0"/>
              <a:t> </a:t>
            </a:r>
            <a:r>
              <a:rPr lang="en-US" sz="2400" dirty="0" err="1"/>
              <a:t>учебных</a:t>
            </a:r>
            <a:r>
              <a:rPr lang="en-US" sz="2400" dirty="0"/>
              <a:t> </a:t>
            </a:r>
            <a:r>
              <a:rPr lang="en-US" sz="2400" dirty="0" err="1"/>
              <a:t>предметов</a:t>
            </a:r>
            <a:r>
              <a:rPr lang="en-US" sz="2400" dirty="0"/>
              <a:t> </a:t>
            </a:r>
            <a:r>
              <a:rPr lang="en-US" sz="2400" dirty="0" err="1"/>
              <a:t>содержание</a:t>
            </a:r>
            <a:r>
              <a:rPr lang="en-US" sz="2400" dirty="0"/>
              <a:t> </a:t>
            </a:r>
            <a:r>
              <a:rPr lang="en-US" sz="2400" dirty="0" err="1"/>
              <a:t>метапредметных</a:t>
            </a:r>
            <a:r>
              <a:rPr lang="en-US" sz="2400" dirty="0"/>
              <a:t> </a:t>
            </a:r>
            <a:r>
              <a:rPr lang="en-US" sz="2400" dirty="0" err="1"/>
              <a:t>достижений</a:t>
            </a:r>
            <a:r>
              <a:rPr lang="en-US" sz="2400" dirty="0"/>
              <a:t> </a:t>
            </a:r>
            <a:r>
              <a:rPr lang="en-US" sz="2400" dirty="0" err="1"/>
              <a:t>обучения</a:t>
            </a:r>
            <a:r>
              <a:rPr lang="en-US" sz="2400" dirty="0"/>
              <a:t> </a:t>
            </a:r>
            <a:r>
              <a:rPr lang="en-US" sz="2400" dirty="0" err="1"/>
              <a:t>представлено</a:t>
            </a:r>
            <a:r>
              <a:rPr lang="en-US" sz="2400" dirty="0"/>
              <a:t> в </a:t>
            </a:r>
            <a:r>
              <a:rPr lang="en-US" sz="2400" dirty="0" err="1"/>
              <a:t>разделе</a:t>
            </a:r>
            <a:r>
              <a:rPr lang="en-US" sz="2400" dirty="0"/>
              <a:t> "</a:t>
            </a:r>
            <a:r>
              <a:rPr lang="en-US" sz="2400" dirty="0" err="1"/>
              <a:t>Содержание</a:t>
            </a:r>
            <a:r>
              <a:rPr lang="en-US" sz="2400" dirty="0"/>
              <a:t> </a:t>
            </a:r>
            <a:r>
              <a:rPr lang="en-US" sz="2400" dirty="0" err="1"/>
              <a:t>обучения</a:t>
            </a:r>
            <a:r>
              <a:rPr lang="en-US" sz="2400" dirty="0"/>
              <a:t>", </a:t>
            </a:r>
            <a:r>
              <a:rPr lang="en-US" sz="2400" dirty="0" err="1"/>
              <a:t>которое</a:t>
            </a:r>
            <a:r>
              <a:rPr lang="en-US" sz="2400" dirty="0"/>
              <a:t> </a:t>
            </a:r>
            <a:r>
              <a:rPr lang="en-US" sz="2400" dirty="0" err="1"/>
              <a:t>строится</a:t>
            </a:r>
            <a:r>
              <a:rPr lang="en-US" sz="2400" dirty="0"/>
              <a:t> </a:t>
            </a:r>
            <a:r>
              <a:rPr lang="en-US" sz="2400" dirty="0" err="1"/>
              <a:t>по</a:t>
            </a:r>
            <a:r>
              <a:rPr lang="en-US" sz="2400" dirty="0"/>
              <a:t> </a:t>
            </a:r>
            <a:r>
              <a:rPr lang="en-US" sz="2400" dirty="0" err="1"/>
              <a:t>классам</a:t>
            </a:r>
            <a:r>
              <a:rPr lang="en-US" sz="2400" dirty="0"/>
              <a:t>. В </a:t>
            </a:r>
            <a:r>
              <a:rPr lang="en-US" sz="2400" dirty="0" err="1"/>
              <a:t>каждом</a:t>
            </a:r>
            <a:r>
              <a:rPr lang="en-US" sz="2400" dirty="0"/>
              <a:t> </a:t>
            </a:r>
            <a:r>
              <a:rPr lang="en-US" sz="2400" dirty="0" err="1"/>
              <a:t>классе</a:t>
            </a:r>
            <a:r>
              <a:rPr lang="en-US" sz="2400" dirty="0"/>
              <a:t> </a:t>
            </a:r>
            <a:r>
              <a:rPr lang="en-US" sz="2400" dirty="0" err="1"/>
              <a:t>каждого</a:t>
            </a:r>
            <a:r>
              <a:rPr lang="en-US" sz="2400" dirty="0"/>
              <a:t> </a:t>
            </a:r>
            <a:r>
              <a:rPr lang="en-US" sz="2400" dirty="0" err="1"/>
              <a:t>учебного</a:t>
            </a:r>
            <a:r>
              <a:rPr lang="en-US" sz="2400" dirty="0"/>
              <a:t> </a:t>
            </a:r>
            <a:r>
              <a:rPr lang="en-US" sz="2400" dirty="0" err="1"/>
              <a:t>предмета</a:t>
            </a:r>
            <a:r>
              <a:rPr lang="en-US" sz="2400" dirty="0"/>
              <a:t> </a:t>
            </a:r>
            <a:r>
              <a:rPr lang="en-US" sz="2400" dirty="0" err="1"/>
              <a:t>представлен</a:t>
            </a:r>
            <a:r>
              <a:rPr lang="en-US" sz="2400" dirty="0"/>
              <a:t> </a:t>
            </a:r>
            <a:r>
              <a:rPr lang="en-US" sz="2400" dirty="0" err="1"/>
              <a:t>возможный</a:t>
            </a:r>
            <a:r>
              <a:rPr lang="en-US" sz="2400" dirty="0"/>
              <a:t> </a:t>
            </a:r>
            <a:r>
              <a:rPr lang="en-US" sz="2400" dirty="0" err="1"/>
              <a:t>вариант</a:t>
            </a:r>
            <a:r>
              <a:rPr lang="en-US" sz="2400" dirty="0"/>
              <a:t> </a:t>
            </a:r>
            <a:r>
              <a:rPr lang="en-US" sz="2400" dirty="0" err="1"/>
              <a:t>содержания</a:t>
            </a:r>
            <a:r>
              <a:rPr lang="en-US" sz="2400" dirty="0"/>
              <a:t> </a:t>
            </a:r>
            <a:r>
              <a:rPr lang="en-US" sz="2400" dirty="0" err="1"/>
              <a:t>всех</a:t>
            </a:r>
            <a:r>
              <a:rPr lang="en-US" sz="2400" dirty="0"/>
              <a:t> </a:t>
            </a:r>
            <a:r>
              <a:rPr lang="en-US" sz="2400" dirty="0" err="1"/>
              <a:t>групп</a:t>
            </a:r>
            <a:r>
              <a:rPr lang="en-US" sz="2400" dirty="0"/>
              <a:t> УУД </a:t>
            </a:r>
            <a:r>
              <a:rPr lang="en-US" sz="2400" dirty="0" err="1"/>
              <a:t>по</a:t>
            </a:r>
            <a:r>
              <a:rPr lang="en-US" sz="2400" dirty="0"/>
              <a:t> </a:t>
            </a:r>
            <a:r>
              <a:rPr lang="en-US" sz="2400" dirty="0" err="1"/>
              <a:t>каждому</a:t>
            </a:r>
            <a:r>
              <a:rPr lang="en-US" sz="2400" dirty="0"/>
              <a:t> </a:t>
            </a:r>
            <a:r>
              <a:rPr lang="en-US" sz="2400" dirty="0" err="1"/>
              <a:t>году</a:t>
            </a:r>
            <a:r>
              <a:rPr lang="en-US" sz="2400" dirty="0"/>
              <a:t> </a:t>
            </a:r>
            <a:r>
              <a:rPr lang="en-US" sz="2400" dirty="0" err="1"/>
              <a:t>обучения</a:t>
            </a:r>
            <a:r>
              <a:rPr lang="en-US" sz="2400" dirty="0"/>
              <a:t> </a:t>
            </a:r>
            <a:r>
              <a:rPr lang="en-US" sz="2400" dirty="0" err="1"/>
              <a:t>на</a:t>
            </a:r>
            <a:r>
              <a:rPr lang="en-US" sz="2400" dirty="0"/>
              <a:t> </a:t>
            </a:r>
            <a:r>
              <a:rPr lang="en-US" sz="2400" dirty="0" err="1"/>
              <a:t>уровне</a:t>
            </a:r>
            <a:r>
              <a:rPr lang="en-US" sz="2400" dirty="0"/>
              <a:t> </a:t>
            </a:r>
            <a:r>
              <a:rPr lang="en-US" sz="2400" dirty="0" err="1"/>
              <a:t>начального</a:t>
            </a:r>
            <a:r>
              <a:rPr lang="en-US" sz="2400" dirty="0"/>
              <a:t> </a:t>
            </a:r>
            <a:r>
              <a:rPr lang="en-US" sz="2400" dirty="0" err="1"/>
              <a:t>общего</a:t>
            </a:r>
            <a:r>
              <a:rPr lang="en-US" sz="2400" dirty="0"/>
              <a:t> </a:t>
            </a:r>
            <a:r>
              <a:rPr lang="en-US" sz="2400" dirty="0" err="1"/>
              <a:t>образования</a:t>
            </a:r>
            <a:r>
              <a:rPr lang="en-US" sz="2400" dirty="0"/>
              <a:t>. В 1 и 2 </a:t>
            </a:r>
            <a:r>
              <a:rPr lang="en-US" sz="2400" dirty="0" err="1"/>
              <a:t>классах</a:t>
            </a:r>
            <a:r>
              <a:rPr lang="en-US" sz="2400" dirty="0"/>
              <a:t> </a:t>
            </a:r>
            <a:r>
              <a:rPr lang="en-US" sz="2400" dirty="0" err="1"/>
              <a:t>определен</a:t>
            </a:r>
            <a:r>
              <a:rPr lang="en-US" sz="2400" dirty="0"/>
              <a:t> </a:t>
            </a:r>
            <a:r>
              <a:rPr lang="en-US" sz="2400" dirty="0" err="1"/>
              <a:t>пропедевтический</a:t>
            </a:r>
            <a:r>
              <a:rPr lang="en-US" sz="2400" dirty="0"/>
              <a:t> </a:t>
            </a:r>
            <a:r>
              <a:rPr lang="en-US" sz="2400" dirty="0" err="1"/>
              <a:t>уровень</a:t>
            </a:r>
            <a:r>
              <a:rPr lang="en-US" sz="2400" dirty="0"/>
              <a:t> </a:t>
            </a:r>
            <a:r>
              <a:rPr lang="en-US" sz="2400" dirty="0" err="1"/>
              <a:t>овладения</a:t>
            </a:r>
            <a:r>
              <a:rPr lang="en-US" sz="2400" dirty="0"/>
              <a:t> УУД, и </a:t>
            </a:r>
            <a:r>
              <a:rPr lang="en-US" sz="2400" dirty="0" err="1"/>
              <a:t>только</a:t>
            </a:r>
            <a:r>
              <a:rPr lang="en-US" sz="2400" dirty="0"/>
              <a:t> к </a:t>
            </a:r>
            <a:r>
              <a:rPr lang="en-US" sz="2400" dirty="0" err="1"/>
              <a:t>концу</a:t>
            </a:r>
            <a:r>
              <a:rPr lang="en-US" sz="2400" dirty="0"/>
              <a:t> </a:t>
            </a:r>
            <a:r>
              <a:rPr lang="en-US" sz="2400" dirty="0" err="1"/>
              <a:t>второго</a:t>
            </a:r>
            <a:r>
              <a:rPr lang="en-US" sz="2400" dirty="0"/>
              <a:t> </a:t>
            </a:r>
            <a:r>
              <a:rPr lang="en-US" sz="2400" dirty="0" err="1"/>
              <a:t>года</a:t>
            </a:r>
            <a:r>
              <a:rPr lang="en-US" sz="2400" dirty="0"/>
              <a:t> </a:t>
            </a:r>
            <a:r>
              <a:rPr lang="en-US" sz="2400" dirty="0" err="1"/>
              <a:t>обучения</a:t>
            </a:r>
            <a:r>
              <a:rPr lang="en-US" sz="2400" dirty="0"/>
              <a:t> </a:t>
            </a:r>
            <a:r>
              <a:rPr lang="en-US" sz="2400" dirty="0" err="1"/>
              <a:t>появляются</a:t>
            </a:r>
            <a:r>
              <a:rPr lang="en-US" sz="2400" dirty="0"/>
              <a:t> </a:t>
            </a:r>
            <a:r>
              <a:rPr lang="en-US" sz="2400" dirty="0" err="1"/>
              <a:t>признаки</a:t>
            </a:r>
            <a:r>
              <a:rPr lang="en-US" sz="2400" dirty="0"/>
              <a:t> </a:t>
            </a:r>
            <a:r>
              <a:rPr lang="en-US" sz="2400" dirty="0" err="1"/>
              <a:t>универсальности</a:t>
            </a:r>
            <a:r>
              <a:rPr lang="en-US" sz="2400" dirty="0"/>
              <a:t>.</a:t>
            </a:r>
            <a:endParaRPr lang="ru-RU" sz="2400" dirty="0"/>
          </a:p>
        </p:txBody>
      </p:sp>
      <p:sp>
        <p:nvSpPr>
          <p:cNvPr id="3" name="Объект 2">
            <a:extLst>
              <a:ext uri="{FF2B5EF4-FFF2-40B4-BE49-F238E27FC236}">
                <a16:creationId xmlns:a16="http://schemas.microsoft.com/office/drawing/2014/main" id="{6C934A94-B650-4BE4-8635-DA89001B33B9}"/>
              </a:ext>
            </a:extLst>
          </p:cNvPr>
          <p:cNvSpPr>
            <a:spLocks noGrp="1"/>
          </p:cNvSpPr>
          <p:nvPr>
            <p:ph idx="1"/>
          </p:nvPr>
        </p:nvSpPr>
        <p:spPr>
          <a:xfrm>
            <a:off x="715368" y="4386021"/>
            <a:ext cx="8596668" cy="2290772"/>
          </a:xfrm>
        </p:spPr>
        <p:txBody>
          <a:bodyPr>
            <a:normAutofit fontScale="92500" lnSpcReduction="10000"/>
          </a:bodyPr>
          <a:lstStyle/>
          <a:p>
            <a:pPr marL="0" indent="0">
              <a:buNone/>
            </a:pPr>
            <a:r>
              <a:rPr lang="ru-RU" sz="2000" dirty="0">
                <a:solidFill>
                  <a:schemeClr val="accent2">
                    <a:lumMod val="50000"/>
                  </a:schemeClr>
                </a:solidFill>
              </a:rPr>
              <a:t>  </a:t>
            </a:r>
            <a:r>
              <a:rPr lang="en-US" sz="2000" dirty="0">
                <a:solidFill>
                  <a:schemeClr val="accent2">
                    <a:lumMod val="50000"/>
                  </a:schemeClr>
                </a:solidFill>
              </a:rPr>
              <a:t>В </a:t>
            </a:r>
            <a:r>
              <a:rPr lang="en-US" sz="2000" dirty="0" err="1">
                <a:solidFill>
                  <a:schemeClr val="accent2">
                    <a:lumMod val="50000"/>
                  </a:schemeClr>
                </a:solidFill>
              </a:rPr>
              <a:t>федеральных</a:t>
            </a:r>
            <a:r>
              <a:rPr lang="en-US" sz="2000" dirty="0">
                <a:solidFill>
                  <a:schemeClr val="accent2">
                    <a:lumMod val="50000"/>
                  </a:schemeClr>
                </a:solidFill>
              </a:rPr>
              <a:t> </a:t>
            </a:r>
            <a:r>
              <a:rPr lang="en-US" sz="2000" dirty="0" err="1">
                <a:solidFill>
                  <a:schemeClr val="accent2">
                    <a:lumMod val="50000"/>
                  </a:schemeClr>
                </a:solidFill>
              </a:rPr>
              <a:t>рабочих</a:t>
            </a:r>
            <a:r>
              <a:rPr lang="en-US" sz="2000" dirty="0">
                <a:solidFill>
                  <a:schemeClr val="accent2">
                    <a:lumMod val="50000"/>
                  </a:schemeClr>
                </a:solidFill>
              </a:rPr>
              <a:t> </a:t>
            </a:r>
            <a:r>
              <a:rPr lang="en-US" sz="2000" dirty="0" err="1">
                <a:solidFill>
                  <a:schemeClr val="accent2">
                    <a:lumMod val="50000"/>
                  </a:schemeClr>
                </a:solidFill>
              </a:rPr>
              <a:t>программах</a:t>
            </a:r>
            <a:r>
              <a:rPr lang="en-US" sz="2000" dirty="0">
                <a:solidFill>
                  <a:schemeClr val="accent2">
                    <a:lumMod val="50000"/>
                  </a:schemeClr>
                </a:solidFill>
              </a:rPr>
              <a:t> </a:t>
            </a:r>
            <a:r>
              <a:rPr lang="en-US" sz="2000" dirty="0" err="1">
                <a:solidFill>
                  <a:schemeClr val="accent2">
                    <a:lumMod val="50000"/>
                  </a:schemeClr>
                </a:solidFill>
              </a:rPr>
              <a:t>учебных</a:t>
            </a:r>
            <a:r>
              <a:rPr lang="en-US" sz="2000" dirty="0">
                <a:solidFill>
                  <a:schemeClr val="accent2">
                    <a:lumMod val="50000"/>
                  </a:schemeClr>
                </a:solidFill>
              </a:rPr>
              <a:t> </a:t>
            </a:r>
            <a:r>
              <a:rPr lang="en-US" sz="2000" dirty="0" err="1">
                <a:solidFill>
                  <a:schemeClr val="accent2">
                    <a:lumMod val="50000"/>
                  </a:schemeClr>
                </a:solidFill>
              </a:rPr>
              <a:t>предметов</a:t>
            </a:r>
            <a:r>
              <a:rPr lang="en-US" sz="2000" dirty="0">
                <a:solidFill>
                  <a:schemeClr val="accent2">
                    <a:lumMod val="50000"/>
                  </a:schemeClr>
                </a:solidFill>
              </a:rPr>
              <a:t> </a:t>
            </a:r>
            <a:r>
              <a:rPr lang="en-US" sz="2000" dirty="0" err="1">
                <a:solidFill>
                  <a:schemeClr val="accent2">
                    <a:lumMod val="50000"/>
                  </a:schemeClr>
                </a:solidFill>
              </a:rPr>
              <a:t>содержание</a:t>
            </a:r>
            <a:r>
              <a:rPr lang="en-US" sz="2000" dirty="0">
                <a:solidFill>
                  <a:schemeClr val="accent2">
                    <a:lumMod val="50000"/>
                  </a:schemeClr>
                </a:solidFill>
              </a:rPr>
              <a:t> УУД </a:t>
            </a:r>
            <a:r>
              <a:rPr lang="en-US" sz="2000" dirty="0" err="1">
                <a:solidFill>
                  <a:schemeClr val="accent2">
                    <a:lumMod val="50000"/>
                  </a:schemeClr>
                </a:solidFill>
              </a:rPr>
              <a:t>представлено</a:t>
            </a:r>
            <a:r>
              <a:rPr lang="en-US" sz="2000" dirty="0">
                <a:solidFill>
                  <a:schemeClr val="accent2">
                    <a:lumMod val="50000"/>
                  </a:schemeClr>
                </a:solidFill>
              </a:rPr>
              <a:t> </a:t>
            </a:r>
            <a:r>
              <a:rPr lang="en-US" sz="2000" dirty="0" err="1">
                <a:solidFill>
                  <a:schemeClr val="accent2">
                    <a:lumMod val="50000"/>
                  </a:schemeClr>
                </a:solidFill>
              </a:rPr>
              <a:t>также</a:t>
            </a:r>
            <a:r>
              <a:rPr lang="en-US" sz="2000" dirty="0">
                <a:solidFill>
                  <a:schemeClr val="accent2">
                    <a:lumMod val="50000"/>
                  </a:schemeClr>
                </a:solidFill>
              </a:rPr>
              <a:t> в </a:t>
            </a:r>
            <a:r>
              <a:rPr lang="en-US" sz="2000" dirty="0" err="1">
                <a:solidFill>
                  <a:schemeClr val="accent2">
                    <a:lumMod val="50000"/>
                  </a:schemeClr>
                </a:solidFill>
              </a:rPr>
              <a:t>разделе</a:t>
            </a:r>
            <a:r>
              <a:rPr lang="en-US" sz="2000" dirty="0">
                <a:solidFill>
                  <a:schemeClr val="accent2">
                    <a:lumMod val="50000"/>
                  </a:schemeClr>
                </a:solidFill>
              </a:rPr>
              <a:t> "</a:t>
            </a:r>
            <a:r>
              <a:rPr lang="en-US" sz="2000" dirty="0" err="1">
                <a:solidFill>
                  <a:schemeClr val="accent2">
                    <a:lumMod val="50000"/>
                  </a:schemeClr>
                </a:solidFill>
              </a:rPr>
              <a:t>Планируемые</a:t>
            </a:r>
            <a:r>
              <a:rPr lang="en-US" sz="2000" dirty="0">
                <a:solidFill>
                  <a:schemeClr val="accent2">
                    <a:lumMod val="50000"/>
                  </a:schemeClr>
                </a:solidFill>
              </a:rPr>
              <a:t> </a:t>
            </a:r>
            <a:r>
              <a:rPr lang="en-US" sz="2000" dirty="0" err="1">
                <a:solidFill>
                  <a:schemeClr val="accent2">
                    <a:lumMod val="50000"/>
                  </a:schemeClr>
                </a:solidFill>
              </a:rPr>
              <a:t>результаты</a:t>
            </a:r>
            <a:r>
              <a:rPr lang="en-US" sz="2000" dirty="0">
                <a:solidFill>
                  <a:schemeClr val="accent2">
                    <a:lumMod val="50000"/>
                  </a:schemeClr>
                </a:solidFill>
              </a:rPr>
              <a:t> </a:t>
            </a:r>
            <a:r>
              <a:rPr lang="en-US" sz="2000" dirty="0" err="1">
                <a:solidFill>
                  <a:schemeClr val="accent2">
                    <a:lumMod val="50000"/>
                  </a:schemeClr>
                </a:solidFill>
              </a:rPr>
              <a:t>обучения</a:t>
            </a:r>
            <a:r>
              <a:rPr lang="en-US" sz="2000" dirty="0">
                <a:solidFill>
                  <a:schemeClr val="accent2">
                    <a:lumMod val="50000"/>
                  </a:schemeClr>
                </a:solidFill>
              </a:rPr>
              <a:t>".</a:t>
            </a:r>
            <a:endParaRPr lang="ru-RU" sz="2000" dirty="0">
              <a:solidFill>
                <a:schemeClr val="accent2">
                  <a:lumMod val="50000"/>
                </a:schemeClr>
              </a:solidFill>
            </a:endParaRPr>
          </a:p>
          <a:p>
            <a:pPr marL="0" indent="0">
              <a:buNone/>
            </a:pPr>
            <a:r>
              <a:rPr lang="ru-RU" sz="2000" dirty="0">
                <a:solidFill>
                  <a:schemeClr val="accent2">
                    <a:lumMod val="50000"/>
                  </a:schemeClr>
                </a:solidFill>
              </a:rPr>
              <a:t>  Регулятивные УУД включают перечень действий саморегуляции, самоконтроля и самооценки. </a:t>
            </a:r>
          </a:p>
          <a:p>
            <a:pPr marL="0" indent="0">
              <a:buNone/>
            </a:pPr>
            <a:r>
              <a:rPr lang="ru-RU" sz="2000" dirty="0">
                <a:solidFill>
                  <a:schemeClr val="accent2">
                    <a:lumMod val="50000"/>
                  </a:schemeClr>
                </a:solidFill>
              </a:rPr>
              <a:t>  Отдельный раздел "Совместная деятельность" интегрирует коммуникативные и регулятивные действия, необходимые для успешной совместной деятельности.</a:t>
            </a:r>
          </a:p>
          <a:p>
            <a:endParaRPr lang="ru-RU" dirty="0"/>
          </a:p>
        </p:txBody>
      </p:sp>
    </p:spTree>
    <p:extLst>
      <p:ext uri="{BB962C8B-B14F-4D97-AF65-F5344CB8AC3E}">
        <p14:creationId xmlns:p14="http://schemas.microsoft.com/office/powerpoint/2010/main" val="3877650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696A45-6ABE-4E40-8BF7-F2A5F92B535E}"/>
              </a:ext>
            </a:extLst>
          </p:cNvPr>
          <p:cNvSpPr>
            <a:spLocks noGrp="1"/>
          </p:cNvSpPr>
          <p:nvPr>
            <p:ph type="title"/>
          </p:nvPr>
        </p:nvSpPr>
        <p:spPr>
          <a:xfrm>
            <a:off x="677334" y="609599"/>
            <a:ext cx="8596668" cy="5450237"/>
          </a:xfrm>
        </p:spPr>
        <p:txBody>
          <a:bodyPr>
            <a:normAutofit/>
          </a:bodyPr>
          <a:lstStyle/>
          <a:p>
            <a:r>
              <a:rPr lang="ru-RU" sz="4400" i="1" dirty="0"/>
              <a:t>Благодарю за внимание! </a:t>
            </a:r>
            <a:br>
              <a:rPr lang="ru-RU" sz="4400" i="1" dirty="0"/>
            </a:br>
            <a:r>
              <a:rPr lang="ru-RU" sz="4400" i="1" dirty="0"/>
              <a:t>Успешных Вам учеников!</a:t>
            </a:r>
          </a:p>
        </p:txBody>
      </p:sp>
      <p:pic>
        <p:nvPicPr>
          <p:cNvPr id="4" name="Рисунок 3">
            <a:extLst>
              <a:ext uri="{FF2B5EF4-FFF2-40B4-BE49-F238E27FC236}">
                <a16:creationId xmlns:a16="http://schemas.microsoft.com/office/drawing/2014/main" id="{9E64EC45-B6AB-413F-849D-F1CA74C272F4}"/>
              </a:ext>
            </a:extLst>
          </p:cNvPr>
          <p:cNvPicPr>
            <a:picLocks noChangeAspect="1"/>
          </p:cNvPicPr>
          <p:nvPr/>
        </p:nvPicPr>
        <p:blipFill>
          <a:blip r:embed="rId2"/>
          <a:stretch>
            <a:fillRect/>
          </a:stretch>
        </p:blipFill>
        <p:spPr>
          <a:xfrm>
            <a:off x="1864962" y="2546887"/>
            <a:ext cx="5620719" cy="3512949"/>
          </a:xfrm>
          <a:prstGeom prst="rect">
            <a:avLst/>
          </a:prstGeom>
        </p:spPr>
      </p:pic>
    </p:spTree>
    <p:extLst>
      <p:ext uri="{BB962C8B-B14F-4D97-AF65-F5344CB8AC3E}">
        <p14:creationId xmlns:p14="http://schemas.microsoft.com/office/powerpoint/2010/main" val="2410740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DC6AA3-6AEF-446B-8AAB-C30120DB2445}"/>
              </a:ext>
            </a:extLst>
          </p:cNvPr>
          <p:cNvSpPr>
            <a:spLocks noGrp="1"/>
          </p:cNvSpPr>
          <p:nvPr>
            <p:ph type="title"/>
          </p:nvPr>
        </p:nvSpPr>
        <p:spPr>
          <a:xfrm>
            <a:off x="677333" y="609600"/>
            <a:ext cx="8900619" cy="2319580"/>
          </a:xfrm>
        </p:spPr>
        <p:txBody>
          <a:bodyPr>
            <a:noAutofit/>
          </a:bodyPr>
          <a:lstStyle/>
          <a:p>
            <a:r>
              <a:rPr lang="ru-RU" sz="2400" b="1" dirty="0">
                <a:solidFill>
                  <a:schemeClr val="accent1">
                    <a:lumMod val="75000"/>
                  </a:schemeClr>
                </a:solidFill>
              </a:rPr>
              <a:t>Регулятивные УУД отражают совокупность учебных операций, обеспечивающих становление рефлексивных качеств обучающегося (на уровне НОО их формирование осуществляется на пропедевтическом уровне).</a:t>
            </a:r>
            <a:br>
              <a:rPr lang="ru-RU" sz="2400" b="1" dirty="0">
                <a:solidFill>
                  <a:schemeClr val="accent1">
                    <a:lumMod val="75000"/>
                  </a:schemeClr>
                </a:solidFill>
              </a:rPr>
            </a:br>
            <a:br>
              <a:rPr lang="ru-RU" sz="2400" b="1" dirty="0">
                <a:solidFill>
                  <a:schemeClr val="accent1">
                    <a:lumMod val="75000"/>
                  </a:schemeClr>
                </a:solidFill>
              </a:rPr>
            </a:br>
            <a:r>
              <a:rPr lang="ru-RU" sz="2400" b="1" dirty="0">
                <a:solidFill>
                  <a:schemeClr val="accent1">
                    <a:lumMod val="75000"/>
                  </a:schemeClr>
                </a:solidFill>
              </a:rPr>
              <a:t>Выделяется шесть групп операций:</a:t>
            </a:r>
            <a:br>
              <a:rPr lang="ru-RU" sz="2400" b="1" dirty="0">
                <a:solidFill>
                  <a:schemeClr val="accent1">
                    <a:lumMod val="75000"/>
                  </a:schemeClr>
                </a:solidFill>
              </a:rPr>
            </a:br>
            <a:endParaRPr lang="ru-RU" sz="2400" b="1" dirty="0">
              <a:solidFill>
                <a:schemeClr val="accent1">
                  <a:lumMod val="75000"/>
                </a:schemeClr>
              </a:solidFill>
            </a:endParaRPr>
          </a:p>
        </p:txBody>
      </p:sp>
      <p:sp>
        <p:nvSpPr>
          <p:cNvPr id="3" name="Объект 2">
            <a:extLst>
              <a:ext uri="{FF2B5EF4-FFF2-40B4-BE49-F238E27FC236}">
                <a16:creationId xmlns:a16="http://schemas.microsoft.com/office/drawing/2014/main" id="{0E619D5E-44E4-4BC7-9125-1374776A17D6}"/>
              </a:ext>
            </a:extLst>
          </p:cNvPr>
          <p:cNvSpPr>
            <a:spLocks noGrp="1"/>
          </p:cNvSpPr>
          <p:nvPr>
            <p:ph idx="1"/>
          </p:nvPr>
        </p:nvSpPr>
        <p:spPr>
          <a:xfrm>
            <a:off x="677333" y="3243021"/>
            <a:ext cx="8900618" cy="3406650"/>
          </a:xfrm>
        </p:spPr>
        <p:txBody>
          <a:bodyPr>
            <a:normAutofit fontScale="92500" lnSpcReduction="10000"/>
          </a:bodyPr>
          <a:lstStyle/>
          <a:p>
            <a:r>
              <a:rPr lang="ru-RU" sz="2400" b="1" dirty="0">
                <a:solidFill>
                  <a:schemeClr val="accent2">
                    <a:lumMod val="50000"/>
                  </a:schemeClr>
                </a:solidFill>
              </a:rPr>
              <a:t>принимать и удерживать учебную задачу;</a:t>
            </a:r>
          </a:p>
          <a:p>
            <a:r>
              <a:rPr lang="ru-RU" sz="2400" b="1" dirty="0">
                <a:solidFill>
                  <a:schemeClr val="accent2">
                    <a:lumMod val="50000"/>
                  </a:schemeClr>
                </a:solidFill>
              </a:rPr>
              <a:t>планировать ее решение;</a:t>
            </a:r>
          </a:p>
          <a:p>
            <a:r>
              <a:rPr lang="ru-RU" sz="2400" b="1" dirty="0">
                <a:solidFill>
                  <a:schemeClr val="accent2">
                    <a:lumMod val="50000"/>
                  </a:schemeClr>
                </a:solidFill>
              </a:rPr>
              <a:t>контролировать полученный результат деятельности;</a:t>
            </a:r>
          </a:p>
          <a:p>
            <a:r>
              <a:rPr lang="ru-RU" sz="2400" b="1" dirty="0">
                <a:solidFill>
                  <a:schemeClr val="accent2">
                    <a:lumMod val="50000"/>
                  </a:schemeClr>
                </a:solidFill>
              </a:rPr>
              <a:t>контролировать процесс деятельности, его соответствие выбранному способу;</a:t>
            </a:r>
          </a:p>
          <a:p>
            <a:r>
              <a:rPr lang="ru-RU" sz="2400" b="1" dirty="0">
                <a:solidFill>
                  <a:schemeClr val="accent2">
                    <a:lumMod val="50000"/>
                  </a:schemeClr>
                </a:solidFill>
              </a:rPr>
              <a:t>предвидеть (прогнозировать) трудности и ошибки при решении данной учебной задачи;</a:t>
            </a:r>
          </a:p>
          <a:p>
            <a:r>
              <a:rPr lang="ru-RU" sz="2400" b="1" dirty="0">
                <a:solidFill>
                  <a:schemeClr val="accent2">
                    <a:lumMod val="50000"/>
                  </a:schemeClr>
                </a:solidFill>
              </a:rPr>
              <a:t>корректировать при необходимости процесс деятельности.</a:t>
            </a:r>
          </a:p>
          <a:p>
            <a:endParaRPr lang="ru-RU" dirty="0"/>
          </a:p>
        </p:txBody>
      </p:sp>
    </p:spTree>
    <p:extLst>
      <p:ext uri="{BB962C8B-B14F-4D97-AF65-F5344CB8AC3E}">
        <p14:creationId xmlns:p14="http://schemas.microsoft.com/office/powerpoint/2010/main" val="1446921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DC6AA3-6AEF-446B-8AAB-C30120DB2445}"/>
              </a:ext>
            </a:extLst>
          </p:cNvPr>
          <p:cNvSpPr>
            <a:spLocks noGrp="1"/>
          </p:cNvSpPr>
          <p:nvPr>
            <p:ph type="title"/>
          </p:nvPr>
        </p:nvSpPr>
        <p:spPr>
          <a:xfrm>
            <a:off x="433953" y="609599"/>
            <a:ext cx="9097505" cy="2412569"/>
          </a:xfrm>
        </p:spPr>
        <p:txBody>
          <a:bodyPr>
            <a:noAutofit/>
          </a:bodyPr>
          <a:lstStyle/>
          <a:p>
            <a:r>
              <a:rPr lang="ru-RU" sz="2400" b="1" dirty="0">
                <a:solidFill>
                  <a:schemeClr val="accent1">
                    <a:lumMod val="75000"/>
                  </a:schemeClr>
                </a:solidFill>
              </a:rPr>
              <a:t>Педагог применяет систему заданий, формирующих </a:t>
            </a:r>
            <a:r>
              <a:rPr lang="ru-RU" sz="2400" b="1" dirty="0" err="1">
                <a:solidFill>
                  <a:schemeClr val="accent1">
                    <a:lumMod val="75000"/>
                  </a:schemeClr>
                </a:solidFill>
              </a:rPr>
              <a:t>операциональный</a:t>
            </a:r>
            <a:r>
              <a:rPr lang="ru-RU" sz="2400" b="1" dirty="0">
                <a:solidFill>
                  <a:schemeClr val="accent1">
                    <a:lumMod val="75000"/>
                  </a:schemeClr>
                </a:solidFill>
              </a:rPr>
              <a:t> состав учебного действия. Цель таких заданий - создание алгоритма решения учебной задачи, выбор соответствующего способа действия.</a:t>
            </a:r>
            <a:br>
              <a:rPr lang="ru-RU" sz="2400" b="1" dirty="0">
                <a:solidFill>
                  <a:schemeClr val="accent1">
                    <a:lumMod val="75000"/>
                  </a:schemeClr>
                </a:solidFill>
              </a:rPr>
            </a:br>
            <a:r>
              <a:rPr lang="ru-RU" sz="2400" b="1" dirty="0">
                <a:solidFill>
                  <a:schemeClr val="accent1">
                    <a:lumMod val="75000"/>
                  </a:schemeClr>
                </a:solidFill>
              </a:rPr>
              <a:t> </a:t>
            </a:r>
            <a:br>
              <a:rPr lang="ru-RU" sz="2400" b="1" dirty="0">
                <a:solidFill>
                  <a:schemeClr val="accent1">
                    <a:lumMod val="75000"/>
                  </a:schemeClr>
                </a:solidFill>
              </a:rPr>
            </a:br>
            <a:r>
              <a:rPr lang="ru-RU" sz="2400" b="1" u="sng" dirty="0">
                <a:solidFill>
                  <a:schemeClr val="accent1">
                    <a:lumMod val="75000"/>
                  </a:schemeClr>
                </a:solidFill>
              </a:rPr>
              <a:t>Последовательность этапов формирования алгоритма: </a:t>
            </a:r>
          </a:p>
        </p:txBody>
      </p:sp>
      <p:sp>
        <p:nvSpPr>
          <p:cNvPr id="3" name="Объект 2">
            <a:extLst>
              <a:ext uri="{FF2B5EF4-FFF2-40B4-BE49-F238E27FC236}">
                <a16:creationId xmlns:a16="http://schemas.microsoft.com/office/drawing/2014/main" id="{0E619D5E-44E4-4BC7-9125-1374776A17D6}"/>
              </a:ext>
            </a:extLst>
          </p:cNvPr>
          <p:cNvSpPr>
            <a:spLocks noGrp="1"/>
          </p:cNvSpPr>
          <p:nvPr>
            <p:ph idx="1"/>
          </p:nvPr>
        </p:nvSpPr>
        <p:spPr>
          <a:xfrm>
            <a:off x="615341" y="3429000"/>
            <a:ext cx="8596668" cy="3201298"/>
          </a:xfrm>
        </p:spPr>
        <p:txBody>
          <a:bodyPr/>
          <a:lstStyle/>
          <a:p>
            <a:r>
              <a:rPr lang="ru-RU" sz="2400" b="1" dirty="0">
                <a:solidFill>
                  <a:schemeClr val="accent2">
                    <a:lumMod val="50000"/>
                  </a:schemeClr>
                </a:solidFill>
              </a:rPr>
              <a:t>построение последовательности шагов на конкретном предметном содержании; </a:t>
            </a:r>
          </a:p>
          <a:p>
            <a:r>
              <a:rPr lang="ru-RU" sz="2400" b="1" dirty="0">
                <a:solidFill>
                  <a:schemeClr val="accent2">
                    <a:lumMod val="50000"/>
                  </a:schemeClr>
                </a:solidFill>
              </a:rPr>
              <a:t>проговаривание их во внешней речи; </a:t>
            </a:r>
          </a:p>
          <a:p>
            <a:r>
              <a:rPr lang="ru-RU" sz="2400" b="1" dirty="0">
                <a:solidFill>
                  <a:schemeClr val="accent2">
                    <a:lumMod val="50000"/>
                  </a:schemeClr>
                </a:solidFill>
              </a:rPr>
              <a:t>постепенный переход на новый уровень - построение способа действий на любом предметном содержании и с подключением внутренней речи.</a:t>
            </a:r>
          </a:p>
          <a:p>
            <a:endParaRPr lang="ru-RU" dirty="0"/>
          </a:p>
        </p:txBody>
      </p:sp>
    </p:spTree>
    <p:extLst>
      <p:ext uri="{BB962C8B-B14F-4D97-AF65-F5344CB8AC3E}">
        <p14:creationId xmlns:p14="http://schemas.microsoft.com/office/powerpoint/2010/main" val="1253783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96FB07-9255-4CCD-8AD6-C3C3AC3E42C2}"/>
              </a:ext>
            </a:extLst>
          </p:cNvPr>
          <p:cNvSpPr>
            <a:spLocks noGrp="1"/>
          </p:cNvSpPr>
          <p:nvPr>
            <p:ph type="title"/>
          </p:nvPr>
        </p:nvSpPr>
        <p:spPr>
          <a:xfrm>
            <a:off x="677334" y="609599"/>
            <a:ext cx="8596668" cy="1668651"/>
          </a:xfrm>
        </p:spPr>
        <p:txBody>
          <a:bodyPr>
            <a:normAutofit fontScale="90000"/>
          </a:bodyPr>
          <a:lstStyle/>
          <a:p>
            <a:r>
              <a:rPr lang="ru-RU" b="1" dirty="0"/>
              <a:t>Алгоритм</a:t>
            </a:r>
            <a:r>
              <a:rPr lang="en-US" dirty="0"/>
              <a:t> </a:t>
            </a:r>
            <a:r>
              <a:rPr lang="ru-RU" dirty="0"/>
              <a:t>– последовательность</a:t>
            </a:r>
            <a:r>
              <a:rPr lang="en-US" dirty="0"/>
              <a:t> </a:t>
            </a:r>
            <a:r>
              <a:rPr lang="ru-RU" b="1" dirty="0"/>
              <a:t>действий</a:t>
            </a:r>
            <a:r>
              <a:rPr lang="en-US" dirty="0"/>
              <a:t> </a:t>
            </a:r>
            <a:r>
              <a:rPr lang="ru-RU" dirty="0"/>
              <a:t>для достижения цели (результата).</a:t>
            </a:r>
          </a:p>
        </p:txBody>
      </p:sp>
      <p:sp>
        <p:nvSpPr>
          <p:cNvPr id="3" name="Прямоугольник 2">
            <a:extLst>
              <a:ext uri="{FF2B5EF4-FFF2-40B4-BE49-F238E27FC236}">
                <a16:creationId xmlns:a16="http://schemas.microsoft.com/office/drawing/2014/main" id="{0D9F45CD-A81D-4DF1-90A9-46CB149E9FC7}"/>
              </a:ext>
            </a:extLst>
          </p:cNvPr>
          <p:cNvSpPr/>
          <p:nvPr/>
        </p:nvSpPr>
        <p:spPr>
          <a:xfrm>
            <a:off x="677334" y="2391075"/>
            <a:ext cx="9701938" cy="2188676"/>
          </a:xfrm>
          <a:prstGeom prst="rect">
            <a:avLst/>
          </a:prstGeom>
        </p:spPr>
        <p:txBody>
          <a:bodyPr wrap="square">
            <a:spAutoFit/>
          </a:bodyPr>
          <a:lstStyle/>
          <a:p>
            <a:pPr>
              <a:lnSpc>
                <a:spcPct val="115000"/>
              </a:lnSpc>
              <a:spcAft>
                <a:spcPts val="0"/>
              </a:spcAft>
            </a:pPr>
            <a:r>
              <a:rPr lang="ru-RU" sz="2400" b="1" dirty="0">
                <a:solidFill>
                  <a:schemeClr val="accent2">
                    <a:lumMod val="50000"/>
                  </a:schemeClr>
                </a:solidFill>
                <a:latin typeface="Arial" panose="020B0604020202020204" pitchFamily="34" charset="0"/>
                <a:ea typeface="Calibri" panose="020F0502020204030204" pitchFamily="34" charset="0"/>
                <a:cs typeface="Times New Roman" panose="02020603050405020304" pitchFamily="18" charset="0"/>
              </a:rPr>
              <a:t>Свойства алгоритма:</a:t>
            </a:r>
          </a:p>
          <a:p>
            <a:pPr>
              <a:lnSpc>
                <a:spcPct val="115000"/>
              </a:lnSpc>
              <a:spcAft>
                <a:spcPts val="0"/>
              </a:spcAft>
            </a:pPr>
            <a:r>
              <a:rPr lang="ru-RU" sz="2400" b="1" dirty="0">
                <a:solidFill>
                  <a:schemeClr val="accent2">
                    <a:lumMod val="50000"/>
                  </a:schemeClr>
                </a:solidFill>
                <a:latin typeface="Arial" panose="020B0604020202020204" pitchFamily="34" charset="0"/>
                <a:ea typeface="Calibri" panose="020F0502020204030204" pitchFamily="34" charset="0"/>
                <a:cs typeface="Times New Roman" panose="02020603050405020304" pitchFamily="18" charset="0"/>
              </a:rPr>
              <a:t>определенность (простота и однозначность операций); массовость (</a:t>
            </a:r>
            <a:r>
              <a:rPr lang="ru-RU" sz="2400" b="1" dirty="0" err="1">
                <a:solidFill>
                  <a:schemeClr val="accent2">
                    <a:lumMod val="50000"/>
                  </a:schemeClr>
                </a:solidFill>
                <a:latin typeface="Arial" panose="020B0604020202020204" pitchFamily="34" charset="0"/>
                <a:ea typeface="Calibri" panose="020F0502020204030204" pitchFamily="34" charset="0"/>
                <a:cs typeface="Times New Roman" panose="02020603050405020304" pitchFamily="18" charset="0"/>
              </a:rPr>
              <a:t>приложимость</a:t>
            </a:r>
            <a:r>
              <a:rPr lang="ru-RU" sz="2400" b="1" dirty="0">
                <a:solidFill>
                  <a:schemeClr val="accent2">
                    <a:lumMod val="50000"/>
                  </a:schemeClr>
                </a:solidFill>
                <a:latin typeface="Arial" panose="020B0604020202020204" pitchFamily="34" charset="0"/>
                <a:ea typeface="Calibri" panose="020F0502020204030204" pitchFamily="34" charset="0"/>
                <a:cs typeface="Times New Roman" panose="02020603050405020304" pitchFamily="18" charset="0"/>
              </a:rPr>
              <a:t> к целому классу задач); результативность (обязательное подведение к ответу); дискретность (членение на элементарные шаги)</a:t>
            </a:r>
            <a:r>
              <a:rPr lang="en-US" sz="2400" b="1" dirty="0">
                <a:solidFill>
                  <a:schemeClr val="accent2">
                    <a:lumMod val="50000"/>
                  </a:schemeClr>
                </a:solidFill>
                <a:latin typeface="Arial" panose="020B0604020202020204" pitchFamily="34" charset="0"/>
                <a:ea typeface="Calibri" panose="020F0502020204030204" pitchFamily="34" charset="0"/>
                <a:cs typeface="Times New Roman" panose="02020603050405020304" pitchFamily="18" charset="0"/>
              </a:rPr>
              <a:t> </a:t>
            </a:r>
            <a:endParaRPr lang="ru-RU" sz="2400" b="1"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2370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5626D6-319F-43C8-ACD4-29890D4AD346}"/>
              </a:ext>
            </a:extLst>
          </p:cNvPr>
          <p:cNvSpPr>
            <a:spLocks noGrp="1"/>
          </p:cNvSpPr>
          <p:nvPr>
            <p:ph type="title"/>
          </p:nvPr>
        </p:nvSpPr>
        <p:spPr>
          <a:xfrm>
            <a:off x="677334" y="280807"/>
            <a:ext cx="8596668" cy="1890793"/>
          </a:xfrm>
        </p:spPr>
        <p:txBody>
          <a:bodyPr>
            <a:noAutofit/>
          </a:bodyPr>
          <a:lstStyle/>
          <a:p>
            <a:r>
              <a:rPr lang="ru-RU" sz="2000" b="1" dirty="0">
                <a:solidFill>
                  <a:schemeClr val="accent1">
                    <a:lumMod val="75000"/>
                  </a:schemeClr>
                </a:solidFill>
              </a:rPr>
              <a:t>Регулятивные УУД: </a:t>
            </a:r>
            <a:br>
              <a:rPr lang="ru-RU" sz="2000" b="1" dirty="0">
                <a:solidFill>
                  <a:schemeClr val="accent1">
                    <a:lumMod val="75000"/>
                  </a:schemeClr>
                </a:solidFill>
              </a:rPr>
            </a:br>
            <a:r>
              <a:rPr lang="ru-RU" sz="2000" b="1" dirty="0">
                <a:solidFill>
                  <a:schemeClr val="accent1">
                    <a:lumMod val="75000"/>
                  </a:schemeClr>
                </a:solidFill>
              </a:rPr>
              <a:t>Самоорганизация:</a:t>
            </a:r>
            <a:br>
              <a:rPr lang="ru-RU" sz="2000" b="1" dirty="0">
                <a:solidFill>
                  <a:schemeClr val="accent1">
                    <a:lumMod val="75000"/>
                  </a:schemeClr>
                </a:solidFill>
              </a:rPr>
            </a:br>
            <a:r>
              <a:rPr lang="ru-RU" sz="2000" b="1" dirty="0">
                <a:solidFill>
                  <a:schemeClr val="accent1">
                    <a:lumMod val="75000"/>
                  </a:schemeClr>
                </a:solidFill>
              </a:rPr>
              <a:t>— выстраивать последовательность учебных операций при проведении звукового анализа слова.</a:t>
            </a:r>
            <a:br>
              <a:rPr lang="ru-RU" sz="2000" b="1" dirty="0">
                <a:solidFill>
                  <a:schemeClr val="accent1">
                    <a:lumMod val="75000"/>
                  </a:schemeClr>
                </a:solidFill>
              </a:rPr>
            </a:br>
            <a:br>
              <a:rPr lang="ru-RU" sz="2000" b="1" dirty="0">
                <a:solidFill>
                  <a:schemeClr val="accent1">
                    <a:lumMod val="75000"/>
                  </a:schemeClr>
                </a:solidFill>
              </a:rPr>
            </a:br>
            <a:r>
              <a:rPr lang="ru-RU" sz="2000" b="1" u="sng" dirty="0">
                <a:solidFill>
                  <a:schemeClr val="accent1">
                    <a:lumMod val="75000"/>
                  </a:schemeClr>
                </a:solidFill>
              </a:rPr>
              <a:t>Звуковой (фонетический) анализ слова</a:t>
            </a:r>
            <a:endParaRPr lang="ru-RU" sz="2800" dirty="0">
              <a:solidFill>
                <a:schemeClr val="accent1">
                  <a:lumMod val="75000"/>
                </a:schemeClr>
              </a:solidFill>
            </a:endParaRPr>
          </a:p>
        </p:txBody>
      </p:sp>
      <p:sp>
        <p:nvSpPr>
          <p:cNvPr id="3" name="Объект 2">
            <a:extLst>
              <a:ext uri="{FF2B5EF4-FFF2-40B4-BE49-F238E27FC236}">
                <a16:creationId xmlns:a16="http://schemas.microsoft.com/office/drawing/2014/main" id="{BD62026A-529C-4312-A930-0294505CBAD2}"/>
              </a:ext>
            </a:extLst>
          </p:cNvPr>
          <p:cNvSpPr>
            <a:spLocks noGrp="1"/>
          </p:cNvSpPr>
          <p:nvPr>
            <p:ph sz="half" idx="1"/>
          </p:nvPr>
        </p:nvSpPr>
        <p:spPr>
          <a:xfrm>
            <a:off x="362316" y="2301809"/>
            <a:ext cx="4935873" cy="4347275"/>
          </a:xfrm>
        </p:spPr>
        <p:txBody>
          <a:bodyPr>
            <a:normAutofit lnSpcReduction="10000"/>
          </a:bodyPr>
          <a:lstStyle/>
          <a:p>
            <a:r>
              <a:rPr lang="ru-RU" dirty="0">
                <a:solidFill>
                  <a:schemeClr val="accent2">
                    <a:lumMod val="50000"/>
                  </a:schemeClr>
                </a:solidFill>
              </a:rPr>
              <a:t>Произнести слово вслух или шепотом (если не знаешь значения слова, спросить у учителя).</a:t>
            </a:r>
          </a:p>
          <a:p>
            <a:r>
              <a:rPr lang="ru-RU" dirty="0">
                <a:solidFill>
                  <a:schemeClr val="accent2">
                    <a:lumMod val="50000"/>
                  </a:schemeClr>
                </a:solidFill>
              </a:rPr>
              <a:t>Произнести слово по слогам, определить  их количество.</a:t>
            </a:r>
          </a:p>
          <a:p>
            <a:r>
              <a:rPr lang="ru-RU" dirty="0">
                <a:solidFill>
                  <a:schemeClr val="accent2">
                    <a:lumMod val="50000"/>
                  </a:schemeClr>
                </a:solidFill>
              </a:rPr>
              <a:t>Произнести слово целиком, определить место ударения (если слово многосложное).</a:t>
            </a:r>
          </a:p>
          <a:p>
            <a:r>
              <a:rPr lang="ru-RU" dirty="0">
                <a:solidFill>
                  <a:schemeClr val="accent2">
                    <a:lumMod val="50000"/>
                  </a:schemeClr>
                </a:solidFill>
              </a:rPr>
              <a:t>Выделить первый (второй и т.д.) звук в слове, произнести его, дать характеристику (гласный/согласный, </a:t>
            </a:r>
            <a:r>
              <a:rPr lang="ru-RU" dirty="0">
                <a:solidFill>
                  <a:schemeClr val="accent2">
                    <a:lumMod val="50000"/>
                  </a:schemeClr>
                </a:solidFill>
                <a:highlight>
                  <a:srgbClr val="00FF00"/>
                </a:highlight>
              </a:rPr>
              <a:t>гласный ударный/безударный, согласный – твердый/мягкий, звонкий/глухой)</a:t>
            </a:r>
          </a:p>
          <a:p>
            <a:r>
              <a:rPr lang="ru-RU" dirty="0">
                <a:solidFill>
                  <a:schemeClr val="accent2">
                    <a:lumMod val="50000"/>
                  </a:schemeClr>
                </a:solidFill>
              </a:rPr>
              <a:t>Проверка: произнести слово по схеме.</a:t>
            </a:r>
          </a:p>
          <a:p>
            <a:endParaRPr lang="ru-RU" dirty="0"/>
          </a:p>
        </p:txBody>
      </p:sp>
      <p:pic>
        <p:nvPicPr>
          <p:cNvPr id="6" name="Рисунок 5">
            <a:extLst>
              <a:ext uri="{FF2B5EF4-FFF2-40B4-BE49-F238E27FC236}">
                <a16:creationId xmlns:a16="http://schemas.microsoft.com/office/drawing/2014/main" id="{5120FE63-3E4A-433D-96EE-BEC7D1614654}"/>
              </a:ext>
            </a:extLst>
          </p:cNvPr>
          <p:cNvPicPr>
            <a:picLocks noChangeAspect="1"/>
          </p:cNvPicPr>
          <p:nvPr/>
        </p:nvPicPr>
        <p:blipFill>
          <a:blip r:embed="rId3"/>
          <a:stretch>
            <a:fillRect/>
          </a:stretch>
        </p:blipFill>
        <p:spPr>
          <a:xfrm>
            <a:off x="5497163" y="2588218"/>
            <a:ext cx="1836549" cy="1224365"/>
          </a:xfrm>
          <a:prstGeom prst="rect">
            <a:avLst/>
          </a:prstGeom>
        </p:spPr>
      </p:pic>
      <p:pic>
        <p:nvPicPr>
          <p:cNvPr id="9" name="Объект 8">
            <a:extLst>
              <a:ext uri="{FF2B5EF4-FFF2-40B4-BE49-F238E27FC236}">
                <a16:creationId xmlns:a16="http://schemas.microsoft.com/office/drawing/2014/main" id="{C9A6AB74-FA0E-4A5B-8A51-69D46488D3A6}"/>
              </a:ext>
            </a:extLst>
          </p:cNvPr>
          <p:cNvPicPr>
            <a:picLocks noGrp="1" noChangeAspect="1"/>
          </p:cNvPicPr>
          <p:nvPr>
            <p:ph sz="half" idx="2"/>
          </p:nvPr>
        </p:nvPicPr>
        <p:blipFill>
          <a:blip r:embed="rId4"/>
          <a:stretch>
            <a:fillRect/>
          </a:stretch>
        </p:blipFill>
        <p:spPr>
          <a:xfrm>
            <a:off x="7532686" y="2118638"/>
            <a:ext cx="2277741" cy="4458555"/>
          </a:xfrm>
          <a:prstGeom prst="rect">
            <a:avLst/>
          </a:prstGeom>
        </p:spPr>
      </p:pic>
    </p:spTree>
    <p:extLst>
      <p:ext uri="{BB962C8B-B14F-4D97-AF65-F5344CB8AC3E}">
        <p14:creationId xmlns:p14="http://schemas.microsoft.com/office/powerpoint/2010/main" val="4180943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C97CD05-427B-4B90-B3E5-A506F90780BA}"/>
              </a:ext>
            </a:extLst>
          </p:cNvPr>
          <p:cNvSpPr>
            <a:spLocks noGrp="1"/>
          </p:cNvSpPr>
          <p:nvPr>
            <p:ph type="title"/>
          </p:nvPr>
        </p:nvSpPr>
        <p:spPr>
          <a:xfrm>
            <a:off x="677334" y="398165"/>
            <a:ext cx="8596668" cy="2005012"/>
          </a:xfrm>
        </p:spPr>
        <p:txBody>
          <a:bodyPr>
            <a:noAutofit/>
          </a:bodyPr>
          <a:lstStyle/>
          <a:p>
            <a:r>
              <a:rPr lang="ru-RU" sz="2000" b="1" u="sng" dirty="0"/>
              <a:t>Регулятивные УУД:</a:t>
            </a:r>
            <a:br>
              <a:rPr lang="ru-RU" sz="2000" b="1" u="sng" dirty="0"/>
            </a:br>
            <a:r>
              <a:rPr lang="ru-RU" sz="2000" b="1" dirty="0">
                <a:solidFill>
                  <a:schemeClr val="accent1">
                    <a:lumMod val="75000"/>
                  </a:schemeClr>
                </a:solidFill>
              </a:rPr>
              <a:t>Самоорганизация:</a:t>
            </a:r>
            <a:br>
              <a:rPr lang="ru-RU" sz="2000" b="1" dirty="0">
                <a:solidFill>
                  <a:schemeClr val="accent1">
                    <a:lumMod val="75000"/>
                  </a:schemeClr>
                </a:solidFill>
              </a:rPr>
            </a:br>
            <a:r>
              <a:rPr lang="ru-RU" sz="1800" b="1" dirty="0">
                <a:solidFill>
                  <a:schemeClr val="accent1">
                    <a:lumMod val="75000"/>
                  </a:schemeClr>
                </a:solidFill>
              </a:rPr>
              <a:t>— действовать в соответствии с предложенным образцом, инструкцией</a:t>
            </a:r>
            <a:br>
              <a:rPr lang="ru-RU" sz="1800" b="1" dirty="0">
                <a:solidFill>
                  <a:schemeClr val="accent1">
                    <a:lumMod val="75000"/>
                  </a:schemeClr>
                </a:solidFill>
              </a:rPr>
            </a:br>
            <a:r>
              <a:rPr lang="ru-RU" sz="1800" b="1" dirty="0">
                <a:solidFill>
                  <a:schemeClr val="accent1">
                    <a:lumMod val="75000"/>
                  </a:schemeClr>
                </a:solidFill>
              </a:rPr>
              <a:t>Самоконтроль:</a:t>
            </a:r>
            <a:br>
              <a:rPr lang="ru-RU" sz="1800" b="1" dirty="0">
                <a:solidFill>
                  <a:schemeClr val="accent1">
                    <a:lumMod val="75000"/>
                  </a:schemeClr>
                </a:solidFill>
              </a:rPr>
            </a:br>
            <a:r>
              <a:rPr lang="ru-RU" sz="1800" b="1" dirty="0">
                <a:solidFill>
                  <a:schemeClr val="accent1">
                    <a:lumMod val="75000"/>
                  </a:schemeClr>
                </a:solidFill>
              </a:rPr>
              <a:t>— проявлять интерес к проверке результатов решения учебной задачи, с помощью учителя устанавливать причину возникшей ошибки и трудности </a:t>
            </a:r>
            <a:br>
              <a:rPr lang="ru-RU" sz="1800" b="1" dirty="0">
                <a:solidFill>
                  <a:schemeClr val="accent1">
                    <a:lumMod val="75000"/>
                  </a:schemeClr>
                </a:solidFill>
              </a:rPr>
            </a:br>
            <a:br>
              <a:rPr lang="ru-RU" sz="1800" b="1" dirty="0">
                <a:solidFill>
                  <a:schemeClr val="accent1">
                    <a:lumMod val="75000"/>
                  </a:schemeClr>
                </a:solidFill>
              </a:rPr>
            </a:br>
            <a:r>
              <a:rPr lang="ru-RU" sz="1800" b="1" u="sng" dirty="0">
                <a:solidFill>
                  <a:schemeClr val="accent2">
                    <a:lumMod val="50000"/>
                  </a:schemeClr>
                </a:solidFill>
              </a:rPr>
              <a:t>Как измерить длину отрезка?</a:t>
            </a:r>
            <a:endParaRPr lang="ru-RU" b="1" u="sng" dirty="0">
              <a:solidFill>
                <a:schemeClr val="accent2">
                  <a:lumMod val="50000"/>
                </a:schemeClr>
              </a:solidFill>
            </a:endParaRPr>
          </a:p>
        </p:txBody>
      </p:sp>
      <p:sp>
        <p:nvSpPr>
          <p:cNvPr id="3" name="Объект 2">
            <a:extLst>
              <a:ext uri="{FF2B5EF4-FFF2-40B4-BE49-F238E27FC236}">
                <a16:creationId xmlns:a16="http://schemas.microsoft.com/office/drawing/2014/main" id="{4B13D18E-207F-4FF3-840A-B09F62C35146}"/>
              </a:ext>
            </a:extLst>
          </p:cNvPr>
          <p:cNvSpPr>
            <a:spLocks noGrp="1"/>
          </p:cNvSpPr>
          <p:nvPr>
            <p:ph sz="half" idx="1"/>
          </p:nvPr>
        </p:nvSpPr>
        <p:spPr>
          <a:xfrm>
            <a:off x="677335" y="2743200"/>
            <a:ext cx="4298334" cy="4114800"/>
          </a:xfrm>
        </p:spPr>
        <p:txBody>
          <a:bodyPr/>
          <a:lstStyle/>
          <a:p>
            <a:pPr lvl="0"/>
            <a:r>
              <a:rPr lang="ru-RU" sz="2000" b="1" dirty="0"/>
              <a:t>Приложить линейку, чтобы точка начала отрезка совпадала с числом 0.</a:t>
            </a:r>
          </a:p>
          <a:p>
            <a:pPr lvl="0"/>
            <a:r>
              <a:rPr lang="ru-RU" sz="2000" b="1" dirty="0"/>
              <a:t>Не сдвигать линейку во время измерения.</a:t>
            </a:r>
          </a:p>
          <a:p>
            <a:pPr lvl="0"/>
            <a:r>
              <a:rPr lang="ru-RU" sz="2000" b="1" dirty="0"/>
              <a:t>Посмотреть, с каким числом на линейке совместится конец отрезка. Это и будет его длина.</a:t>
            </a:r>
          </a:p>
          <a:p>
            <a:endParaRPr lang="ru-RU" dirty="0"/>
          </a:p>
        </p:txBody>
      </p:sp>
      <p:pic>
        <p:nvPicPr>
          <p:cNvPr id="6" name="Объект 5">
            <a:extLst>
              <a:ext uri="{FF2B5EF4-FFF2-40B4-BE49-F238E27FC236}">
                <a16:creationId xmlns:a16="http://schemas.microsoft.com/office/drawing/2014/main" id="{37BA3474-6D12-4083-B28B-EF0451E162B1}"/>
              </a:ext>
            </a:extLst>
          </p:cNvPr>
          <p:cNvPicPr>
            <a:picLocks noGrp="1" noChangeAspect="1"/>
          </p:cNvPicPr>
          <p:nvPr>
            <p:ph sz="half" idx="2"/>
          </p:nvPr>
        </p:nvPicPr>
        <p:blipFill>
          <a:blip r:embed="rId3"/>
          <a:stretch>
            <a:fillRect/>
          </a:stretch>
        </p:blipFill>
        <p:spPr>
          <a:xfrm rot="16200000">
            <a:off x="5483721" y="2160588"/>
            <a:ext cx="3396257" cy="3881437"/>
          </a:xfrm>
        </p:spPr>
      </p:pic>
    </p:spTree>
    <p:extLst>
      <p:ext uri="{BB962C8B-B14F-4D97-AF65-F5344CB8AC3E}">
        <p14:creationId xmlns:p14="http://schemas.microsoft.com/office/powerpoint/2010/main" val="649738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C97CD05-427B-4B90-B3E5-A506F90780BA}"/>
              </a:ext>
            </a:extLst>
          </p:cNvPr>
          <p:cNvSpPr>
            <a:spLocks noGrp="1"/>
          </p:cNvSpPr>
          <p:nvPr>
            <p:ph type="title"/>
          </p:nvPr>
        </p:nvSpPr>
        <p:spPr>
          <a:xfrm>
            <a:off x="669942" y="300789"/>
            <a:ext cx="8840049" cy="1977462"/>
          </a:xfrm>
        </p:spPr>
        <p:txBody>
          <a:bodyPr>
            <a:normAutofit fontScale="90000"/>
          </a:bodyPr>
          <a:lstStyle/>
          <a:p>
            <a:r>
              <a:rPr lang="ru-RU" sz="2400" b="1" u="sng" dirty="0"/>
              <a:t>Регулятивные УУД:</a:t>
            </a:r>
            <a:br>
              <a:rPr lang="ru-RU" sz="2400" b="1" u="sng" dirty="0"/>
            </a:br>
            <a:r>
              <a:rPr lang="ru-RU" sz="2200" b="1" dirty="0">
                <a:solidFill>
                  <a:schemeClr val="accent2">
                    <a:lumMod val="50000"/>
                  </a:schemeClr>
                </a:solidFill>
              </a:rPr>
              <a:t>Самоорганизация:</a:t>
            </a:r>
            <a:br>
              <a:rPr lang="ru-RU" sz="2200" b="1" dirty="0">
                <a:solidFill>
                  <a:schemeClr val="accent2">
                    <a:lumMod val="50000"/>
                  </a:schemeClr>
                </a:solidFill>
              </a:rPr>
            </a:br>
            <a:r>
              <a:rPr lang="ru-RU" sz="2000" b="1" dirty="0">
                <a:solidFill>
                  <a:schemeClr val="accent2">
                    <a:lumMod val="50000"/>
                  </a:schemeClr>
                </a:solidFill>
              </a:rPr>
              <a:t>— действовать в соответствии с предложенным образцом, инструкцией</a:t>
            </a:r>
            <a:br>
              <a:rPr lang="ru-RU" sz="2000" b="1" dirty="0">
                <a:solidFill>
                  <a:schemeClr val="accent2">
                    <a:lumMod val="50000"/>
                  </a:schemeClr>
                </a:solidFill>
              </a:rPr>
            </a:br>
            <a:r>
              <a:rPr lang="ru-RU" sz="2000" b="1" dirty="0">
                <a:solidFill>
                  <a:schemeClr val="accent2">
                    <a:lumMod val="50000"/>
                  </a:schemeClr>
                </a:solidFill>
              </a:rPr>
              <a:t>Самоконтроль:</a:t>
            </a:r>
            <a:br>
              <a:rPr lang="ru-RU" sz="2000" b="1" dirty="0">
                <a:solidFill>
                  <a:schemeClr val="accent2">
                    <a:lumMod val="50000"/>
                  </a:schemeClr>
                </a:solidFill>
              </a:rPr>
            </a:br>
            <a:r>
              <a:rPr lang="ru-RU" sz="2000" b="1" dirty="0">
                <a:solidFill>
                  <a:schemeClr val="accent2">
                    <a:lumMod val="50000"/>
                  </a:schemeClr>
                </a:solidFill>
              </a:rPr>
              <a:t>— проявлять интерес к проверке результатов решения учебной задачи, с помощью учителя устанавливать причину возникшей ошибки и трудности</a:t>
            </a:r>
            <a:br>
              <a:rPr lang="ru-RU" sz="2000" b="1" dirty="0">
                <a:solidFill>
                  <a:schemeClr val="accent2">
                    <a:lumMod val="50000"/>
                  </a:schemeClr>
                </a:solidFill>
              </a:rPr>
            </a:br>
            <a:r>
              <a:rPr lang="ru-RU" sz="2000" b="1" dirty="0">
                <a:solidFill>
                  <a:schemeClr val="accent2">
                    <a:lumMod val="50000"/>
                  </a:schemeClr>
                </a:solidFill>
              </a:rPr>
              <a:t>Как начертить отрезок</a:t>
            </a:r>
            <a:r>
              <a:rPr lang="ru-RU" sz="3100" b="1" dirty="0">
                <a:solidFill>
                  <a:schemeClr val="accent2">
                    <a:lumMod val="50000"/>
                  </a:schemeClr>
                </a:solidFill>
              </a:rPr>
              <a:t>?</a:t>
            </a:r>
            <a:endParaRPr lang="ru-RU" b="1" dirty="0">
              <a:solidFill>
                <a:schemeClr val="accent2">
                  <a:lumMod val="50000"/>
                </a:schemeClr>
              </a:solidFill>
            </a:endParaRPr>
          </a:p>
        </p:txBody>
      </p:sp>
      <p:sp>
        <p:nvSpPr>
          <p:cNvPr id="3" name="Объект 2">
            <a:extLst>
              <a:ext uri="{FF2B5EF4-FFF2-40B4-BE49-F238E27FC236}">
                <a16:creationId xmlns:a16="http://schemas.microsoft.com/office/drawing/2014/main" id="{4B13D18E-207F-4FF3-840A-B09F62C35146}"/>
              </a:ext>
            </a:extLst>
          </p:cNvPr>
          <p:cNvSpPr>
            <a:spLocks noGrp="1"/>
          </p:cNvSpPr>
          <p:nvPr>
            <p:ph sz="half" idx="1"/>
          </p:nvPr>
        </p:nvSpPr>
        <p:spPr>
          <a:xfrm>
            <a:off x="669942" y="2676439"/>
            <a:ext cx="4184035" cy="3880772"/>
          </a:xfrm>
        </p:spPr>
        <p:txBody>
          <a:bodyPr>
            <a:normAutofit fontScale="85000" lnSpcReduction="10000"/>
          </a:bodyPr>
          <a:lstStyle/>
          <a:p>
            <a:pPr lvl="0"/>
            <a:r>
              <a:rPr lang="ru-RU" sz="1900" b="1" dirty="0">
                <a:solidFill>
                  <a:schemeClr val="accent2">
                    <a:lumMod val="50000"/>
                  </a:schemeClr>
                </a:solidFill>
              </a:rPr>
              <a:t>Поставить точку, которая будет началом отрезка, в уголке клетки.</a:t>
            </a:r>
          </a:p>
          <a:p>
            <a:pPr lvl="0"/>
            <a:r>
              <a:rPr lang="ru-RU" sz="1900" b="1" dirty="0">
                <a:solidFill>
                  <a:schemeClr val="accent2">
                    <a:lumMod val="50000"/>
                  </a:schemeClr>
                </a:solidFill>
              </a:rPr>
              <a:t>Приложить линейку, чтобы точка начала отрезка совмещалась с числом 0.</a:t>
            </a:r>
          </a:p>
          <a:p>
            <a:pPr lvl="0"/>
            <a:r>
              <a:rPr lang="ru-RU" sz="1900" b="1" dirty="0">
                <a:solidFill>
                  <a:schemeClr val="accent2">
                    <a:lumMod val="50000"/>
                  </a:schemeClr>
                </a:solidFill>
              </a:rPr>
              <a:t>Не сдвигать линейку во время черчения.</a:t>
            </a:r>
          </a:p>
          <a:p>
            <a:pPr lvl="0"/>
            <a:r>
              <a:rPr lang="ru-RU" sz="1900" b="1" dirty="0">
                <a:solidFill>
                  <a:schemeClr val="accent2">
                    <a:lumMod val="50000"/>
                  </a:schemeClr>
                </a:solidFill>
              </a:rPr>
              <a:t>Провести линию по линейке до нужного числа, которое обозначает длину отрезка.</a:t>
            </a:r>
          </a:p>
          <a:p>
            <a:pPr lvl="0"/>
            <a:r>
              <a:rPr lang="ru-RU" sz="1900" b="1" dirty="0">
                <a:solidFill>
                  <a:schemeClr val="accent2">
                    <a:lumMod val="50000"/>
                  </a:schemeClr>
                </a:solidFill>
              </a:rPr>
              <a:t>Поставить точку.</a:t>
            </a:r>
          </a:p>
          <a:p>
            <a:pPr lvl="0"/>
            <a:r>
              <a:rPr lang="ru-RU" sz="1900" b="1" dirty="0">
                <a:solidFill>
                  <a:schemeClr val="accent2">
                    <a:lumMod val="50000"/>
                  </a:schemeClr>
                </a:solidFill>
              </a:rPr>
              <a:t>Проверить длину отрезка.</a:t>
            </a:r>
          </a:p>
          <a:p>
            <a:pPr lvl="0"/>
            <a:r>
              <a:rPr lang="ru-RU" sz="1900" b="1" dirty="0">
                <a:solidFill>
                  <a:schemeClr val="accent2">
                    <a:lumMod val="50000"/>
                  </a:schemeClr>
                </a:solidFill>
              </a:rPr>
              <a:t>Подписать длину отрезка.</a:t>
            </a:r>
          </a:p>
          <a:p>
            <a:endParaRPr lang="ru-RU" dirty="0"/>
          </a:p>
        </p:txBody>
      </p:sp>
      <p:pic>
        <p:nvPicPr>
          <p:cNvPr id="6" name="Объект 5">
            <a:extLst>
              <a:ext uri="{FF2B5EF4-FFF2-40B4-BE49-F238E27FC236}">
                <a16:creationId xmlns:a16="http://schemas.microsoft.com/office/drawing/2014/main" id="{C9BD016A-7970-4383-A8E9-AC211521AEF5}"/>
              </a:ext>
            </a:extLst>
          </p:cNvPr>
          <p:cNvPicPr>
            <a:picLocks noGrp="1" noChangeAspect="1"/>
          </p:cNvPicPr>
          <p:nvPr>
            <p:ph sz="half" idx="2"/>
          </p:nvPr>
        </p:nvPicPr>
        <p:blipFill>
          <a:blip r:embed="rId3"/>
          <a:stretch>
            <a:fillRect/>
          </a:stretch>
        </p:blipFill>
        <p:spPr>
          <a:xfrm>
            <a:off x="6095999" y="2561639"/>
            <a:ext cx="2680307" cy="3995572"/>
          </a:xfrm>
        </p:spPr>
      </p:pic>
    </p:spTree>
    <p:extLst>
      <p:ext uri="{BB962C8B-B14F-4D97-AF65-F5344CB8AC3E}">
        <p14:creationId xmlns:p14="http://schemas.microsoft.com/office/powerpoint/2010/main" val="5812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D58B1E-A520-4272-9CEC-3E3C76C33B32}"/>
              </a:ext>
            </a:extLst>
          </p:cNvPr>
          <p:cNvSpPr>
            <a:spLocks noGrp="1"/>
          </p:cNvSpPr>
          <p:nvPr>
            <p:ph type="title"/>
          </p:nvPr>
        </p:nvSpPr>
        <p:spPr>
          <a:xfrm>
            <a:off x="283724" y="156239"/>
            <a:ext cx="9588696" cy="2780649"/>
          </a:xfrm>
        </p:spPr>
        <p:txBody>
          <a:bodyPr>
            <a:normAutofit fontScale="90000"/>
          </a:bodyPr>
          <a:lstStyle/>
          <a:p>
            <a:r>
              <a:rPr lang="ru-RU" sz="2000" b="1" u="sng" dirty="0"/>
              <a:t>Регулятивные УУД:</a:t>
            </a:r>
            <a:br>
              <a:rPr lang="ru-RU" sz="2000" b="1" u="sng" dirty="0"/>
            </a:br>
            <a:r>
              <a:rPr lang="ru-RU" sz="2000" b="1" dirty="0">
                <a:solidFill>
                  <a:schemeClr val="accent2">
                    <a:lumMod val="50000"/>
                  </a:schemeClr>
                </a:solidFill>
              </a:rPr>
              <a:t>Самоорганизация:</a:t>
            </a:r>
            <a:br>
              <a:rPr lang="ru-RU" sz="2000" b="1" dirty="0">
                <a:solidFill>
                  <a:schemeClr val="accent2">
                    <a:lumMod val="50000"/>
                  </a:schemeClr>
                </a:solidFill>
              </a:rPr>
            </a:br>
            <a:r>
              <a:rPr lang="ru-RU" sz="2200" b="1" dirty="0"/>
              <a:t>— принимать учебную задачу, удерживать её в процессе деятельности;</a:t>
            </a:r>
            <a:br>
              <a:rPr lang="ru-RU" sz="2200" b="1" dirty="0"/>
            </a:br>
            <a:r>
              <a:rPr lang="ru-RU" sz="2200" b="1" dirty="0"/>
              <a:t>— действовать в соответствии с предложенным образцом, инструкцией.</a:t>
            </a:r>
            <a:br>
              <a:rPr lang="ru-RU" sz="2000" b="1" u="sng" dirty="0"/>
            </a:br>
            <a:r>
              <a:rPr lang="ru-RU" sz="2000" b="1" dirty="0">
                <a:solidFill>
                  <a:schemeClr val="accent2">
                    <a:lumMod val="50000"/>
                  </a:schemeClr>
                </a:solidFill>
              </a:rPr>
              <a:t>Самоконтроль:</a:t>
            </a:r>
            <a:br>
              <a:rPr lang="ru-RU" sz="2200" b="1" dirty="0"/>
            </a:br>
            <a:r>
              <a:rPr lang="ru-RU" sz="2200" b="1" dirty="0"/>
              <a:t>— проявлять интерес к проверке результатов решения учебной задачи, с помощью учителя устанавливать причину возникшей ошибки и трудности</a:t>
            </a:r>
            <a:br>
              <a:rPr lang="ru-RU" sz="2200" b="1" dirty="0"/>
            </a:br>
            <a:br>
              <a:rPr lang="ru-RU" sz="2200" b="1" dirty="0"/>
            </a:br>
            <a:br>
              <a:rPr lang="ru-RU" b="1" dirty="0"/>
            </a:br>
            <a:endParaRPr lang="ru-RU" sz="4800" dirty="0">
              <a:solidFill>
                <a:schemeClr val="accent2">
                  <a:lumMod val="50000"/>
                </a:schemeClr>
              </a:solidFill>
            </a:endParaRPr>
          </a:p>
        </p:txBody>
      </p:sp>
      <p:sp>
        <p:nvSpPr>
          <p:cNvPr id="3" name="Объект 2">
            <a:extLst>
              <a:ext uri="{FF2B5EF4-FFF2-40B4-BE49-F238E27FC236}">
                <a16:creationId xmlns:a16="http://schemas.microsoft.com/office/drawing/2014/main" id="{D6AD3385-E7E1-47F8-B07B-12373410570A}"/>
              </a:ext>
            </a:extLst>
          </p:cNvPr>
          <p:cNvSpPr>
            <a:spLocks noGrp="1"/>
          </p:cNvSpPr>
          <p:nvPr>
            <p:ph sz="half" idx="1"/>
          </p:nvPr>
        </p:nvSpPr>
        <p:spPr>
          <a:xfrm>
            <a:off x="643104" y="3429001"/>
            <a:ext cx="4176870" cy="2909806"/>
          </a:xfrm>
        </p:spPr>
        <p:txBody>
          <a:bodyPr>
            <a:normAutofit/>
          </a:bodyPr>
          <a:lstStyle/>
          <a:p>
            <a:r>
              <a:rPr lang="ru-RU" sz="2800" b="1" dirty="0"/>
              <a:t>Найти объекты с общим признаком.</a:t>
            </a:r>
            <a:endParaRPr lang="ru-RU" sz="2800" dirty="0"/>
          </a:p>
          <a:p>
            <a:r>
              <a:rPr lang="ru-RU" sz="2800" b="1" dirty="0"/>
              <a:t>Убрать тот объект, который не имеет общего признака с другими объектами. </a:t>
            </a:r>
            <a:endParaRPr lang="ru-RU" sz="2800" dirty="0"/>
          </a:p>
        </p:txBody>
      </p:sp>
      <p:pic>
        <p:nvPicPr>
          <p:cNvPr id="5" name="Объект 4">
            <a:extLst>
              <a:ext uri="{FF2B5EF4-FFF2-40B4-BE49-F238E27FC236}">
                <a16:creationId xmlns:a16="http://schemas.microsoft.com/office/drawing/2014/main" id="{DBC61E19-6DB5-42E2-9FDE-82091A81F1CC}"/>
              </a:ext>
            </a:extLst>
          </p:cNvPr>
          <p:cNvPicPr>
            <a:picLocks noGrp="1" noChangeAspect="1"/>
          </p:cNvPicPr>
          <p:nvPr>
            <p:ph sz="half" idx="2"/>
          </p:nvPr>
        </p:nvPicPr>
        <p:blipFill>
          <a:blip r:embed="rId3"/>
          <a:stretch>
            <a:fillRect/>
          </a:stretch>
        </p:blipFill>
        <p:spPr>
          <a:xfrm>
            <a:off x="4746203" y="3428999"/>
            <a:ext cx="5126217" cy="2540821"/>
          </a:xfrm>
          <a:prstGeom prst="rect">
            <a:avLst/>
          </a:prstGeom>
        </p:spPr>
      </p:pic>
      <p:sp>
        <p:nvSpPr>
          <p:cNvPr id="4" name="Прямоугольник 3">
            <a:extLst>
              <a:ext uri="{FF2B5EF4-FFF2-40B4-BE49-F238E27FC236}">
                <a16:creationId xmlns:a16="http://schemas.microsoft.com/office/drawing/2014/main" id="{DD79EE72-2C06-45BE-BD7F-99242A3A477A}"/>
              </a:ext>
            </a:extLst>
          </p:cNvPr>
          <p:cNvSpPr/>
          <p:nvPr/>
        </p:nvSpPr>
        <p:spPr>
          <a:xfrm>
            <a:off x="643103" y="2540669"/>
            <a:ext cx="6666208" cy="523220"/>
          </a:xfrm>
          <a:prstGeom prst="rect">
            <a:avLst/>
          </a:prstGeom>
        </p:spPr>
        <p:txBody>
          <a:bodyPr wrap="square">
            <a:spAutoFit/>
          </a:bodyPr>
          <a:lstStyle/>
          <a:p>
            <a:r>
              <a:rPr lang="ru-RU" sz="2800" b="1" dirty="0">
                <a:solidFill>
                  <a:schemeClr val="accent2">
                    <a:lumMod val="50000"/>
                  </a:schemeClr>
                </a:solidFill>
              </a:rPr>
              <a:t>Как объединить объекты в группы?</a:t>
            </a:r>
            <a:endParaRPr lang="ru-RU" sz="2800" b="1" dirty="0"/>
          </a:p>
        </p:txBody>
      </p:sp>
    </p:spTree>
    <p:extLst>
      <p:ext uri="{BB962C8B-B14F-4D97-AF65-F5344CB8AC3E}">
        <p14:creationId xmlns:p14="http://schemas.microsoft.com/office/powerpoint/2010/main" val="2439304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071CD5-D87D-452B-8D51-DA34FC735DE8}"/>
              </a:ext>
            </a:extLst>
          </p:cNvPr>
          <p:cNvSpPr>
            <a:spLocks noGrp="1"/>
          </p:cNvSpPr>
          <p:nvPr>
            <p:ph type="title"/>
          </p:nvPr>
        </p:nvSpPr>
        <p:spPr>
          <a:xfrm>
            <a:off x="677334" y="299634"/>
            <a:ext cx="8596668" cy="1653152"/>
          </a:xfrm>
        </p:spPr>
        <p:txBody>
          <a:bodyPr>
            <a:normAutofit fontScale="90000"/>
          </a:bodyPr>
          <a:lstStyle/>
          <a:p>
            <a:r>
              <a:rPr lang="ru-RU" sz="2400" b="1" dirty="0">
                <a:solidFill>
                  <a:srgbClr val="90C226"/>
                </a:solidFill>
              </a:rPr>
              <a:t>Алгоритм действий при списывании предложения</a:t>
            </a:r>
            <a:br>
              <a:rPr lang="ru-RU" sz="2000" b="1" u="sng" dirty="0">
                <a:solidFill>
                  <a:srgbClr val="90C226"/>
                </a:solidFill>
              </a:rPr>
            </a:br>
            <a:r>
              <a:rPr lang="ru-RU" sz="2000" b="1" u="sng" dirty="0">
                <a:solidFill>
                  <a:srgbClr val="90C226"/>
                </a:solidFill>
              </a:rPr>
              <a:t>Регулятивные УУД:</a:t>
            </a:r>
            <a:br>
              <a:rPr lang="ru-RU" sz="2000" b="1" u="sng" dirty="0">
                <a:solidFill>
                  <a:srgbClr val="90C226"/>
                </a:solidFill>
              </a:rPr>
            </a:br>
            <a:r>
              <a:rPr lang="ru-RU" sz="1800" b="1" dirty="0">
                <a:solidFill>
                  <a:srgbClr val="54A021">
                    <a:lumMod val="50000"/>
                  </a:srgbClr>
                </a:solidFill>
              </a:rPr>
              <a:t>Самоорганизация:</a:t>
            </a:r>
            <a:br>
              <a:rPr lang="ru-RU" sz="1800" b="1" dirty="0">
                <a:solidFill>
                  <a:srgbClr val="54A021">
                    <a:lumMod val="50000"/>
                  </a:srgbClr>
                </a:solidFill>
              </a:rPr>
            </a:br>
            <a:r>
              <a:rPr lang="ru-RU" sz="1800" b="1" dirty="0">
                <a:solidFill>
                  <a:srgbClr val="54A021">
                    <a:lumMod val="50000"/>
                  </a:srgbClr>
                </a:solidFill>
              </a:rPr>
              <a:t>— выстраивать последовательность учебных операций при списывании.</a:t>
            </a:r>
            <a:br>
              <a:rPr lang="ru-RU" sz="1800" b="1" dirty="0">
                <a:solidFill>
                  <a:srgbClr val="54A021">
                    <a:lumMod val="50000"/>
                  </a:srgbClr>
                </a:solidFill>
              </a:rPr>
            </a:br>
            <a:r>
              <a:rPr lang="ru-RU" sz="1800" b="1" dirty="0">
                <a:solidFill>
                  <a:srgbClr val="54A021">
                    <a:lumMod val="50000"/>
                  </a:srgbClr>
                </a:solidFill>
              </a:rPr>
              <a:t>Самоконтроль:</a:t>
            </a:r>
            <a:br>
              <a:rPr lang="ru-RU" sz="1800" b="1" dirty="0">
                <a:solidFill>
                  <a:srgbClr val="54A021">
                    <a:lumMod val="50000"/>
                  </a:srgbClr>
                </a:solidFill>
              </a:rPr>
            </a:br>
            <a:r>
              <a:rPr lang="ru-RU" sz="1800" b="1" dirty="0">
                <a:solidFill>
                  <a:srgbClr val="54A021">
                    <a:lumMod val="50000"/>
                  </a:srgbClr>
                </a:solidFill>
              </a:rPr>
              <a:t>— оценивать правильность написания предложений.</a:t>
            </a:r>
            <a:br>
              <a:rPr lang="ru-RU" sz="1800" b="1" dirty="0">
                <a:solidFill>
                  <a:srgbClr val="54A021">
                    <a:lumMod val="50000"/>
                  </a:srgbClr>
                </a:solidFill>
              </a:rPr>
            </a:br>
            <a:endParaRPr lang="ru-RU" dirty="0"/>
          </a:p>
        </p:txBody>
      </p:sp>
      <p:sp>
        <p:nvSpPr>
          <p:cNvPr id="3" name="Объект 2">
            <a:extLst>
              <a:ext uri="{FF2B5EF4-FFF2-40B4-BE49-F238E27FC236}">
                <a16:creationId xmlns:a16="http://schemas.microsoft.com/office/drawing/2014/main" id="{BF57D3AC-CF4F-4B3C-8C04-C863F7ABD7E3}"/>
              </a:ext>
            </a:extLst>
          </p:cNvPr>
          <p:cNvSpPr>
            <a:spLocks noGrp="1"/>
          </p:cNvSpPr>
          <p:nvPr>
            <p:ph sz="half" idx="1"/>
          </p:nvPr>
        </p:nvSpPr>
        <p:spPr>
          <a:xfrm>
            <a:off x="170481" y="2160588"/>
            <a:ext cx="4690889" cy="4565675"/>
          </a:xfrm>
        </p:spPr>
        <p:txBody>
          <a:bodyPr>
            <a:normAutofit/>
          </a:bodyPr>
          <a:lstStyle/>
          <a:p>
            <a:r>
              <a:rPr lang="ru-RU" b="1" dirty="0">
                <a:solidFill>
                  <a:schemeClr val="accent2">
                    <a:lumMod val="50000"/>
                  </a:schemeClr>
                </a:solidFill>
              </a:rPr>
              <a:t>1.Прочитай предложение. Пойми его смысл. Если не понял, прочитай еще раз. Спроси учителя о значении непонятного слова или посмотри его объяснение в толковом словаре.</a:t>
            </a:r>
            <a:br>
              <a:rPr lang="ru-RU" b="1" dirty="0">
                <a:solidFill>
                  <a:schemeClr val="accent2">
                    <a:lumMod val="50000"/>
                  </a:schemeClr>
                </a:solidFill>
              </a:rPr>
            </a:br>
            <a:r>
              <a:rPr lang="ru-RU" b="1" dirty="0">
                <a:solidFill>
                  <a:schemeClr val="accent2">
                    <a:lumMod val="50000"/>
                  </a:schemeClr>
                </a:solidFill>
              </a:rPr>
              <a:t>2.Прочитай первое слово.</a:t>
            </a:r>
            <a:br>
              <a:rPr lang="ru-RU" b="1" dirty="0">
                <a:solidFill>
                  <a:schemeClr val="accent2">
                    <a:lumMod val="50000"/>
                  </a:schemeClr>
                </a:solidFill>
              </a:rPr>
            </a:br>
            <a:r>
              <a:rPr lang="ru-RU" b="1" dirty="0">
                <a:solidFill>
                  <a:schemeClr val="accent2">
                    <a:lumMod val="50000"/>
                  </a:schemeClr>
                </a:solidFill>
              </a:rPr>
              <a:t>3.Повтори слово орфографически, сверь его с напечатанным. Запомни как оно пишется.</a:t>
            </a:r>
            <a:br>
              <a:rPr lang="ru-RU" b="1" dirty="0">
                <a:solidFill>
                  <a:schemeClr val="accent2">
                    <a:lumMod val="50000"/>
                  </a:schemeClr>
                </a:solidFill>
              </a:rPr>
            </a:br>
            <a:r>
              <a:rPr lang="ru-RU" b="1" dirty="0">
                <a:solidFill>
                  <a:schemeClr val="accent2">
                    <a:lumMod val="50000"/>
                  </a:schemeClr>
                </a:solidFill>
              </a:rPr>
              <a:t>4.Запиши слово, тихо диктуя его себе по слогам.</a:t>
            </a:r>
            <a:br>
              <a:rPr lang="ru-RU" b="1" dirty="0">
                <a:solidFill>
                  <a:schemeClr val="accent2">
                    <a:lumMod val="50000"/>
                  </a:schemeClr>
                </a:solidFill>
              </a:rPr>
            </a:br>
            <a:r>
              <a:rPr lang="ru-RU" b="1" dirty="0">
                <a:solidFill>
                  <a:schemeClr val="accent2">
                    <a:lumMod val="50000"/>
                  </a:schemeClr>
                </a:solidFill>
              </a:rPr>
              <a:t>5.Проверь себя: читай написанное и сверяй с напечатанным.</a:t>
            </a:r>
            <a:br>
              <a:rPr lang="ru-RU" b="1" dirty="0">
                <a:solidFill>
                  <a:schemeClr val="accent2">
                    <a:lumMod val="50000"/>
                  </a:schemeClr>
                </a:solidFill>
              </a:rPr>
            </a:br>
            <a:r>
              <a:rPr lang="ru-RU" b="1" u="sng" dirty="0">
                <a:solidFill>
                  <a:schemeClr val="accent2">
                    <a:lumMod val="50000"/>
                  </a:schemeClr>
                </a:solidFill>
              </a:rPr>
              <a:t>Так же списывай остальные слова предложения!</a:t>
            </a:r>
            <a:endParaRPr lang="ru-RU" dirty="0"/>
          </a:p>
        </p:txBody>
      </p:sp>
      <p:pic>
        <p:nvPicPr>
          <p:cNvPr id="6" name="Объект 5">
            <a:extLst>
              <a:ext uri="{FF2B5EF4-FFF2-40B4-BE49-F238E27FC236}">
                <a16:creationId xmlns:a16="http://schemas.microsoft.com/office/drawing/2014/main" id="{F54D0F0C-5FCA-43F8-9D82-F3699591713C}"/>
              </a:ext>
            </a:extLst>
          </p:cNvPr>
          <p:cNvPicPr>
            <a:picLocks noGrp="1" noChangeAspect="1"/>
          </p:cNvPicPr>
          <p:nvPr>
            <p:ph sz="half" idx="2"/>
          </p:nvPr>
        </p:nvPicPr>
        <p:blipFill>
          <a:blip r:embed="rId3"/>
          <a:stretch>
            <a:fillRect/>
          </a:stretch>
        </p:blipFill>
        <p:spPr>
          <a:xfrm>
            <a:off x="5193129" y="2324746"/>
            <a:ext cx="4514999" cy="3050923"/>
          </a:xfrm>
        </p:spPr>
      </p:pic>
    </p:spTree>
    <p:extLst>
      <p:ext uri="{BB962C8B-B14F-4D97-AF65-F5344CB8AC3E}">
        <p14:creationId xmlns:p14="http://schemas.microsoft.com/office/powerpoint/2010/main" val="3136975607"/>
      </p:ext>
    </p:extLst>
  </p:cSld>
  <p:clrMapOvr>
    <a:masterClrMapping/>
  </p:clrMapOvr>
</p:sld>
</file>

<file path=ppt/theme/theme1.xml><?xml version="1.0" encoding="utf-8"?>
<a:theme xmlns:a="http://schemas.openxmlformats.org/drawingml/2006/main" name="Аспект">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1530</TotalTime>
  <Words>2500</Words>
  <Application>Microsoft Office PowerPoint</Application>
  <PresentationFormat>Широкоэкранный</PresentationFormat>
  <Paragraphs>107</Paragraphs>
  <Slides>13</Slides>
  <Notes>11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13</vt:i4>
      </vt:variant>
    </vt:vector>
  </HeadingPairs>
  <TitlesOfParts>
    <vt:vector size="18" baseType="lpstr">
      <vt:lpstr>Arial</vt:lpstr>
      <vt:lpstr>Calibri</vt:lpstr>
      <vt:lpstr>Trebuchet MS</vt:lpstr>
      <vt:lpstr>Wingdings 3</vt:lpstr>
      <vt:lpstr>Аспект</vt:lpstr>
      <vt:lpstr>Формирование регулятивных универсальных учебных действий  через работу с алгоритмами в виде инструкции и схемы</vt:lpstr>
      <vt:lpstr>Регулятивные УУД отражают совокупность учебных операций, обеспечивающих становление рефлексивных качеств обучающегося (на уровне НОО их формирование осуществляется на пропедевтическом уровне).  Выделяется шесть групп операций: </vt:lpstr>
      <vt:lpstr>Педагог применяет систему заданий, формирующих операциональный состав учебного действия. Цель таких заданий - создание алгоритма решения учебной задачи, выбор соответствующего способа действия.   Последовательность этапов формирования алгоритма: </vt:lpstr>
      <vt:lpstr>Алгоритм – последовательность действий для достижения цели (результата).</vt:lpstr>
      <vt:lpstr>Регулятивные УУД:  Самоорганизация: — выстраивать последовательность учебных операций при проведении звукового анализа слова.  Звуковой (фонетический) анализ слова</vt:lpstr>
      <vt:lpstr>Регулятивные УУД: Самоорганизация: — действовать в соответствии с предложенным образцом, инструкцией Самоконтроль: — проявлять интерес к проверке результатов решения учебной задачи, с помощью учителя устанавливать причину возникшей ошибки и трудности   Как измерить длину отрезка?</vt:lpstr>
      <vt:lpstr>Регулятивные УУД: Самоорганизация: — действовать в соответствии с предложенным образцом, инструкцией Самоконтроль: — проявлять интерес к проверке результатов решения учебной задачи, с помощью учителя устанавливать причину возникшей ошибки и трудности Как начертить отрезок?</vt:lpstr>
      <vt:lpstr>Регулятивные УУД: Самоорганизация: — принимать учебную задачу, удерживать её в процессе деятельности; — действовать в соответствии с предложенным образцом, инструкцией. Самоконтроль: — проявлять интерес к проверке результатов решения учебной задачи, с помощью учителя устанавливать причину возникшей ошибки и трудности   </vt:lpstr>
      <vt:lpstr>Алгоритм действий при списывании предложения Регулятивные УУД: Самоорганизация: — выстраивать последовательность учебных операций при списывании. Самоконтроль: — оценивать правильность написания предложений. </vt:lpstr>
      <vt:lpstr>Алгоритмы с пропущенным шагом, нарушением очередности шагов.</vt:lpstr>
      <vt:lpstr>  Метапредметные результаты, достигаемые при работе с алгоритмом  </vt:lpstr>
      <vt:lpstr>  В федеральных рабочих программах учебных предметов содержание метапредметных достижений обучения представлено в разделе "Содержание обучения", которое строится по классам. В каждом классе каждого учебного предмета представлен возможный вариант содержания всех групп УУД по каждому году обучения на уровне начального общего образования. В 1 и 2 классах определен пропедевтический уровень овладения УУД, и только к концу второго года обучения появляются признаки универсальности.</vt:lpstr>
      <vt:lpstr>Благодарю за внимание!  Успешных Вам учеников!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Марина</dc:creator>
  <cp:lastModifiedBy>Марина</cp:lastModifiedBy>
  <cp:revision>10</cp:revision>
  <dcterms:created xsi:type="dcterms:W3CDTF">2024-03-15T05:57:22Z</dcterms:created>
  <dcterms:modified xsi:type="dcterms:W3CDTF">2024-03-23T06:59:54Z</dcterms:modified>
</cp:coreProperties>
</file>