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7" r:id="rId2"/>
  </p:sldMasterIdLst>
  <p:notesMasterIdLst>
    <p:notesMasterId r:id="rId53"/>
  </p:notesMasterIdLst>
  <p:sldIdLst>
    <p:sldId id="338" r:id="rId3"/>
    <p:sldId id="258" r:id="rId4"/>
    <p:sldId id="359" r:id="rId5"/>
    <p:sldId id="325" r:id="rId6"/>
    <p:sldId id="263" r:id="rId7"/>
    <p:sldId id="362" r:id="rId8"/>
    <p:sldId id="329" r:id="rId9"/>
    <p:sldId id="358" r:id="rId10"/>
    <p:sldId id="360" r:id="rId11"/>
    <p:sldId id="294" r:id="rId12"/>
    <p:sldId id="361" r:id="rId13"/>
    <p:sldId id="305" r:id="rId14"/>
    <p:sldId id="384" r:id="rId15"/>
    <p:sldId id="330" r:id="rId16"/>
    <p:sldId id="381" r:id="rId17"/>
    <p:sldId id="382" r:id="rId18"/>
    <p:sldId id="383" r:id="rId19"/>
    <p:sldId id="385" r:id="rId20"/>
    <p:sldId id="320" r:id="rId21"/>
    <p:sldId id="363" r:id="rId22"/>
    <p:sldId id="364" r:id="rId23"/>
    <p:sldId id="365" r:id="rId24"/>
    <p:sldId id="366" r:id="rId25"/>
    <p:sldId id="367" r:id="rId26"/>
    <p:sldId id="319" r:id="rId27"/>
    <p:sldId id="368" r:id="rId28"/>
    <p:sldId id="369" r:id="rId29"/>
    <p:sldId id="370" r:id="rId30"/>
    <p:sldId id="285" r:id="rId31"/>
    <p:sldId id="371" r:id="rId32"/>
    <p:sldId id="357" r:id="rId33"/>
    <p:sldId id="286" r:id="rId34"/>
    <p:sldId id="326" r:id="rId35"/>
    <p:sldId id="316" r:id="rId36"/>
    <p:sldId id="372" r:id="rId37"/>
    <p:sldId id="373" r:id="rId38"/>
    <p:sldId id="332" r:id="rId39"/>
    <p:sldId id="259" r:id="rId40"/>
    <p:sldId id="376" r:id="rId41"/>
    <p:sldId id="378" r:id="rId42"/>
    <p:sldId id="377" r:id="rId43"/>
    <p:sldId id="379" r:id="rId44"/>
    <p:sldId id="380" r:id="rId45"/>
    <p:sldId id="375" r:id="rId46"/>
    <p:sldId id="374" r:id="rId47"/>
    <p:sldId id="354" r:id="rId48"/>
    <p:sldId id="304" r:id="rId49"/>
    <p:sldId id="331" r:id="rId50"/>
    <p:sldId id="355" r:id="rId51"/>
    <p:sldId id="311" r:id="rId52"/>
  </p:sldIdLst>
  <p:sldSz cx="12192000" cy="6858000"/>
  <p:notesSz cx="6858000" cy="9144000"/>
  <p:embeddedFontLst>
    <p:embeddedFont>
      <p:font typeface="Roboto" panose="02000000000000000000" pitchFamily="2" charset="0"/>
      <p:regular r:id="rId54"/>
      <p:bold r:id="rId55"/>
      <p:italic r:id="rId56"/>
    </p:embeddedFont>
    <p:embeddedFont>
      <p:font typeface="Tenorite" panose="00000500000000000000" pitchFamily="2" charset="0"/>
      <p:regular r:id="rId5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2AA6"/>
    <a:srgbClr val="F60000"/>
    <a:srgbClr val="00ADEF"/>
    <a:srgbClr val="FFFFFF"/>
    <a:srgbClr val="FF0505"/>
    <a:srgbClr val="2F33CB"/>
    <a:srgbClr val="000000"/>
    <a:srgbClr val="BBDDDE"/>
    <a:srgbClr val="1A31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11" autoAdjust="0"/>
    <p:restoredTop sz="90772"/>
  </p:normalViewPr>
  <p:slideViewPr>
    <p:cSldViewPr snapToObjects="1" showGuides="1">
      <p:cViewPr varScale="1">
        <p:scale>
          <a:sx n="78" d="100"/>
          <a:sy n="78" d="100"/>
        </p:scale>
        <p:origin x="25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57607" cy="57607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26DDF-C075-40D0-BA48-E10D22D00B40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9549D-F4B1-41E0-8CF9-EF62DFD30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943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edsovet.su/ns/6342_uprazhneniya_na_logicheskoe_myshlenie_detey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39750" algn="just">
              <a:lnSpc>
                <a:spcPct val="106000"/>
              </a:lnSpc>
              <a:spcAft>
                <a:spcPts val="1000"/>
              </a:spcAft>
              <a:tabLst>
                <a:tab pos="762000" algn="l"/>
              </a:tabLst>
            </a:pPr>
            <a:r>
              <a:rPr lang="ru-RU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Современные образовательные программы несут в себе большой объём учебной информации, который учащиеся должны прочно усвоить.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39750" algn="just">
              <a:lnSpc>
                <a:spcPct val="115000"/>
              </a:lnSpc>
              <a:spcAft>
                <a:spcPts val="1000"/>
              </a:spcAft>
              <a:tabLst>
                <a:tab pos="762000" algn="l"/>
              </a:tabLst>
            </a:pPr>
            <a:r>
              <a:rPr lang="ru-RU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 учителем стоит важная задача: увлечь ребят своим предметом, научить их пользоваться полученными навыками, сделать так, чтобы ученики по собственной инициативе, а не по принуждению добывали новые знания, потому что это не только полезно, но и </a:t>
            </a:r>
            <a:r>
              <a:rPr lang="ru-RU" sz="1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интересно</a:t>
            </a:r>
            <a:r>
              <a:rPr lang="ru-RU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3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62AA6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  <a:t>Ведь разбавив водой шампунь, мы можем получить отличный раствор для мыльных пузырей, а часть ручки станет трубкой.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963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Участникам необходимо сочинить двустишье на своё имя, которое начинается словами «Меня зовут…»</a:t>
            </a:r>
          </a:p>
          <a:p>
            <a:endParaRPr lang="ru-RU" dirty="0"/>
          </a:p>
          <a:p>
            <a:r>
              <a:rPr lang="ru-RU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Детям предлагается подобрать как можно больше имён прилагательных на одну и ту же букву, например с которой начинается имя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244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b="0" i="0" dirty="0">
                <a:solidFill>
                  <a:srgbClr val="222222"/>
                </a:solidFill>
                <a:effectLst/>
                <a:latin typeface="Roboto" pitchFamily="2" charset="0"/>
                <a:ea typeface="Roboto" pitchFamily="2" charset="0"/>
                <a:cs typeface="Roboto" pitchFamily="2" charset="0"/>
              </a:rPr>
              <a:t>Неважно, какой получится смысл. Главное — составить предложение.</a:t>
            </a:r>
            <a:endParaRPr lang="ru-RU" sz="1400" dirty="0"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244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b="0" i="0" dirty="0">
                <a:solidFill>
                  <a:srgbClr val="222222"/>
                </a:solidFill>
                <a:effectLst/>
                <a:latin typeface="Roboto" pitchFamily="2" charset="0"/>
                <a:ea typeface="Roboto" pitchFamily="2" charset="0"/>
                <a:cs typeface="Roboto" pitchFamily="2" charset="0"/>
              </a:rPr>
              <a:t>Неважно, какой получится смысл. Главное — составить предложение.</a:t>
            </a:r>
            <a:endParaRPr lang="ru-RU" sz="1400" dirty="0"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037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b="0" i="0" dirty="0">
                <a:solidFill>
                  <a:srgbClr val="222222"/>
                </a:solidFill>
                <a:effectLst/>
                <a:latin typeface="Roboto" pitchFamily="2" charset="0"/>
                <a:ea typeface="Roboto" pitchFamily="2" charset="0"/>
                <a:cs typeface="Roboto" pitchFamily="2" charset="0"/>
              </a:rPr>
              <a:t>Неважно, какой получится смысл. Главное — составить предложение.</a:t>
            </a:r>
            <a:endParaRPr lang="ru-RU" sz="1400" dirty="0"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7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b="0" i="0" dirty="0">
                <a:solidFill>
                  <a:srgbClr val="222222"/>
                </a:solidFill>
                <a:effectLst/>
                <a:latin typeface="Roboto" pitchFamily="2" charset="0"/>
                <a:ea typeface="Roboto" pitchFamily="2" charset="0"/>
                <a:cs typeface="Roboto" pitchFamily="2" charset="0"/>
              </a:rPr>
              <a:t>Неважно, какой получится смысл. Главное — составить предложение.</a:t>
            </a:r>
            <a:endParaRPr lang="ru-RU" sz="1400" dirty="0"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521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b="0" i="0" dirty="0">
                <a:solidFill>
                  <a:srgbClr val="222222"/>
                </a:solidFill>
                <a:effectLst/>
                <a:latin typeface="Roboto" pitchFamily="2" charset="0"/>
                <a:ea typeface="Roboto" pitchFamily="2" charset="0"/>
                <a:cs typeface="Roboto" pitchFamily="2" charset="0"/>
              </a:rPr>
              <a:t>Неважно, какой получится смысл. Главное — составить предложение.</a:t>
            </a:r>
            <a:endParaRPr lang="ru-RU" sz="1400" dirty="0"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2809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b="0" i="0" dirty="0">
                <a:solidFill>
                  <a:srgbClr val="222222"/>
                </a:solidFill>
                <a:effectLst/>
                <a:latin typeface="Roboto" pitchFamily="2" charset="0"/>
                <a:ea typeface="Roboto" pitchFamily="2" charset="0"/>
                <a:cs typeface="Roboto" pitchFamily="2" charset="0"/>
              </a:rPr>
              <a:t>Неважно, какой получится смысл. Главное — составить предложение.</a:t>
            </a:r>
            <a:endParaRPr lang="ru-RU" sz="1400" dirty="0"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81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244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7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9B25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«Многие предметы в школе настолько серьёзны, что полезно сделать их немного занимательными» </a:t>
            </a:r>
            <a:endParaRPr lang="ru-RU" sz="1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39750" algn="just">
              <a:lnSpc>
                <a:spcPct val="115000"/>
              </a:lnSpc>
              <a:spcAft>
                <a:spcPts val="1000"/>
              </a:spcAft>
              <a:tabLst>
                <a:tab pos="762000" algn="l"/>
              </a:tabLst>
            </a:pPr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Несколько приёмов, которые я использую в своей работе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Приём ассоциаций.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F6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  <a:t>Что такое «ассоциация»?</a:t>
            </a:r>
            <a:endParaRPr lang="ru-RU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Это образ, возникающий в сознании человека в ответ на какое-то раздражение, например, в ответ на слово-раздражитель.</a:t>
            </a:r>
            <a:endParaRPr lang="ru-RU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085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831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77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lnSpc>
                <a:spcPct val="115000"/>
              </a:lnSpc>
              <a:buFont typeface="+mj-lt"/>
              <a:buNone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Использую задания по восстановлению пробелов в ассоциативной цепочке. Учитель задает первое и последнее слово, а дети должны восстановить середину.</a:t>
            </a:r>
            <a:r>
              <a:rPr lang="ru-RU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Например, первое слово «огонь», а последнее «заяц».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2126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62AA6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  <a:t>Приём направлен на поиск новых решений, учит видеть привычное в новом, необычном ракурсе.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0568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Соединим два слова СТАКАН и РЕКА.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2126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Например, на уроке окружающего мира при изучении темы «Что у нас над головой?» возникает противоречие: солнце - это хорошо, потому что оно светит, греет, радует, но солнце - это плохо потому, сушит, жжёт, испепеляет.</a:t>
            </a:r>
            <a:endParaRPr lang="ru-RU" sz="10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Данный приём развивает логическое мышление. Надо обязательно найти решение. В данном случае пользоваться головным убором, закрывать плечи, пользоваться солнцезащитным кремом.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212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 этого упражнения: постоянно</a:t>
            </a:r>
            <a:r>
              <a:rPr lang="ru-RU" baseline="0" dirty="0"/>
              <a:t> открывать перед детьми «тайну двойного» во всём: в каждом предмете, каждом веществе, явлении, событии, факте. «Тайна двойного» – это наличие противоречия в объекте, когда что-то полезно, а что-то вредно.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2126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Один из проектов «Сочиняем загадки»</a:t>
            </a:r>
          </a:p>
          <a:p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Сначала загадываем слово, которое будет отгадкой. Затем записываем все ассоциации к этому слову. И на последнем этапе работы сочиняем загадку, используя слова-ассоциации.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2442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8979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Сначала загадываем слово, которое будет отгадкой. Затем записываем все ассоциации к этому слову. И на последнем этапе работы сочиняем загадку, используя слова-ассоциации.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804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lnSpc>
                <a:spcPts val="1725"/>
              </a:lnSpc>
              <a:spcAft>
                <a:spcPts val="10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Приём ассоциаций на уроках способствует развитию творческой активности и логического мышления учащихся, совершенствует механизмы запоминания, обогащает словарный запас. 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309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Последний свежий проект «Как на масленичной неделе». Собрав ассоциации, перешли к творчеству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3619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Перечислить как можно больше необычных способов использования предмета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529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Перечислить как можно больше необычных способов использования предмета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9216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Перечислить как можно больше необычных способов использования предмета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544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Перечислить как можно больше необычных способов использования предмета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5294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Перечислить как можно больше необычных способов использования предмета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3972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Перечислить как можно больше необычных способов использования предмета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6348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Перечислить как можно больше необычных способов использования предмета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6596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Перечислить как можно больше необычных способов использования предмета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7995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5C5C5C"/>
                </a:solidFill>
                <a:effectLst/>
                <a:latin typeface="GothamProRegular"/>
              </a:rPr>
              <a:t>Развитие межполушарного взаимодействия в упражнении «Рисование двумя руками». Положительный эффект от таких упражнений заметен в успехах ребёнка,</a:t>
            </a:r>
            <a:r>
              <a:rPr lang="ru-RU" b="0" i="0" baseline="0" dirty="0">
                <a:solidFill>
                  <a:srgbClr val="5C5C5C"/>
                </a:solidFill>
                <a:effectLst/>
                <a:latin typeface="GothamProRegular"/>
              </a:rPr>
              <a:t> в повышении продуктивности у взрослого человека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193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Зачастую не существует рационального объяснения, почему тот или иной образ вызывает представление о другом. Благодаря тому, что ассоциации у каждого человека могут быть сугубо индивидуальными, ребята не боятся ошибиться и чувствуют себя свободно, проявляют значительную активность на уроке. Соответственно, повышается интерес к учебному процессу и усиливается мотивация в обучении</a:t>
            </a: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Ведущий называет предмет или явление, а играющие приводят примеры, которые ассоциируются с этим словом </a:t>
            </a:r>
            <a:endParaRPr lang="ru-RU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Глаз</a:t>
            </a: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возникают слова: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140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600" dirty="0">
                <a:solidFill>
                  <a:schemeClr val="tx1"/>
                </a:solidFill>
              </a:rPr>
              <a:t>На уроках русского языка неотъемлемой частью минуты чистописания является письмо двумя руками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9807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Применение данных приёмов делает урок увлекательным и каждый раз по-новому интересным, развивает внимание, творческое и </a:t>
            </a:r>
            <a:r>
              <a:rPr lang="ru-RU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логическое мышление</a:t>
            </a: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способствует лучшему запоминанию материала.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5139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Закончу своё выступление словами Альберта </a:t>
            </a:r>
            <a:r>
              <a:rPr lang="ru-RU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Энштейна</a:t>
            </a:r>
            <a:endParaRPr lang="ru-RU" sz="1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«Творчество заразительно. Передай другому!»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659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…очки, ресницы, брови, линзы, хрусталик, глазница, близорукость…</a:t>
            </a:r>
            <a:endParaRPr lang="ru-RU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Болезнь </a:t>
            </a: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высокая температура, кашель, лекарство, слабость, недомогание…</a:t>
            </a:r>
            <a:endParaRPr lang="ru-RU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Весна</a:t>
            </a:r>
            <a:r>
              <a:rPr lang="ru-RU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 - тепло, ручьи, трава, птицы, солнце, праздники, каникулы</a:t>
            </a:r>
            <a:endParaRPr lang="ru-RU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72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бывает лёгким?</a:t>
            </a:r>
            <a:r>
              <a:rPr lang="ru-RU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(Пух, перо, вата, снежинка)</a:t>
            </a:r>
          </a:p>
          <a:p>
            <a:endParaRPr lang="ru-RU" sz="1200" dirty="0">
              <a:solidFill>
                <a:srgbClr val="000000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ts val="1725"/>
              </a:lnSpc>
              <a:spcAft>
                <a:spcPts val="10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Приём может использоваться на любом предмете, при изучении любой темы,  на любом этапе урока, как на стадии вызова, так и в процессе работы для лучшего запоминания материала. 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ts val="1725"/>
              </a:lnSpc>
              <a:spcAft>
                <a:spcPts val="10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Нет ничего страшного, если некоторое количество ассоциаций не будет иметь логического объяснения. Стоит помнить, что основной целью использования приёма является вызов интереса к теме урока, усиление механизмов памяти. 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033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lnSpc>
                <a:spcPts val="1725"/>
              </a:lnSpc>
              <a:spcAft>
                <a:spcPts val="10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Например, на уроке </a:t>
            </a:r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окружающего мира</a:t>
            </a: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происходит знакомство с миром растений. Учитель объявляет тему занятия и просит детей назвать свои ассоциации со словом «Растения». Ученики говорят: жизнь, трава, цветы, деревья, кусты, огород, овощи, фрукты, ягоды, горшок, весна, лето, зеленый. Можно зафиксировать все понятия или только те, которые действительно имеют значение для изучения темы.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26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lnSpc>
                <a:spcPts val="1725"/>
              </a:lnSpc>
              <a:spcAft>
                <a:spcPts val="10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втором случае </a:t>
            </a:r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детям необходимо объяснить, что в данном случае нет ошибочных мнений, но так как слов слишком много, записаны будут только те, которые понадобятся на данном уроке. </a:t>
            </a: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Основываясь на полученной схеме, я рассказываю о жизненных формах и их видах – деревьях, кустарниках  и травах.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948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</a:pPr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что общего между ручкой и шампунем?</a:t>
            </a:r>
            <a:endParaRPr lang="ru-RU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Дети включаются в творческий процесс и обнаруживают: конечно – мыльные пузыри</a:t>
            </a:r>
            <a:endParaRPr lang="ru-RU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9549D-F4B1-41E0-8CF9-EF62DFD30E5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904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lor1_shape2"/>
          <p:cNvSpPr/>
          <p:nvPr userDrawn="1"/>
        </p:nvSpPr>
        <p:spPr>
          <a:xfrm>
            <a:off x="4123078" y="0"/>
            <a:ext cx="8064980" cy="6858000"/>
          </a:xfrm>
          <a:prstGeom prst="parallelogram">
            <a:avLst>
              <a:gd name="adj" fmla="val 53571"/>
            </a:avLst>
          </a:prstGeom>
          <a:solidFill>
            <a:srgbClr val="BB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hidden_shape"/>
          <p:cNvSpPr/>
          <p:nvPr userDrawn="1"/>
        </p:nvSpPr>
        <p:spPr>
          <a:xfrm>
            <a:off x="0" y="943429"/>
            <a:ext cx="12192000" cy="3695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color1_shape1"/>
          <p:cNvCxnSpPr/>
          <p:nvPr userDrawn="1"/>
        </p:nvCxnSpPr>
        <p:spPr>
          <a:xfrm>
            <a:off x="1084191" y="2579409"/>
            <a:ext cx="3629241" cy="0"/>
          </a:xfrm>
          <a:prstGeom prst="line">
            <a:avLst/>
          </a:prstGeom>
          <a:ln w="38100">
            <a:solidFill>
              <a:srgbClr val="BBDD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998006" y="1312055"/>
            <a:ext cx="6768597" cy="1191323"/>
          </a:xfrm>
          <a:prstGeom prst="rect">
            <a:avLst/>
          </a:prstGeom>
        </p:spPr>
        <p:txBody>
          <a:bodyPr anchor="ctr"/>
          <a:lstStyle>
            <a:lvl1pPr>
              <a:defRPr lang="ru-RU" sz="3600" b="1" kern="1200" cap="non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Presentation name</a:t>
            </a:r>
            <a:endParaRPr lang="ru-RU" dirty="0"/>
          </a:p>
        </p:txBody>
      </p:sp>
      <p:sp>
        <p:nvSpPr>
          <p:cNvPr id="8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998005" y="2694151"/>
            <a:ext cx="9677400" cy="108049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ru-RU" sz="2800" kern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text here</a:t>
            </a:r>
            <a:endParaRPr lang="ru-RU" dirty="0"/>
          </a:p>
        </p:txBody>
      </p:sp>
      <p:pic>
        <p:nvPicPr>
          <p:cNvPr id="10" name="logo" descr="E:\Live3\Artrange\Projects\Slider\Branding\Logo\logo_екфтызукуте-0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658" y="6366957"/>
            <a:ext cx="969256" cy="3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19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3 столбцами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1" name="Текст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32" name="Текст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Текст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34" name="Текст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2" name="Текст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3" name="Текст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fld id="{B5CEABB6-07DC-46E8-9B57-56EC44A396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Графический объект 6">
            <a:extLst>
              <a:ext uri="{FF2B5EF4-FFF2-40B4-BE49-F238E27FC236}">
                <a16:creationId xmlns:a16="http://schemas.microsoft.com/office/drawing/2014/main" id="{64D564EB-CA78-42C6-AD76-3C4E7B3AE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8" name="Графический объект 7">
            <a:extLst>
              <a:ext uri="{FF2B5EF4-FFF2-40B4-BE49-F238E27FC236}">
                <a16:creationId xmlns:a16="http://schemas.microsoft.com/office/drawing/2014/main" id="{1CFFBB3A-BDCF-4878-8D04-E8BB9A050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60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2 столбцам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rtlCol="0"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8" name="Текст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0" name="Текст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Текст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4" name="Текст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>
            <a:lvl1pPr>
              <a:defRPr sz="900"/>
            </a:lvl1pPr>
          </a:lstStyle>
          <a:p>
            <a:fld id="{B5CEABB6-07DC-46E8-9B57-56EC44A396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Графический объект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68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Вступлени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rtlCol="0" anchor="b"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62075" y="3660774"/>
            <a:ext cx="5111750" cy="1525588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Дата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20ГГ</a:t>
            </a:r>
          </a:p>
        </p:txBody>
      </p:sp>
      <p:sp>
        <p:nvSpPr>
          <p:cNvPr id="10" name="Нижний колонтитул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Набор слайдов для презентации</a:t>
            </a:r>
          </a:p>
        </p:txBody>
      </p:sp>
      <p:sp>
        <p:nvSpPr>
          <p:cNvPr id="11" name="Номер слайда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fld id="{B5CEABB6-07DC-46E8-9B57-56EC44A396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182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rtlCol="0" anchor="ctr">
            <a:noAutofit/>
          </a:bodyPr>
          <a:lstStyle>
            <a:lvl1pPr algn="l">
              <a:defRPr sz="3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pic>
        <p:nvPicPr>
          <p:cNvPr id="5" name="Графический объект 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26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рафический объект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rtlCol="0"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2" name="Текст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3" name="Текст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4" name="Текст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6" name="Текст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7" name="Дата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20ГГ</a:t>
            </a:r>
          </a:p>
        </p:txBody>
      </p:sp>
      <p:sp>
        <p:nvSpPr>
          <p:cNvPr id="18" name="Нижний колонтитул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Набор слайдов для презентации</a:t>
            </a:r>
          </a:p>
        </p:txBody>
      </p:sp>
      <p:sp>
        <p:nvSpPr>
          <p:cNvPr id="19" name="Номер слайда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>
            <a:lvl1pPr>
              <a:defRPr sz="900"/>
            </a:lvl1pPr>
          </a:lstStyle>
          <a:p>
            <a:fld id="{B5CEABB6-07DC-46E8-9B57-56EC44A396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238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43104" y="3834606"/>
            <a:ext cx="2882475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47665" y="3834606"/>
            <a:ext cx="2896671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22" name="Объект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066421" y="3834606"/>
            <a:ext cx="2882475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fld id="{B5CEABB6-07DC-46E8-9B57-56EC44A396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087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ыночное сравнени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29698" y="4824188"/>
            <a:ext cx="3124093" cy="46292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26261" y="4824188"/>
            <a:ext cx="3139479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2" name="Объект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938210" y="4824188"/>
            <a:ext cx="3124093" cy="46292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pic>
        <p:nvPicPr>
          <p:cNvPr id="11" name="Графический объект 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Графический объект 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Графический объект 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25" name="Объект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1129698" y="5280763"/>
            <a:ext cx="3124093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Объект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26261" y="5280763"/>
            <a:ext cx="3139479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7938210" y="5280763"/>
            <a:ext cx="3124093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fld id="{B5CEABB6-07DC-46E8-9B57-56EC44A396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43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Два объект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 rtlCol="0"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933700" y="3834606"/>
            <a:ext cx="3924300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410173" y="3834606"/>
            <a:ext cx="3943627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fld id="{B5CEABB6-07DC-46E8-9B57-56EC44A396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Графический объект 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00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вадра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B495A4C6-232E-4A1A-B575-7EF7F414F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 rtlCol="0">
            <a:normAutofit/>
          </a:bodyPr>
          <a:lstStyle>
            <a:lvl1pPr algn="l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B4C6F7E-40F0-42B1-AFE0-D3C95660E0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42517" y="1599947"/>
            <a:ext cx="1706965" cy="492025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18" name="Текст 14">
            <a:extLst>
              <a:ext uri="{FF2B5EF4-FFF2-40B4-BE49-F238E27FC236}">
                <a16:creationId xmlns:a16="http://schemas.microsoft.com/office/drawing/2014/main" id="{42EE46E3-709F-4AE9-AECE-FD647B6DCF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38732" y="2378452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26" name="Текст 14">
            <a:extLst>
              <a:ext uri="{FF2B5EF4-FFF2-40B4-BE49-F238E27FC236}">
                <a16:creationId xmlns:a16="http://schemas.microsoft.com/office/drawing/2014/main" id="{3194FB4F-01AC-4A0E-BBE2-CF2B69F6FAC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22269" y="2169263"/>
            <a:ext cx="1706965" cy="104857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23" name="Текст 14">
            <a:extLst>
              <a:ext uri="{FF2B5EF4-FFF2-40B4-BE49-F238E27FC236}">
                <a16:creationId xmlns:a16="http://schemas.microsoft.com/office/drawing/2014/main" id="{8E76F955-6B23-4972-8E86-603F19ECF6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1894" y="3528829"/>
            <a:ext cx="1393863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DDA77547-4FF4-4B15-96F1-DC9B00175B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40449" y="3528829"/>
            <a:ext cx="1380681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id="{6E6B6915-DFCC-44EB-9C61-6B7725D1B7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37747" y="4634331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6718CC56-7B04-41D0-A320-CCCDC20D76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75224" y="4459860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21" name="Текст 14">
            <a:extLst>
              <a:ext uri="{FF2B5EF4-FFF2-40B4-BE49-F238E27FC236}">
                <a16:creationId xmlns:a16="http://schemas.microsoft.com/office/drawing/2014/main" id="{778E1C09-B7DB-4CE7-A5B9-90BCF54448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52714" y="4321788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7CFA026C-42CE-4C20-9DDE-417FDF6CB4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42517" y="5468790"/>
            <a:ext cx="1706965" cy="492025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:a16="http://schemas.microsoft.com/office/drawing/2014/main" id="{0AFAA95F-1461-496C-BAB4-D5D0594554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01857" y="5195673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DD194B4E-75F4-47BE-B171-9C64697AB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7" idx="1"/>
          </p:cNvCxnSpPr>
          <p:nvPr userDrawn="1"/>
        </p:nvCxnSpPr>
        <p:spPr>
          <a:xfrm>
            <a:off x="2315757" y="3774842"/>
            <a:ext cx="7624692" cy="0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FEFDA35F-76DF-4FDC-90C9-F9FEDF322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2091972"/>
            <a:ext cx="4678" cy="3376818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Дата 2">
            <a:extLst>
              <a:ext uri="{FF2B5EF4-FFF2-40B4-BE49-F238E27FC236}">
                <a16:creationId xmlns:a16="http://schemas.microsoft.com/office/drawing/2014/main" id="{B8C04945-62C9-4964-8891-6D30EA90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20ГГ</a:t>
            </a:r>
          </a:p>
        </p:txBody>
      </p:sp>
      <p:sp>
        <p:nvSpPr>
          <p:cNvPr id="32" name="Нижний колонтитул 3">
            <a:extLst>
              <a:ext uri="{FF2B5EF4-FFF2-40B4-BE49-F238E27FC236}">
                <a16:creationId xmlns:a16="http://schemas.microsoft.com/office/drawing/2014/main" id="{51029B8B-F669-4889-98DD-90166117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Набор слайдов для презентации</a:t>
            </a:r>
          </a:p>
        </p:txBody>
      </p:sp>
      <p:sp>
        <p:nvSpPr>
          <p:cNvPr id="33" name="Номер слайда 4">
            <a:extLst>
              <a:ext uri="{FF2B5EF4-FFF2-40B4-BE49-F238E27FC236}">
                <a16:creationId xmlns:a16="http://schemas.microsoft.com/office/drawing/2014/main" id="{7A0B84D6-438D-4B3B-B52C-6F5EC159B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fld id="{B5CEABB6-07DC-46E8-9B57-56EC44A396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30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Графический объект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rtlCol="0"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6" name="Текст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7" name="Текст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9" name="Текст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1" name="Дата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20ГГ</a:t>
            </a:r>
          </a:p>
        </p:txBody>
      </p:sp>
      <p:sp>
        <p:nvSpPr>
          <p:cNvPr id="22" name="Нижний колонтитул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Набор слайдов для презентации</a:t>
            </a:r>
          </a:p>
        </p:txBody>
      </p:sp>
      <p:sp>
        <p:nvSpPr>
          <p:cNvPr id="24" name="Номер слайда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fld id="{B5CEABB6-07DC-46E8-9B57-56EC44A396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995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lor1_shape1"/>
          <p:cNvSpPr/>
          <p:nvPr userDrawn="1"/>
        </p:nvSpPr>
        <p:spPr>
          <a:xfrm>
            <a:off x="4123078" y="0"/>
            <a:ext cx="8064980" cy="6858000"/>
          </a:xfrm>
          <a:prstGeom prst="parallelogram">
            <a:avLst>
              <a:gd name="adj" fmla="val 53571"/>
            </a:avLst>
          </a:prstGeom>
          <a:solidFill>
            <a:srgbClr val="BB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hidden_shape"/>
          <p:cNvSpPr/>
          <p:nvPr userDrawn="1"/>
        </p:nvSpPr>
        <p:spPr>
          <a:xfrm>
            <a:off x="0" y="491043"/>
            <a:ext cx="12192000" cy="5953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838200" y="619437"/>
            <a:ext cx="10526545" cy="793317"/>
          </a:xfrm>
          <a:prstGeom prst="rect">
            <a:avLst/>
          </a:prstGeom>
        </p:spPr>
        <p:txBody>
          <a:bodyPr anchor="ctr"/>
          <a:lstStyle>
            <a:lvl1pPr>
              <a:defRPr lang="ru-RU" sz="3600" b="1" kern="1200" cap="non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13" name="text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536508"/>
            <a:ext cx="10526545" cy="4657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ru-RU" dirty="0"/>
          </a:p>
        </p:txBody>
      </p:sp>
      <p:pic>
        <p:nvPicPr>
          <p:cNvPr id="7" name="logo" descr="E:\Live3\Artrange\Projects\Slider\Branding\Logo\logo_екфтызукуте-0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658" y="6366957"/>
            <a:ext cx="969256" cy="3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6581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D46070C-E825-43D0-99F4-8B4614131131}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9" name="Текст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FA35437-CCDE-4D92-B879-F23B329C8EC3}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36" name="Дата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20ГГ</a:t>
            </a:r>
          </a:p>
        </p:txBody>
      </p:sp>
      <p:sp>
        <p:nvSpPr>
          <p:cNvPr id="37" name="Нижний колонтитул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Набор слайдов для презентации</a:t>
            </a:r>
          </a:p>
        </p:txBody>
      </p:sp>
      <p:sp>
        <p:nvSpPr>
          <p:cNvPr id="38" name="Номер слайда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fld id="{B5CEABB6-07DC-46E8-9B57-56EC44A396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86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полнитель графического элемента SmartArt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2136776"/>
            <a:ext cx="10515600" cy="369764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графический элемент SmartArt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Набор слайдов для презентации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6988B2D-0240-4256-8268-4B9FF1E72363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8EEAAE1-3D04-41C3-B2D2-B3BEF34C3B27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fld id="{B5CEABB6-07DC-46E8-9B57-56EC44A396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440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команды: 4 человек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Рисунок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8" name="Рисунок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9" name="Рисунок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3248" y="5084524"/>
            <a:ext cx="2123743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692980" y="5099206"/>
            <a:ext cx="2135755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83644" y="5099206"/>
            <a:ext cx="2123743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03525" y="5084524"/>
            <a:ext cx="2123742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fld id="{B5CEABB6-07DC-46E8-9B57-56EC44A396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447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команды: 8 человек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Рисунок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8" name="Рисунок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 rtlCol="0">
            <a:noAutofit/>
          </a:bodyPr>
          <a:lstStyle>
            <a:lvl1pPr marL="0" indent="0" algn="l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9" name="Рисунок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55" name="Рисунок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6" name="Рисунок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7" name="Рисунок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8" name="Рисунок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4" name="Текст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2" name="Текст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59" name="Текст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3" name="Текст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0" name="Текст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4" name="Текст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1" name="Текст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ru-RU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ru-RU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Графический объект 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Графический объект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7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содержимо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ADC2540D-94C4-405B-8607-0CEDD6F54B9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370670"/>
            <a:ext cx="1856232" cy="166420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4" name="Объект 10">
            <a:extLst>
              <a:ext uri="{FF2B5EF4-FFF2-40B4-BE49-F238E27FC236}">
                <a16:creationId xmlns:a16="http://schemas.microsoft.com/office/drawing/2014/main" id="{11C6EC54-ADFA-4CFF-9E9B-DC7E96C854C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05651" y="2370670"/>
            <a:ext cx="1856232" cy="166420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562665" y="5120722"/>
            <a:ext cx="2342205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5" name="Объект 10">
            <a:extLst>
              <a:ext uri="{FF2B5EF4-FFF2-40B4-BE49-F238E27FC236}">
                <a16:creationId xmlns:a16="http://schemas.microsoft.com/office/drawing/2014/main" id="{1B6DD41C-FCE2-4AC6-A235-2FF1B905DAA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30117" y="2370670"/>
            <a:ext cx="1856232" cy="166420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2" name="Объект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8609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Объект 10">
            <a:extLst>
              <a:ext uri="{FF2B5EF4-FFF2-40B4-BE49-F238E27FC236}">
                <a16:creationId xmlns:a16="http://schemas.microsoft.com/office/drawing/2014/main" id="{CEB4C3DB-E51E-4479-90C2-DFE5DB4B248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370670"/>
            <a:ext cx="1856232" cy="166420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9023074" y="5120366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fld id="{B5CEABB6-07DC-46E8-9B57-56EC44A396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85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rtlCol="0"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76875" y="3682546"/>
            <a:ext cx="5111750" cy="1525588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Дата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20ГГ</a:t>
            </a:r>
          </a:p>
        </p:txBody>
      </p:sp>
      <p:sp>
        <p:nvSpPr>
          <p:cNvPr id="22" name="Нижний колонтитул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Набор слайдов для презентации</a:t>
            </a:r>
          </a:p>
        </p:txBody>
      </p:sp>
      <p:sp>
        <p:nvSpPr>
          <p:cNvPr id="24" name="Номер слайда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fld id="{B5CEABB6-07DC-46E8-9B57-56EC44A396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388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ключени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rtlCol="0" anchor="b">
            <a:noAutofit/>
          </a:bodyPr>
          <a:lstStyle>
            <a:lvl1pPr algn="l">
              <a:defRPr sz="32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pic>
        <p:nvPicPr>
          <p:cNvPr id="6" name="Графический объект 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Дата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20ГГ</a:t>
            </a:r>
          </a:p>
        </p:txBody>
      </p:sp>
      <p:sp>
        <p:nvSpPr>
          <p:cNvPr id="10" name="Нижний колонтитул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Набор слайдов для презентации</a:t>
            </a:r>
          </a:p>
        </p:txBody>
      </p:sp>
      <p:sp>
        <p:nvSpPr>
          <p:cNvPr id="11" name="Номер слайда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 rtlCol="0"/>
          <a:lstStyle>
            <a:lvl1pPr>
              <a:defRPr sz="900"/>
            </a:lvl1pPr>
          </a:lstStyle>
          <a:p>
            <a:fld id="{B5CEABB6-07DC-46E8-9B57-56EC44A396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000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lor1_shape1"/>
          <p:cNvSpPr/>
          <p:nvPr userDrawn="1"/>
        </p:nvSpPr>
        <p:spPr>
          <a:xfrm>
            <a:off x="1" y="0"/>
            <a:ext cx="12188059" cy="6858000"/>
          </a:xfrm>
          <a:prstGeom prst="parallelogram">
            <a:avLst>
              <a:gd name="adj" fmla="val 53571"/>
            </a:avLst>
          </a:prstGeom>
          <a:solidFill>
            <a:srgbClr val="BB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"/>
          <p:cNvSpPr>
            <a:spLocks noGrp="1"/>
          </p:cNvSpPr>
          <p:nvPr>
            <p:ph type="body" sz="quarter" idx="13" hasCustomPrompt="1"/>
          </p:nvPr>
        </p:nvSpPr>
        <p:spPr>
          <a:xfrm>
            <a:off x="1994961" y="2174826"/>
            <a:ext cx="8191143" cy="263674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b="1" kern="1200" cap="all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Hero text </a:t>
            </a:r>
            <a:endParaRPr lang="ru-RU" dirty="0"/>
          </a:p>
        </p:txBody>
      </p:sp>
      <p:pic>
        <p:nvPicPr>
          <p:cNvPr id="5" name="logo" descr="E:\Live3\Artrange\Projects\Slider\Branding\Logo\logo_екфтызукуте-0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659" y="6366957"/>
            <a:ext cx="969256" cy="3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763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lor1_shape1"/>
          <p:cNvSpPr/>
          <p:nvPr userDrawn="1"/>
        </p:nvSpPr>
        <p:spPr>
          <a:xfrm>
            <a:off x="4123078" y="0"/>
            <a:ext cx="8064980" cy="6858000"/>
          </a:xfrm>
          <a:prstGeom prst="parallelogram">
            <a:avLst>
              <a:gd name="adj" fmla="val 53571"/>
            </a:avLst>
          </a:prstGeom>
          <a:solidFill>
            <a:srgbClr val="BB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hidden_shape"/>
          <p:cNvSpPr/>
          <p:nvPr userDrawn="1"/>
        </p:nvSpPr>
        <p:spPr>
          <a:xfrm>
            <a:off x="0" y="491042"/>
            <a:ext cx="12192000" cy="5818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6089399" y="1060521"/>
            <a:ext cx="5493000" cy="793317"/>
          </a:xfrm>
          <a:prstGeom prst="rect">
            <a:avLst/>
          </a:prstGeom>
        </p:spPr>
        <p:txBody>
          <a:bodyPr/>
          <a:lstStyle>
            <a:lvl1pPr>
              <a:defRPr lang="ru-RU" sz="3600" b="1" kern="1200" cap="non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12" name="text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046433"/>
            <a:ext cx="5530272" cy="426291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lang="ru-RU" sz="2800" kern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rgbClr val="1A315C"/>
                </a:solidFill>
                <a:latin typeface="Circe" panose="020B0502020203020203" pitchFamily="34" charset="-52"/>
              </a:defRPr>
            </a:lvl2pPr>
            <a:lvl3pPr>
              <a:defRPr>
                <a:solidFill>
                  <a:srgbClr val="1A315C"/>
                </a:solidFill>
                <a:latin typeface="Circe" panose="020B0502020203020203" pitchFamily="34" charset="-52"/>
              </a:defRPr>
            </a:lvl3pPr>
            <a:lvl4pPr>
              <a:defRPr>
                <a:solidFill>
                  <a:srgbClr val="1A315C"/>
                </a:solidFill>
                <a:latin typeface="Circe" panose="020B0502020203020203" pitchFamily="34" charset="-52"/>
              </a:defRPr>
            </a:lvl4pPr>
            <a:lvl5pPr>
              <a:defRPr>
                <a:solidFill>
                  <a:srgbClr val="1A315C"/>
                </a:solidFill>
                <a:latin typeface="Circe" panose="020B0502020203020203" pitchFamily="34" charset="-52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picture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5807966" cy="68579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ru-RU" sz="2800" kern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pic>
        <p:nvPicPr>
          <p:cNvPr id="8" name="logo" descr="E:\Live3\Artrange\Projects\Slider\Branding\Logo\logo_екфтызукуте-0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658" y="6366957"/>
            <a:ext cx="969256" cy="3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56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ru-RU" sz="2800" kern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6" y="0"/>
            <a:ext cx="12191999" cy="187361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52000"/>
                </a:schemeClr>
              </a:gs>
            </a:gsLst>
            <a:lin ang="5400000" scaled="0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ru-RU" sz="3200" b="1" cap="all" baseline="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 algn="ctr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  <a:endParaRPr lang="ru-RU" dirty="0"/>
          </a:p>
        </p:txBody>
      </p:sp>
      <p:pic>
        <p:nvPicPr>
          <p:cNvPr id="5" name="logo" descr="E:\Live3\Artrange\Projects\Slider\Branding\Logo\logo_екфтызукуте-0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659" y="6366957"/>
            <a:ext cx="969256" cy="3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232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lor1_shape2"/>
          <p:cNvSpPr/>
          <p:nvPr userDrawn="1"/>
        </p:nvSpPr>
        <p:spPr>
          <a:xfrm>
            <a:off x="4123079" y="0"/>
            <a:ext cx="8064980" cy="6858000"/>
          </a:xfrm>
          <a:prstGeom prst="parallelogram">
            <a:avLst>
              <a:gd name="adj" fmla="val 53571"/>
            </a:avLst>
          </a:prstGeom>
          <a:solidFill>
            <a:srgbClr val="BB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hidden_shape"/>
          <p:cNvSpPr/>
          <p:nvPr userDrawn="1"/>
        </p:nvSpPr>
        <p:spPr>
          <a:xfrm>
            <a:off x="0" y="2737724"/>
            <a:ext cx="12192000" cy="34564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color1_shape1"/>
          <p:cNvCxnSpPr/>
          <p:nvPr userDrawn="1"/>
        </p:nvCxnSpPr>
        <p:spPr>
          <a:xfrm>
            <a:off x="1084197" y="4465926"/>
            <a:ext cx="3629241" cy="0"/>
          </a:xfrm>
          <a:prstGeom prst="line">
            <a:avLst/>
          </a:prstGeom>
          <a:ln w="38100">
            <a:solidFill>
              <a:srgbClr val="BBDD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968982" y="4549902"/>
            <a:ext cx="7642679" cy="1183385"/>
          </a:xfrm>
          <a:prstGeom prst="rect">
            <a:avLst/>
          </a:prstGeom>
        </p:spPr>
        <p:txBody>
          <a:bodyPr anchor="ctr"/>
          <a:lstStyle>
            <a:lvl1pPr>
              <a:defRPr lang="ru-RU" sz="3600" b="1" kern="1200" cap="non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Thank you!</a:t>
            </a:r>
            <a:endParaRPr lang="ru-RU" dirty="0"/>
          </a:p>
        </p:txBody>
      </p:sp>
      <p:pic>
        <p:nvPicPr>
          <p:cNvPr id="7" name="logo" descr="E:\Live3\Artrange\Projects\Slider\Branding\Logo\logo_екфтызукуте-0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659" y="6366957"/>
            <a:ext cx="969256" cy="3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593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rtlCol="0" anchor="b">
            <a:noAutofit/>
          </a:bodyPr>
          <a:lstStyle>
            <a:lvl1pPr algn="l">
              <a:defRPr sz="3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pic>
        <p:nvPicPr>
          <p:cNvPr id="8" name="Графический объект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11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Повестка дн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Графический объект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rtlCol="0" anchor="b">
            <a:normAutofit/>
          </a:bodyPr>
          <a:lstStyle>
            <a:lvl1pPr>
              <a:defRPr sz="28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3499" y="2924175"/>
            <a:ext cx="3171825" cy="2519363"/>
          </a:xfrm>
        </p:spPr>
        <p:txBody>
          <a:bodyPr rtlCol="0"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 rtlCol="0"/>
          <a:lstStyle>
            <a:lvl1pPr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 rtlCol="0"/>
          <a:lstStyle>
            <a:lvl1pPr>
              <a:defRPr sz="900"/>
            </a:lvl1pPr>
          </a:lstStyle>
          <a:p>
            <a:fld id="{B5CEABB6-07DC-46E8-9B57-56EC44A396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38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Графический объект 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 rtlCol="0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17" name="Текст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18" name="Текст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19" name="Текст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34" name="Текст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35" name="Текст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82564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36" name="Текст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37" name="Текст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Дата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ru-RU"/>
              <a:t>20XX г.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5823" y="6356350"/>
            <a:ext cx="1808712" cy="365125"/>
          </a:xfrm>
        </p:spPr>
        <p:txBody>
          <a:bodyPr rtlCol="0"/>
          <a:lstStyle>
            <a:lvl1pPr algn="l">
              <a:defRPr sz="900"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Набор слайдов для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 rtlCol="0"/>
          <a:lstStyle>
            <a:lvl1pPr>
              <a:defRPr sz="900"/>
            </a:lvl1pPr>
          </a:lstStyle>
          <a:p>
            <a:fld id="{B5CEABB6-07DC-46E8-9B57-56EC44A396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796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02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1" r:id="rId4"/>
    <p:sldLayoutId id="2147483653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CEABB6-07DC-46E8-9B57-56EC44A396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1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0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3335" y="1470362"/>
            <a:ext cx="110029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Эффективные  приёмы формирования познавательных универсальных </a:t>
            </a:r>
            <a:r>
              <a:rPr lang="ru-RU" sz="440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учебных действий </a:t>
            </a:r>
            <a:endParaRPr lang="ru-RU" sz="4400" dirty="0">
              <a:solidFill>
                <a:srgbClr val="F60000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00229" y="6251743"/>
            <a:ext cx="11292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0086" y="5189914"/>
            <a:ext cx="4378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dirty="0" err="1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Мустакимова</a:t>
            </a:r>
            <a:r>
              <a:rPr lang="ru-RU" sz="20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Лариса Евгеньевна,</a:t>
            </a:r>
          </a:p>
          <a:p>
            <a:pPr lvl="0"/>
            <a:r>
              <a:rPr lang="ru-RU" sz="20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учитель начальных классов</a:t>
            </a:r>
          </a:p>
          <a:p>
            <a:pPr lvl="0"/>
            <a:r>
              <a:rPr lang="ru-RU" sz="20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МБОУ «СОШ № 66</a:t>
            </a:r>
          </a:p>
          <a:p>
            <a:pPr lvl="0"/>
            <a:r>
              <a:rPr lang="ru-RU" sz="20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г. Владивостока»</a:t>
            </a:r>
          </a:p>
        </p:txBody>
      </p:sp>
    </p:spTree>
    <p:extLst>
      <p:ext uri="{BB962C8B-B14F-4D97-AF65-F5344CB8AC3E}">
        <p14:creationId xmlns:p14="http://schemas.microsoft.com/office/powerpoint/2010/main" val="3173790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33922" y="1002211"/>
            <a:ext cx="7011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Что общего между ручкой и шампунем?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77381" y="6278190"/>
            <a:ext cx="1177502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FFFF"/>
                </a:solidFill>
              </a:rPr>
              <a:t>КЛАСС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354" y="2282428"/>
            <a:ext cx="2351611" cy="235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964" y="523139"/>
            <a:ext cx="2477035" cy="457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326242" y="203008"/>
            <a:ext cx="34147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Ассоциации</a:t>
            </a:r>
          </a:p>
        </p:txBody>
      </p:sp>
    </p:spTree>
    <p:extLst>
      <p:ext uri="{BB962C8B-B14F-4D97-AF65-F5344CB8AC3E}">
        <p14:creationId xmlns:p14="http://schemas.microsoft.com/office/powerpoint/2010/main" val="1398158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33922" y="1002211"/>
            <a:ext cx="7011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Что общего между ручкой и шампунем?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77381" y="6278190"/>
            <a:ext cx="1177502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FFFF"/>
                </a:solidFill>
              </a:rPr>
              <a:t>КЛАСС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354" y="2282428"/>
            <a:ext cx="2351611" cy="235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964" y="523139"/>
            <a:ext cx="2477035" cy="457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77" y="1433021"/>
            <a:ext cx="3604860" cy="35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77693" y="5315063"/>
            <a:ext cx="11579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Мыльные пузыри! Ведь разбавив водой шампунь, мы можем получить отличный раствор для мыльных пузырей, а часть ручки станет трубкой.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26242" y="203008"/>
            <a:ext cx="34147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Ассоциации</a:t>
            </a:r>
          </a:p>
        </p:txBody>
      </p:sp>
    </p:spTree>
    <p:extLst>
      <p:ext uri="{BB962C8B-B14F-4D97-AF65-F5344CB8AC3E}">
        <p14:creationId xmlns:p14="http://schemas.microsoft.com/office/powerpoint/2010/main" val="3786736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5903" y="145401"/>
            <a:ext cx="44903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Рифмуем имена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8121" y="922876"/>
            <a:ext cx="79752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Меня зовут Паша, меня любит Маша!</a:t>
            </a:r>
          </a:p>
          <a:p>
            <a: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Меня зовут Саша, у меня сгорела каша!</a:t>
            </a:r>
            <a:b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</a:br>
            <a: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Меня зовут Настя, и я люблю сласти!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617" y="2622502"/>
            <a:ext cx="11687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На первую букву имени подбираем прилагательные,</a:t>
            </a:r>
          </a:p>
          <a:p>
            <a:r>
              <a:rPr lang="ru-RU" sz="36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которые характеризуют его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91079" y="3995652"/>
            <a:ext cx="93730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Кирилл – креативный, красивый, клёвый.</a:t>
            </a:r>
          </a:p>
          <a:p>
            <a: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Рома – романтичный, резкий, результативный.</a:t>
            </a:r>
          </a:p>
          <a:p>
            <a: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Соня – солнечная, счастливая, стильная.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416524" y="6021315"/>
            <a:ext cx="1548983" cy="6336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646953" y="6030551"/>
            <a:ext cx="1346479" cy="683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54" y="3834304"/>
            <a:ext cx="256222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25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77381" y="6278190"/>
            <a:ext cx="1177502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FFFF"/>
                </a:solidFill>
              </a:rPr>
              <a:t>КЛАСС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63510" y="260615"/>
            <a:ext cx="43205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Одна буква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4970" y="1182327"/>
            <a:ext cx="11030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Roboto" pitchFamily="2" charset="0"/>
                <a:ea typeface="Roboto" pitchFamily="2" charset="0"/>
                <a:cs typeface="Roboto" pitchFamily="2" charset="0"/>
              </a:rPr>
              <a:t> 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Кирилл красивый, культурный, классный, креативный, крутой,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клёвый, красноречивый</a:t>
            </a:r>
          </a:p>
        </p:txBody>
      </p:sp>
    </p:spTree>
    <p:extLst>
      <p:ext uri="{BB962C8B-B14F-4D97-AF65-F5344CB8AC3E}">
        <p14:creationId xmlns:p14="http://schemas.microsoft.com/office/powerpoint/2010/main" val="3574010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77381" y="6278190"/>
            <a:ext cx="1177502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FFFF"/>
                </a:solidFill>
              </a:rPr>
              <a:t>КЛАСС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63510" y="260615"/>
            <a:ext cx="43205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Одна буква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4970" y="1182327"/>
            <a:ext cx="11030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Roboto" pitchFamily="2" charset="0"/>
                <a:ea typeface="Roboto" pitchFamily="2" charset="0"/>
                <a:cs typeface="Roboto" pitchFamily="2" charset="0"/>
              </a:rPr>
              <a:t> 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Кирилл красивый, культурный, классный, креативный, крутой,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клёвый, красноречивый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2528" y="2375876"/>
            <a:ext cx="10731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</a:t>
            </a:r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Маша милая, маленькая, модная, мудрая, миролюбивая,</a:t>
            </a:r>
          </a:p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миниатюрная</a:t>
            </a:r>
          </a:p>
        </p:txBody>
      </p:sp>
    </p:spTree>
    <p:extLst>
      <p:ext uri="{BB962C8B-B14F-4D97-AF65-F5344CB8AC3E}">
        <p14:creationId xmlns:p14="http://schemas.microsoft.com/office/powerpoint/2010/main" val="4270376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77381" y="6278190"/>
            <a:ext cx="1177502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FFFF"/>
                </a:solidFill>
              </a:rPr>
              <a:t>КЛАСС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63510" y="260615"/>
            <a:ext cx="43205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Одна буква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4970" y="1182327"/>
            <a:ext cx="11030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Roboto" pitchFamily="2" charset="0"/>
                <a:ea typeface="Roboto" pitchFamily="2" charset="0"/>
                <a:cs typeface="Roboto" pitchFamily="2" charset="0"/>
              </a:rPr>
              <a:t> 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Кирилл красивый, культурный, классный, креативный, крутой,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клёвый, красноречивый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00565" y="3466595"/>
            <a:ext cx="10785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Стёпа смелый, симпатичный, самостоятельный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2528" y="2375876"/>
            <a:ext cx="10731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</a:t>
            </a:r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Маша милая, маленькая, модная, мудрая, миролюбивая,</a:t>
            </a:r>
          </a:p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миниатюрная</a:t>
            </a:r>
          </a:p>
        </p:txBody>
      </p:sp>
    </p:spTree>
    <p:extLst>
      <p:ext uri="{BB962C8B-B14F-4D97-AF65-F5344CB8AC3E}">
        <p14:creationId xmlns:p14="http://schemas.microsoft.com/office/powerpoint/2010/main" val="4097562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77381" y="6278190"/>
            <a:ext cx="1177502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FFFF"/>
                </a:solidFill>
              </a:rPr>
              <a:t>КЛАСС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63510" y="260615"/>
            <a:ext cx="43205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Одна буква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4970" y="1182327"/>
            <a:ext cx="11030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Roboto" pitchFamily="2" charset="0"/>
                <a:ea typeface="Roboto" pitchFamily="2" charset="0"/>
                <a:cs typeface="Roboto" pitchFamily="2" charset="0"/>
              </a:rPr>
              <a:t> 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Кирилл красивый, культурный, классный, креативный, крутой,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клёвый, красноречивый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00565" y="3466595"/>
            <a:ext cx="10785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Стёпа смелый, симпатичный, самостоятельный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54362" y="4293105"/>
            <a:ext cx="107313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Алина аккуратная, артистичная, активная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2528" y="2375876"/>
            <a:ext cx="10731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</a:t>
            </a:r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Маша милая, маленькая, модная, мудрая, миролюбивая,</a:t>
            </a:r>
          </a:p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миниатюрная</a:t>
            </a:r>
          </a:p>
        </p:txBody>
      </p:sp>
    </p:spTree>
    <p:extLst>
      <p:ext uri="{BB962C8B-B14F-4D97-AF65-F5344CB8AC3E}">
        <p14:creationId xmlns:p14="http://schemas.microsoft.com/office/powerpoint/2010/main" val="2674160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77381" y="6278190"/>
            <a:ext cx="1177502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FFFF"/>
                </a:solidFill>
              </a:rPr>
              <a:t>КЛАСС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63510" y="260615"/>
            <a:ext cx="43205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Одна буква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4970" y="1182327"/>
            <a:ext cx="11030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Roboto" pitchFamily="2" charset="0"/>
                <a:ea typeface="Roboto" pitchFamily="2" charset="0"/>
                <a:cs typeface="Roboto" pitchFamily="2" charset="0"/>
              </a:rPr>
              <a:t> 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Кирилл красивый, культурный, классный, креативный, крутой,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клёвый, красноречивый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6366" y="4943922"/>
            <a:ext cx="10657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err="1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Эльвин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энергичный, экстремальный, элегантный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00565" y="3466595"/>
            <a:ext cx="10785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Стёпа смелый, симпатичный, самостоятельный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54362" y="4293105"/>
            <a:ext cx="107313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Алина аккуратная, артистичная, активная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2528" y="2375876"/>
            <a:ext cx="10731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</a:t>
            </a:r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Маша милая, маленькая, модная, мудрая, миролюбивая,</a:t>
            </a:r>
          </a:p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миниатюрная</a:t>
            </a:r>
          </a:p>
        </p:txBody>
      </p:sp>
    </p:spTree>
    <p:extLst>
      <p:ext uri="{BB962C8B-B14F-4D97-AF65-F5344CB8AC3E}">
        <p14:creationId xmlns:p14="http://schemas.microsoft.com/office/powerpoint/2010/main" val="3958554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77381" y="6278190"/>
            <a:ext cx="1177502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FFFF"/>
                </a:solidFill>
              </a:rPr>
              <a:t>КЛАСС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63510" y="260615"/>
            <a:ext cx="43205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Одна буква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4970" y="1182327"/>
            <a:ext cx="11030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Roboto" pitchFamily="2" charset="0"/>
                <a:ea typeface="Roboto" pitchFamily="2" charset="0"/>
                <a:cs typeface="Roboto" pitchFamily="2" charset="0"/>
              </a:rPr>
              <a:t> 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Кирилл красивый, культурный, классный, креативный, крутой,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клёвый, красноречивый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0942" y="5667940"/>
            <a:ext cx="10196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err="1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Хайрулло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храбрый, хитрый, </a:t>
            </a:r>
            <a:r>
              <a:rPr lang="ru-RU" sz="2800" dirty="0" err="1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хорезматичный</a:t>
            </a:r>
            <a:endParaRPr lang="ru-RU" sz="2800" dirty="0">
              <a:solidFill>
                <a:srgbClr val="362AA6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6366" y="4943922"/>
            <a:ext cx="10657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err="1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Эльвин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энергичный, экстремальный, элегантный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00565" y="3466595"/>
            <a:ext cx="10785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Стёпа смелый, симпатичный, самостоятельный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54362" y="4293105"/>
            <a:ext cx="107313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Алина аккуратная, артистичная, активная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2528" y="2375876"/>
            <a:ext cx="10731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</a:t>
            </a:r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Маша милая, маленькая, модная, мудрая, миролюбивая,</a:t>
            </a:r>
          </a:p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миниатюрная</a:t>
            </a:r>
          </a:p>
        </p:txBody>
      </p:sp>
    </p:spTree>
    <p:extLst>
      <p:ext uri="{BB962C8B-B14F-4D97-AF65-F5344CB8AC3E}">
        <p14:creationId xmlns:p14="http://schemas.microsoft.com/office/powerpoint/2010/main" val="3684860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3082" y="260615"/>
            <a:ext cx="3170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Одна буква</a:t>
            </a:r>
            <a:endParaRPr lang="ru-RU" sz="4400" b="0" i="0" dirty="0">
              <a:solidFill>
                <a:srgbClr val="F60000"/>
              </a:solidFill>
              <a:effectLst/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16524" y="6021315"/>
            <a:ext cx="1548983" cy="6336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646953" y="6030551"/>
            <a:ext cx="1346479" cy="683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6584" y="1056683"/>
            <a:ext cx="98138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Составьте предложение, где все слова будут начинаться</a:t>
            </a:r>
          </a:p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на одну букву «с»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8" y="2353409"/>
            <a:ext cx="2559536" cy="366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313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1370" y="1816004"/>
            <a:ext cx="1036926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4400" dirty="0">
                <a:solidFill>
                  <a:srgbClr val="2F33CB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«Если ученик в школе не научился сам ничего творить, то в жизни он всегда будет только подражать, копировать…»</a:t>
            </a:r>
          </a:p>
          <a:p>
            <a:pPr lvl="0" algn="ctr"/>
            <a:endParaRPr lang="en-US" sz="3600" dirty="0">
              <a:solidFill>
                <a:srgbClr val="297FD5">
                  <a:lumMod val="75000"/>
                </a:srgbClr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  <a:p>
            <a:pPr lvl="0" algn="r"/>
            <a:r>
              <a:rPr lang="ru-RU" sz="3600" dirty="0">
                <a:solidFill>
                  <a:srgbClr val="297FD5">
                    <a:lumMod val="75000"/>
                  </a:srgbClr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Л.Н. Толстой                                                                                                                 </a:t>
            </a:r>
            <a:r>
              <a:rPr lang="en-US" sz="3600" dirty="0">
                <a:solidFill>
                  <a:srgbClr val="297FD5">
                    <a:lumMod val="75000"/>
                  </a:srgbClr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                    </a:t>
            </a:r>
            <a:endParaRPr lang="ru-RU" sz="3600" dirty="0">
              <a:solidFill>
                <a:srgbClr val="2F33CB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31564" y="6333917"/>
            <a:ext cx="12555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КЛАСС!</a:t>
            </a:r>
          </a:p>
        </p:txBody>
      </p:sp>
    </p:spTree>
    <p:extLst>
      <p:ext uri="{BB962C8B-B14F-4D97-AF65-F5344CB8AC3E}">
        <p14:creationId xmlns:p14="http://schemas.microsoft.com/office/powerpoint/2010/main" val="1557403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3082" y="260615"/>
            <a:ext cx="3170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Одна буква</a:t>
            </a:r>
            <a:endParaRPr lang="ru-RU" sz="4400" b="0" i="0" dirty="0">
              <a:solidFill>
                <a:srgbClr val="F60000"/>
              </a:solidFill>
              <a:effectLst/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16524" y="6021315"/>
            <a:ext cx="1548983" cy="6336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646953" y="6030551"/>
            <a:ext cx="1346479" cy="683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6584" y="1056683"/>
            <a:ext cx="98138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Составьте предложение, где все слова будут начинаться</a:t>
            </a:r>
          </a:p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на одну букву «с»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60820" y="2646177"/>
            <a:ext cx="3353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Саша съела сливу.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8" y="2353409"/>
            <a:ext cx="2559536" cy="366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985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3082" y="260615"/>
            <a:ext cx="3170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Одна буква</a:t>
            </a:r>
            <a:endParaRPr lang="ru-RU" sz="4400" b="0" i="0" dirty="0">
              <a:solidFill>
                <a:srgbClr val="F60000"/>
              </a:solidFill>
              <a:effectLst/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16524" y="6021315"/>
            <a:ext cx="1548983" cy="6336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646953" y="6030551"/>
            <a:ext cx="1346479" cy="683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6584" y="1056683"/>
            <a:ext cx="98138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Составьте предложение, где все слова будут начинаться</a:t>
            </a:r>
          </a:p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на одну букву «с»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60820" y="2646177"/>
            <a:ext cx="3353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Саша съела сливу.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60820" y="3288245"/>
            <a:ext cx="4698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Саша съела спелую сливу.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8" y="2353409"/>
            <a:ext cx="2559536" cy="366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396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3082" y="260615"/>
            <a:ext cx="3170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Одна буква</a:t>
            </a:r>
            <a:endParaRPr lang="ru-RU" sz="4400" b="0" i="0" dirty="0">
              <a:solidFill>
                <a:srgbClr val="F60000"/>
              </a:solidFill>
              <a:effectLst/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16524" y="6021315"/>
            <a:ext cx="1548983" cy="6336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646953" y="6030551"/>
            <a:ext cx="1346479" cy="683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6584" y="1056683"/>
            <a:ext cx="98138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Составьте предложение, где все слова будут начинаться</a:t>
            </a:r>
          </a:p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на одну букву «с»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60820" y="2646177"/>
            <a:ext cx="3353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Саша съела сливу.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60820" y="3288245"/>
            <a:ext cx="4698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Саша съела спелую сливу.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60820" y="4003608"/>
            <a:ext cx="60452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Саша съела сочную спелую сливу.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8" y="2353409"/>
            <a:ext cx="2559536" cy="366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142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3082" y="260615"/>
            <a:ext cx="3170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Одна буква</a:t>
            </a:r>
            <a:endParaRPr lang="ru-RU" sz="4400" b="0" i="0" dirty="0">
              <a:solidFill>
                <a:srgbClr val="F60000"/>
              </a:solidFill>
              <a:effectLst/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16524" y="6021315"/>
            <a:ext cx="1548983" cy="6336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646953" y="6030551"/>
            <a:ext cx="1346479" cy="683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6584" y="1056683"/>
            <a:ext cx="98138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Составьте предложение, где все слова будут начинаться</a:t>
            </a:r>
          </a:p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на одну букву «с»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60820" y="2646177"/>
            <a:ext cx="3353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Саша съела сливу.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60820" y="3288245"/>
            <a:ext cx="4698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Саша съела спелую сливу.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60820" y="4003608"/>
            <a:ext cx="60452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Саша съела сочную спелую сливу.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28370" y="4677280"/>
            <a:ext cx="79271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Саша спросонья съела сочную спелую сливу.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8" y="2353409"/>
            <a:ext cx="2559536" cy="366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107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3082" y="260615"/>
            <a:ext cx="3170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Одна буква</a:t>
            </a:r>
            <a:endParaRPr lang="ru-RU" sz="4400" b="0" i="0" dirty="0">
              <a:solidFill>
                <a:srgbClr val="F60000"/>
              </a:solidFill>
              <a:effectLst/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16524" y="6021315"/>
            <a:ext cx="1548983" cy="6336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646953" y="6030551"/>
            <a:ext cx="1346479" cy="683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6584" y="1056683"/>
            <a:ext cx="98138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Составьте предложение, где все слова будут начинаться</a:t>
            </a:r>
          </a:p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на одну букву «с»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60820" y="2646177"/>
            <a:ext cx="3353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Саша съела сливу.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60820" y="3288245"/>
            <a:ext cx="4698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Саша съела спелую сливу.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60820" y="4003608"/>
            <a:ext cx="60452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Саша съела сочную спелую сливу.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28370" y="4677280"/>
            <a:ext cx="79271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Саша спросонья съела сочную спелую сливу.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042828" y="5379677"/>
            <a:ext cx="91491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Саша спросонья съела сочную спелую синюю сливу.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8" y="2353409"/>
            <a:ext cx="2559536" cy="366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023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0517" y="280844"/>
            <a:ext cx="3170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Одна буква</a:t>
            </a:r>
            <a:endParaRPr lang="ru-RU" sz="4400" b="0" i="0" dirty="0">
              <a:solidFill>
                <a:srgbClr val="F60000"/>
              </a:solidFill>
              <a:effectLst/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16524" y="6021315"/>
            <a:ext cx="1548983" cy="6336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646953" y="6030551"/>
            <a:ext cx="1346479" cy="683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6583" y="1182327"/>
            <a:ext cx="98138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Составьте предложение, где все слова будут начинаться</a:t>
            </a:r>
          </a:p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на одну букву.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9172" y="2392074"/>
            <a:ext cx="106779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Подруги пришли поздравить Полину, подарили потрясающие,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полезные подарки.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74" y="3419743"/>
            <a:ext cx="412432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243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0517" y="280844"/>
            <a:ext cx="3170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Одна буква</a:t>
            </a:r>
            <a:endParaRPr lang="ru-RU" sz="4400" b="0" i="0" dirty="0">
              <a:solidFill>
                <a:srgbClr val="F60000"/>
              </a:solidFill>
              <a:effectLst/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16524" y="6021315"/>
            <a:ext cx="1548983" cy="6336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646953" y="6030551"/>
            <a:ext cx="1346479" cy="683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6583" y="1182327"/>
            <a:ext cx="98138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Составьте предложение, где все слова будут начинаться</a:t>
            </a:r>
          </a:p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на одну букву.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9172" y="2392074"/>
            <a:ext cx="106779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Подруги пришли поздравить Полину, подарили потрясающие,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полезные подарки.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9172" y="3832249"/>
            <a:ext cx="5394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Олег охмурил Олю орхидеями.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74" y="3419743"/>
            <a:ext cx="412432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725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0517" y="280844"/>
            <a:ext cx="3170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Одна буква</a:t>
            </a:r>
            <a:endParaRPr lang="ru-RU" sz="4400" b="0" i="0" dirty="0">
              <a:solidFill>
                <a:srgbClr val="F60000"/>
              </a:solidFill>
              <a:effectLst/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16524" y="6021315"/>
            <a:ext cx="1548983" cy="6336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646953" y="6030551"/>
            <a:ext cx="1346479" cy="683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6583" y="1182327"/>
            <a:ext cx="98138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Составьте предложение, где все слова будут начинаться</a:t>
            </a:r>
          </a:p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на одну букву.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9172" y="2392074"/>
            <a:ext cx="106779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Подруги пришли поздравить Полину, подарили потрясающие,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полезные подарки.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9172" y="3832249"/>
            <a:ext cx="5394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Олег охмурил Олю орхидеями.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9172" y="4733636"/>
            <a:ext cx="6574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Вчера вечером Варя варила варенье.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 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74" y="3419743"/>
            <a:ext cx="412432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00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0517" y="280844"/>
            <a:ext cx="3170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Одна буква</a:t>
            </a:r>
            <a:endParaRPr lang="ru-RU" sz="4400" b="0" i="0" dirty="0">
              <a:solidFill>
                <a:srgbClr val="F60000"/>
              </a:solidFill>
              <a:effectLst/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16524" y="6021315"/>
            <a:ext cx="1548983" cy="6336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646953" y="6030551"/>
            <a:ext cx="1346479" cy="683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6583" y="1182327"/>
            <a:ext cx="98138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Составьте предложение, где все слова будут начинаться</a:t>
            </a:r>
          </a:p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на одну букву.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9172" y="2392074"/>
            <a:ext cx="106779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Подруги пришли поздравить Полину, подарили потрясающие,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полезные подарки.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9172" y="3832249"/>
            <a:ext cx="5394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Олег охмурил Олю орхидеями.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9172" y="5649248"/>
            <a:ext cx="5973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Яна явно язвительно ябедничала.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9172" y="4733636"/>
            <a:ext cx="6574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Вчера вечером Варя варила варенье.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 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74" y="3419743"/>
            <a:ext cx="412432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322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62167" y="6143028"/>
            <a:ext cx="1209746" cy="595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50514" y="163929"/>
            <a:ext cx="66255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Ассоциативная цепочка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1859" y="1000898"/>
            <a:ext cx="10495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Построить цепочку, связывающую понятия «огонь» и «заяц»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14" y="3888344"/>
            <a:ext cx="1827234" cy="136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486" y="4540382"/>
            <a:ext cx="834554" cy="889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043" y="1438972"/>
            <a:ext cx="6855233" cy="414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249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31564" y="6333917"/>
            <a:ext cx="12555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КЛАСС!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45019" y="8779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9B2582"/>
                </a:solidFill>
                <a:latin typeface="Times New Roman"/>
              </a:rPr>
              <a:t>«Многие предметы в школе настолько серьёзны, что полезно не упускать случая сделать их немного занимательными»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162446" y="951899"/>
            <a:ext cx="62953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Что такое «ассоциация»?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87389" y="2334467"/>
            <a:ext cx="555953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Ассоциация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– это образ,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возникающий в 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сознании человека 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в ответ на какое-то 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раздражение, например, 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в ответ на слово-раздражитель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09" y="1470362"/>
            <a:ext cx="5107624" cy="471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00" y="5520832"/>
            <a:ext cx="478897" cy="66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268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62167" y="6143028"/>
            <a:ext cx="1209746" cy="595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50514" y="163929"/>
            <a:ext cx="66255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Ассоциативная цепочка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1859" y="1000898"/>
            <a:ext cx="10495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Построить цепочку, связывающую понятия «огонь» и «заяц»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14" y="3888344"/>
            <a:ext cx="1827234" cy="136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486" y="4540382"/>
            <a:ext cx="834554" cy="889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043" y="1438972"/>
            <a:ext cx="6855233" cy="414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2322" y="5486639"/>
            <a:ext cx="108542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Огонь горит в  камине, для этого нужны дрова, их берут в лесу,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в лесу много разных животных, в том числе зайцев. </a:t>
            </a:r>
          </a:p>
        </p:txBody>
      </p:sp>
    </p:spTree>
    <p:extLst>
      <p:ext uri="{BB962C8B-B14F-4D97-AF65-F5344CB8AC3E}">
        <p14:creationId xmlns:p14="http://schemas.microsoft.com/office/powerpoint/2010/main" val="4138448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62167" y="6143028"/>
            <a:ext cx="1209746" cy="595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87617" y="663864"/>
            <a:ext cx="66255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Ассоциативная цепочка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8973" y="2464892"/>
            <a:ext cx="109680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Придумать ассоциации, которые соединяют два разных слова.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Например,  стакан и река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617" y="4235498"/>
            <a:ext cx="108109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	Маленький мальчик с пустым стаканом бежит к речке, 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чтобы поймать малька, потому что это единственная  посуда, 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которую он нашёл.</a:t>
            </a:r>
          </a:p>
        </p:txBody>
      </p:sp>
    </p:spTree>
    <p:extLst>
      <p:ext uri="{BB962C8B-B14F-4D97-AF65-F5344CB8AC3E}">
        <p14:creationId xmlns:p14="http://schemas.microsoft.com/office/powerpoint/2010/main" val="1782063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62167" y="6143028"/>
            <a:ext cx="1209746" cy="595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457018" y="260615"/>
            <a:ext cx="45384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«Противоречие»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0992" y="1182327"/>
            <a:ext cx="110029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- наличие двух противоречивых качеств в одном объекте, когда наличие одного свойства исключает возможность другого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39048" y="3365629"/>
            <a:ext cx="58748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Солнце - это хорошо, потому что оно светит, греет, радует, </a:t>
            </a:r>
          </a:p>
          <a:p>
            <a:pPr lvl="0"/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но </a:t>
            </a:r>
          </a:p>
          <a:p>
            <a:pPr lvl="0"/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солнце - это плохо, потому что сушит, жжёт, испепеляет.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7" y="3365629"/>
            <a:ext cx="4493346" cy="278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868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62167" y="6143028"/>
            <a:ext cx="1209746" cy="595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96156" y="537586"/>
            <a:ext cx="63321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Понятие «Противоречие»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4586" y="1520152"/>
            <a:ext cx="942758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Один говорит: «Драться плохо – сделаешь больно».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Другой возражает: «Дерись – ты защищаешь слабого 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младшего товарища!»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6012" y="3442714"/>
            <a:ext cx="581441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От противоречий нельзя уйти, </a:t>
            </a:r>
          </a:p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их надо решать или разрешать.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Игры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«Суд»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«Спор»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«Сумей в плохом найти хорошее»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105" y="2648715"/>
            <a:ext cx="4843574" cy="350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7803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5903" y="145401"/>
            <a:ext cx="5102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Сочиняем загадки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416524" y="6021315"/>
            <a:ext cx="1548983" cy="6336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646953" y="6030551"/>
            <a:ext cx="1346479" cy="683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968977" y="4350712"/>
            <a:ext cx="41937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Стоит прозрачный дом,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наполнен весь водой.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И все в нём жильцы –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умелые пловцы.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02430" y="826384"/>
            <a:ext cx="38539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Железная коробочка 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в домике живёт.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Лентяев она возит 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взад - вперёд</a:t>
            </a:r>
          </a:p>
        </p:txBody>
      </p:sp>
    </p:spTree>
    <p:extLst>
      <p:ext uri="{BB962C8B-B14F-4D97-AF65-F5344CB8AC3E}">
        <p14:creationId xmlns:p14="http://schemas.microsoft.com/office/powerpoint/2010/main" val="2828706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5903" y="145401"/>
            <a:ext cx="5102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Сочиняем загадки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416524" y="6021315"/>
            <a:ext cx="1548983" cy="6336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646953" y="6030551"/>
            <a:ext cx="1346479" cy="683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968977" y="4350712"/>
            <a:ext cx="41937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Стоит прозрачный дом,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наполнен весь водой.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И все в нём жильцы –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умелые пловцы.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02430" y="826384"/>
            <a:ext cx="38539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Железная коробочка 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в домике живёт.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Лентяев она возит 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взад - вперёд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66" y="1753736"/>
            <a:ext cx="3295798" cy="202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191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5903" y="145401"/>
            <a:ext cx="5102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Сочиняем загадки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416524" y="6021315"/>
            <a:ext cx="1548983" cy="6336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646953" y="6030551"/>
            <a:ext cx="1346479" cy="683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968977" y="4350712"/>
            <a:ext cx="41937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Стоит прозрачный дом,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наполнен весь водой.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И все в нём жильцы –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умелые пловцы.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02430" y="826384"/>
            <a:ext cx="38539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Железная коробочка 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в домике живёт.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Лентяев она возит 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взад - вперёд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739" y="2730841"/>
            <a:ext cx="4179712" cy="392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66" y="1753736"/>
            <a:ext cx="3295798" cy="202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066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3055938"/>
            <a:ext cx="131762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289403" y="5993870"/>
            <a:ext cx="1740117" cy="776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819774" y="6194136"/>
            <a:ext cx="1209746" cy="576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78598" y="203008"/>
            <a:ext cx="6280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Сочиняем, придумываем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12" y="1116172"/>
            <a:ext cx="9177071" cy="49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hatsApp Video 2024-03-22 at 16.15.31">
            <a:hlinkClick r:id="" action="ppaction://media"/>
            <a:extLst>
              <a:ext uri="{FF2B5EF4-FFF2-40B4-BE49-F238E27FC236}">
                <a16:creationId xmlns:a16="http://schemas.microsoft.com/office/drawing/2014/main" id="{D7D9E819-72E5-FCCD-94D9-59C90DC50D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2595" y="4896362"/>
            <a:ext cx="694742" cy="118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6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3055938"/>
            <a:ext cx="131762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289403" y="5993870"/>
            <a:ext cx="1740117" cy="776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819774" y="6194136"/>
            <a:ext cx="1209746" cy="576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60034" y="123302"/>
            <a:ext cx="3953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Тест </a:t>
            </a:r>
            <a:r>
              <a:rPr lang="ru-RU" sz="4000" dirty="0" err="1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Гилфорда</a:t>
            </a:r>
            <a:r>
              <a:rPr lang="ru-RU" sz="40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0662" y="817887"/>
            <a:ext cx="104647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Газета используется для чтения. Придумай другие способы </a:t>
            </a:r>
          </a:p>
          <a:p>
            <a:r>
              <a:rPr lang="ru-RU" sz="28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её использования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119" y="1294940"/>
            <a:ext cx="2830903" cy="285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073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3055938"/>
            <a:ext cx="131762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289403" y="5993870"/>
            <a:ext cx="1740117" cy="776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819774" y="6194136"/>
            <a:ext cx="1209746" cy="576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60034" y="123302"/>
            <a:ext cx="3953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Тест </a:t>
            </a:r>
            <a:r>
              <a:rPr lang="ru-RU" sz="4000" dirty="0" err="1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Гилфорда</a:t>
            </a:r>
            <a:r>
              <a:rPr lang="ru-RU" sz="40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0662" y="817887"/>
            <a:ext cx="104647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Газета используется для чтения. Придумай другие способы </a:t>
            </a:r>
          </a:p>
          <a:p>
            <a:r>
              <a:rPr lang="ru-RU" sz="28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её использования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8724" y="2055722"/>
            <a:ext cx="3709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сдача в макулатуру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119" y="1294940"/>
            <a:ext cx="2830903" cy="285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546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31564" y="6333917"/>
            <a:ext cx="12555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КЛАСС!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54794" y="260615"/>
            <a:ext cx="69128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4400" u="sng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Ассоциативные связи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5976" y="3083357"/>
            <a:ext cx="2680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творчество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13656" y="2507287"/>
            <a:ext cx="2550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мышление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61438" y="3083358"/>
            <a:ext cx="3118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воображение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79599" y="2546914"/>
            <a:ext cx="1770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память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01" y="4235498"/>
            <a:ext cx="2838450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2063510" y="1470362"/>
            <a:ext cx="1843424" cy="17228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231895" y="1470362"/>
            <a:ext cx="57607" cy="11521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960105" y="1470362"/>
            <a:ext cx="860413" cy="17228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8285066" y="1470362"/>
            <a:ext cx="1785817" cy="11521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882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3055938"/>
            <a:ext cx="131762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289403" y="5993870"/>
            <a:ext cx="1740117" cy="776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819774" y="6194136"/>
            <a:ext cx="1209746" cy="576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60034" y="123302"/>
            <a:ext cx="3953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Тест </a:t>
            </a:r>
            <a:r>
              <a:rPr lang="ru-RU" sz="4000" dirty="0" err="1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Гилфорда</a:t>
            </a:r>
            <a:r>
              <a:rPr lang="ru-RU" sz="40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0662" y="817887"/>
            <a:ext cx="104647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Газета используется для чтения. Придумай другие способы </a:t>
            </a:r>
          </a:p>
          <a:p>
            <a:r>
              <a:rPr lang="ru-RU" sz="28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её использования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8724" y="2653390"/>
            <a:ext cx="105133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для ремонта (заклеить окна, наклеить под обои)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8724" y="2055722"/>
            <a:ext cx="3709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сдача в макулатуру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119" y="1294940"/>
            <a:ext cx="2830903" cy="285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0680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3055938"/>
            <a:ext cx="131762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289403" y="5993870"/>
            <a:ext cx="1740117" cy="776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819774" y="6194136"/>
            <a:ext cx="1209746" cy="576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60034" y="123302"/>
            <a:ext cx="3953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Тест </a:t>
            </a:r>
            <a:r>
              <a:rPr lang="ru-RU" sz="4000" dirty="0" err="1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Гилфорда</a:t>
            </a:r>
            <a:r>
              <a:rPr lang="ru-RU" sz="40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0662" y="817887"/>
            <a:ext cx="104647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Газета используется для чтения. Придумай другие способы </a:t>
            </a:r>
          </a:p>
          <a:p>
            <a:r>
              <a:rPr lang="ru-RU" sz="28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её использования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8724" y="2653390"/>
            <a:ext cx="105133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для ремонта (заклеить окна, наклеить под обои)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8724" y="2055722"/>
            <a:ext cx="3709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сдача в макулатуру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8724" y="3277255"/>
            <a:ext cx="8739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сжигание (для растопки, для разведения костра)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119" y="1294940"/>
            <a:ext cx="2830903" cy="285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2760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3055938"/>
            <a:ext cx="131762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289403" y="5993870"/>
            <a:ext cx="1740117" cy="776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819774" y="6194136"/>
            <a:ext cx="1209746" cy="576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60034" y="123302"/>
            <a:ext cx="3953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Тест </a:t>
            </a:r>
            <a:r>
              <a:rPr lang="ru-RU" sz="4000" dirty="0" err="1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Гилфорда</a:t>
            </a:r>
            <a:r>
              <a:rPr lang="ru-RU" sz="40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0662" y="817887"/>
            <a:ext cx="104647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Газета используется для чтения. Придумай другие способы </a:t>
            </a:r>
          </a:p>
          <a:p>
            <a:r>
              <a:rPr lang="ru-RU" sz="28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её использования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8724" y="2653390"/>
            <a:ext cx="105133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для ремонта (заклеить окна, наклеить под обои)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8724" y="3965808"/>
            <a:ext cx="11232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как орудие агрессии ( мухобойка, плевать шариками из газеты)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8724" y="2055722"/>
            <a:ext cx="3709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сдача в макулатуру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8724" y="3277255"/>
            <a:ext cx="8739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сжигание (для растопки, для разведения костра)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119" y="1294940"/>
            <a:ext cx="2830903" cy="285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7153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3055938"/>
            <a:ext cx="131762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289403" y="5993870"/>
            <a:ext cx="1740117" cy="776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819774" y="6194136"/>
            <a:ext cx="1209746" cy="576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60034" y="123302"/>
            <a:ext cx="3953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Тест </a:t>
            </a:r>
            <a:r>
              <a:rPr lang="ru-RU" sz="4000" dirty="0" err="1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Гилфорда</a:t>
            </a:r>
            <a:r>
              <a:rPr lang="ru-RU" sz="40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0662" y="817887"/>
            <a:ext cx="104647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Газета используется для чтения. Придумай другие способы </a:t>
            </a:r>
          </a:p>
          <a:p>
            <a:r>
              <a:rPr lang="ru-RU" sz="28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её использования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8724" y="2653390"/>
            <a:ext cx="105133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для ремонта (заклеить окна, наклеить под обои)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8724" y="4581140"/>
            <a:ext cx="11144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в качестве обёртки (обернуть книги, завернуть цветы, покупку)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8724" y="3965808"/>
            <a:ext cx="11232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как орудие агрессии ( мухобойка, плевать шариками из газеты)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8724" y="2055722"/>
            <a:ext cx="3709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сдача в макулатуру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8724" y="3277255"/>
            <a:ext cx="8739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сжигание (для растопки, для разведения костра)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119" y="1294940"/>
            <a:ext cx="2830903" cy="285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415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3055938"/>
            <a:ext cx="131762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289403" y="5993870"/>
            <a:ext cx="1740117" cy="776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819774" y="6194136"/>
            <a:ext cx="1209746" cy="576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60034" y="123302"/>
            <a:ext cx="3953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Тест </a:t>
            </a:r>
            <a:r>
              <a:rPr lang="ru-RU" sz="4000" dirty="0" err="1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Гилфорда</a:t>
            </a:r>
            <a:r>
              <a:rPr lang="ru-RU" sz="40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0662" y="817887"/>
            <a:ext cx="104647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Газета используется для чтения. Придумай другие способы </a:t>
            </a:r>
          </a:p>
          <a:p>
            <a:r>
              <a:rPr lang="ru-RU" sz="28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её использования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8724" y="2653390"/>
            <a:ext cx="105133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для ремонта (заклеить окна, наклеить под обои)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8724" y="4581140"/>
            <a:ext cx="11144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в качестве обёртки (обернуть книги, завернуть цветы, покупку)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8724" y="3965808"/>
            <a:ext cx="11232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как орудие агрессии ( мухобойка, плевать шариками из газеты)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8724" y="2055722"/>
            <a:ext cx="3709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сдача в макулатуру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8724" y="3277255"/>
            <a:ext cx="8739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сжигание (для растопки, для разведения костра)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8724" y="5213172"/>
            <a:ext cx="108631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создание поделок, игрушек (корабль, шапка, папье-маше)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119" y="1294940"/>
            <a:ext cx="2830903" cy="285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8173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3055938"/>
            <a:ext cx="131762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289403" y="5993870"/>
            <a:ext cx="1740117" cy="776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819774" y="6194136"/>
            <a:ext cx="1209746" cy="576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60034" y="123302"/>
            <a:ext cx="3953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Тест </a:t>
            </a:r>
            <a:r>
              <a:rPr lang="ru-RU" sz="4000" dirty="0" err="1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Гилфорда</a:t>
            </a:r>
            <a:r>
              <a:rPr lang="ru-RU" sz="40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0662" y="817887"/>
            <a:ext cx="104647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Газета используется для чтения. Придумай другие способы </a:t>
            </a:r>
          </a:p>
          <a:p>
            <a:r>
              <a:rPr lang="ru-RU" sz="28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её использования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8724" y="2653390"/>
            <a:ext cx="105133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для ремонта (заклеить окна, наклеить под обои)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8724" y="5732260"/>
            <a:ext cx="117439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в качестве подстилки (</a:t>
            </a:r>
            <a:r>
              <a:rPr lang="ru-RU" sz="24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на грязную скамейку, на пол при окраске потолка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8724" y="4581140"/>
            <a:ext cx="11144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в качестве обёртки (обернуть книги, завернуть цветы, покупку)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8724" y="3965808"/>
            <a:ext cx="11232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как орудие агрессии ( мухобойка, плевать шариками из газеты)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8724" y="2055722"/>
            <a:ext cx="3709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сдача в макулатуру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8724" y="3277255"/>
            <a:ext cx="8739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сжигание (для растопки, для разведения костра)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8724" y="5213172"/>
            <a:ext cx="108631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создание поделок, игрушек (корабль, шапка, папье-маше)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119" y="1294940"/>
            <a:ext cx="2830903" cy="285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3023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749" y="3576204"/>
            <a:ext cx="2876929" cy="258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082" y="3566679"/>
            <a:ext cx="2585028" cy="261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26584" y="3572933"/>
            <a:ext cx="2710856" cy="261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6584" y="402889"/>
            <a:ext cx="10233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Как можно повторно использовать пластиковые бутылки?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381" y="6235915"/>
            <a:ext cx="12192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3335" y="1239934"/>
            <a:ext cx="4600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 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подставка для телефона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3335" y="1807269"/>
            <a:ext cx="52934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 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насос для воздушных шаров</a:t>
            </a:r>
            <a:endParaRPr lang="ru-RU" dirty="0">
              <a:solidFill>
                <a:srgbClr val="362AA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2814" y="2492033"/>
            <a:ext cx="3969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 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спасательный жилет</a:t>
            </a:r>
            <a:endParaRPr lang="ru-RU" dirty="0">
              <a:solidFill>
                <a:srgbClr val="362AA6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24434" y="1284049"/>
            <a:ext cx="5894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 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воронка для сыпучих продуктов</a:t>
            </a:r>
            <a:endParaRPr lang="ru-RU" dirty="0">
              <a:solidFill>
                <a:srgbClr val="362AA6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43530" y="1868854"/>
            <a:ext cx="37080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 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кормушка для птиц</a:t>
            </a:r>
            <a:endParaRPr lang="ru-RU" dirty="0">
              <a:solidFill>
                <a:srgbClr val="362AA6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43530" y="2492033"/>
            <a:ext cx="1388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• 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лейка</a:t>
            </a:r>
            <a:endParaRPr lang="ru-RU" dirty="0">
              <a:solidFill>
                <a:srgbClr val="362A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980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3055938"/>
            <a:ext cx="131762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57400"/>
            <a:ext cx="4876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828573" y="6355112"/>
            <a:ext cx="1200948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FFFF"/>
                </a:solidFill>
              </a:rPr>
              <a:t>КЛАСС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2470" y="260615"/>
            <a:ext cx="69212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Рисование двумя руками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23" y="1449224"/>
            <a:ext cx="2620136" cy="4629698"/>
          </a:xfrm>
          <a:prstGeom prst="rect">
            <a:avLst/>
          </a:prstGeom>
          <a:noFill/>
          <a:ln w="22225">
            <a:solidFill>
              <a:srgbClr val="362AA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031" y="1264044"/>
            <a:ext cx="3590736" cy="4924677"/>
          </a:xfrm>
          <a:prstGeom prst="rect">
            <a:avLst/>
          </a:prstGeom>
          <a:noFill/>
          <a:ln w="22225">
            <a:solidFill>
              <a:srgbClr val="362AA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5" y="1679997"/>
            <a:ext cx="3417636" cy="4168152"/>
          </a:xfrm>
          <a:prstGeom prst="rect">
            <a:avLst/>
          </a:prstGeom>
          <a:noFill/>
          <a:ln w="22225">
            <a:solidFill>
              <a:srgbClr val="362AA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1146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3055938"/>
            <a:ext cx="131762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25" y="2030991"/>
            <a:ext cx="4876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828573" y="6355112"/>
            <a:ext cx="1200948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FFFF"/>
                </a:solidFill>
              </a:rPr>
              <a:t>КЛАСС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25" y="1453381"/>
            <a:ext cx="3596793" cy="2347093"/>
          </a:xfrm>
          <a:prstGeom prst="rect">
            <a:avLst/>
          </a:prstGeom>
          <a:noFill/>
          <a:ln w="22225">
            <a:solidFill>
              <a:srgbClr val="362AA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5635" y="491043"/>
            <a:ext cx="69212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Письмо двумя руками</a:t>
            </a:r>
          </a:p>
        </p:txBody>
      </p:sp>
      <p:pic>
        <p:nvPicPr>
          <p:cNvPr id="2" name="WhatsApp Video 2024-03-22 at 15.25.38">
            <a:hlinkClick r:id="" action="ppaction://media"/>
            <a:extLst>
              <a:ext uri="{FF2B5EF4-FFF2-40B4-BE49-F238E27FC236}">
                <a16:creationId xmlns:a16="http://schemas.microsoft.com/office/drawing/2014/main" id="{B5B4CB35-1FAF-18C6-AB50-FD963C4D9B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85492" y="1816004"/>
            <a:ext cx="7225128" cy="409009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082C418-A994-D5F0-3E14-AED07D63E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21" y="4126664"/>
            <a:ext cx="3596793" cy="2228448"/>
          </a:xfrm>
          <a:prstGeom prst="rect">
            <a:avLst/>
          </a:prstGeom>
          <a:noFill/>
          <a:ln w="22225">
            <a:solidFill>
              <a:srgbClr val="362AA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266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381" y="6309349"/>
            <a:ext cx="1133476" cy="51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4129" y="491043"/>
            <a:ext cx="104999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Результатами использования данных приёмов</a:t>
            </a:r>
          </a:p>
          <a:p>
            <a:r>
              <a:rPr lang="ru-RU" sz="36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являются: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8121" y="1816004"/>
            <a:ext cx="7770076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F60000"/>
                </a:solidFill>
                <a:latin typeface="Times New Roman"/>
                <a:ea typeface="Roboto" pitchFamily="2" charset="0"/>
                <a:cs typeface="Times New Roman"/>
              </a:rPr>
              <a:t>‣</a:t>
            </a:r>
            <a:r>
              <a:rPr lang="ru-RU" sz="2800" dirty="0">
                <a:solidFill>
                  <a:srgbClr val="F60000"/>
                </a:solidFill>
                <a:latin typeface="Times New Roman"/>
                <a:ea typeface="Roboto" pitchFamily="2" charset="0"/>
                <a:cs typeface="Times New Roman"/>
              </a:rPr>
              <a:t> 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творческая активность детей</a:t>
            </a:r>
          </a:p>
          <a:p>
            <a:r>
              <a:rPr lang="ru-RU" sz="3200" dirty="0">
                <a:solidFill>
                  <a:srgbClr val="F60000"/>
                </a:solidFill>
                <a:latin typeface="Times New Roman"/>
                <a:ea typeface="Roboto" pitchFamily="2" charset="0"/>
                <a:cs typeface="Times New Roman"/>
              </a:rPr>
              <a:t>‣</a:t>
            </a:r>
            <a:r>
              <a:rPr lang="ru-RU" sz="2800" dirty="0">
                <a:solidFill>
                  <a:srgbClr val="F60000"/>
                </a:solidFill>
                <a:latin typeface="Times New Roman"/>
                <a:ea typeface="Roboto" pitchFamily="2" charset="0"/>
                <a:cs typeface="Times New Roman"/>
              </a:rPr>
              <a:t> 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раскрепощение личности каждого ребёнка</a:t>
            </a:r>
          </a:p>
          <a:p>
            <a:r>
              <a:rPr lang="ru-RU" sz="3200" dirty="0">
                <a:solidFill>
                  <a:srgbClr val="F60000"/>
                </a:solidFill>
                <a:latin typeface="Times New Roman"/>
                <a:ea typeface="Roboto" pitchFamily="2" charset="0"/>
                <a:cs typeface="Times New Roman"/>
              </a:rPr>
              <a:t>‣</a:t>
            </a:r>
            <a:r>
              <a:rPr lang="ru-RU" sz="2800" dirty="0">
                <a:solidFill>
                  <a:srgbClr val="F60000"/>
                </a:solidFill>
                <a:latin typeface="Times New Roman"/>
                <a:ea typeface="Roboto" pitchFamily="2" charset="0"/>
                <a:cs typeface="Times New Roman"/>
              </a:rPr>
              <a:t> 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создание ситуации успеха</a:t>
            </a:r>
          </a:p>
          <a:p>
            <a:r>
              <a:rPr lang="ru-RU" sz="3200" dirty="0">
                <a:solidFill>
                  <a:srgbClr val="F60000"/>
                </a:solidFill>
                <a:latin typeface="Times New Roman"/>
                <a:ea typeface="Roboto" pitchFamily="2" charset="0"/>
                <a:cs typeface="Times New Roman"/>
              </a:rPr>
              <a:t>‣</a:t>
            </a:r>
            <a:r>
              <a:rPr lang="ru-RU" sz="2800" dirty="0">
                <a:solidFill>
                  <a:srgbClr val="F60000"/>
                </a:solidFill>
                <a:latin typeface="Times New Roman"/>
                <a:ea typeface="Roboto" pitchFamily="2" charset="0"/>
                <a:cs typeface="Times New Roman"/>
              </a:rPr>
              <a:t> 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обогащение словарного запаса</a:t>
            </a:r>
          </a:p>
          <a:p>
            <a:r>
              <a:rPr lang="ru-RU" sz="3200" dirty="0">
                <a:solidFill>
                  <a:srgbClr val="F60000"/>
                </a:solidFill>
                <a:latin typeface="Times New Roman"/>
                <a:ea typeface="Roboto" pitchFamily="2" charset="0"/>
                <a:cs typeface="Times New Roman"/>
              </a:rPr>
              <a:t>‣</a:t>
            </a:r>
            <a:r>
              <a:rPr lang="ru-RU" sz="2800" dirty="0">
                <a:solidFill>
                  <a:srgbClr val="F60000"/>
                </a:solidFill>
                <a:latin typeface="Times New Roman"/>
                <a:ea typeface="Roboto" pitchFamily="2" charset="0"/>
                <a:cs typeface="Times New Roman"/>
              </a:rPr>
              <a:t> 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развитие логического мышления</a:t>
            </a:r>
          </a:p>
          <a:p>
            <a:r>
              <a:rPr lang="ru-RU" sz="3200" dirty="0">
                <a:solidFill>
                  <a:srgbClr val="F60000"/>
                </a:solidFill>
                <a:latin typeface="Times New Roman"/>
                <a:ea typeface="Roboto" pitchFamily="2" charset="0"/>
                <a:cs typeface="Times New Roman"/>
              </a:rPr>
              <a:t>‣</a:t>
            </a:r>
            <a:r>
              <a:rPr lang="ru-RU" sz="2800" dirty="0">
                <a:solidFill>
                  <a:srgbClr val="F60000"/>
                </a:solidFill>
                <a:latin typeface="Times New Roman"/>
                <a:ea typeface="Roboto" pitchFamily="2" charset="0"/>
                <a:cs typeface="Times New Roman"/>
              </a:rPr>
              <a:t> 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улучшение памяти учащихся</a:t>
            </a:r>
          </a:p>
          <a:p>
            <a:r>
              <a:rPr lang="ru-RU" sz="3200" dirty="0">
                <a:solidFill>
                  <a:srgbClr val="F60000"/>
                </a:solidFill>
                <a:latin typeface="Times New Roman"/>
                <a:ea typeface="Roboto" pitchFamily="2" charset="0"/>
                <a:cs typeface="Times New Roman"/>
              </a:rPr>
              <a:t>‣</a:t>
            </a:r>
            <a:r>
              <a:rPr lang="ru-RU" sz="2800" dirty="0">
                <a:solidFill>
                  <a:srgbClr val="F60000"/>
                </a:solidFill>
                <a:latin typeface="Times New Roman"/>
                <a:ea typeface="Roboto" pitchFamily="2" charset="0"/>
                <a:cs typeface="Times New Roman"/>
              </a:rPr>
              <a:t> 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приобретение опыта работы </a:t>
            </a:r>
          </a:p>
          <a:p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 в группах, в парах, самостоятельно</a:t>
            </a:r>
          </a:p>
          <a:p>
            <a:r>
              <a:rPr lang="ru-RU" sz="3200" dirty="0">
                <a:solidFill>
                  <a:srgbClr val="F60000"/>
                </a:solidFill>
                <a:latin typeface="Times New Roman"/>
                <a:ea typeface="Roboto" pitchFamily="2" charset="0"/>
                <a:cs typeface="Times New Roman"/>
              </a:rPr>
              <a:t>‣</a:t>
            </a:r>
            <a:r>
              <a:rPr lang="ru-RU" sz="2800" dirty="0">
                <a:solidFill>
                  <a:srgbClr val="F60000"/>
                </a:solidFill>
                <a:latin typeface="Times New Roman"/>
                <a:ea typeface="Roboto" pitchFamily="2" charset="0"/>
                <a:cs typeface="Times New Roman"/>
              </a:rPr>
              <a:t> </a:t>
            </a:r>
            <a:r>
              <a:rPr lang="ru-RU" sz="28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усиление мотивации в обучении</a:t>
            </a:r>
            <a:endParaRPr lang="ru-RU" sz="2800" dirty="0"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109" y="2507288"/>
            <a:ext cx="3393214" cy="354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652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1719" y="375829"/>
            <a:ext cx="5415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Ассоциации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62616" y="1205950"/>
            <a:ext cx="6624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362AA6"/>
                </a:solidFill>
              </a:rPr>
              <a:t>Ассоциации по смежности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087" y="2423087"/>
            <a:ext cx="3947418" cy="2561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46078" y="2748179"/>
            <a:ext cx="16257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ГЛАЗ</a:t>
            </a:r>
          </a:p>
        </p:txBody>
      </p:sp>
    </p:spTree>
    <p:extLst>
      <p:ext uri="{BB962C8B-B14F-4D97-AF65-F5344CB8AC3E}">
        <p14:creationId xmlns:p14="http://schemas.microsoft.com/office/powerpoint/2010/main" val="6163238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85" y="235528"/>
            <a:ext cx="5299844" cy="5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828573" y="6355112"/>
            <a:ext cx="1200948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FFFF"/>
                </a:solidFill>
              </a:rPr>
              <a:t>КЛАСС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25397" y="3601821"/>
            <a:ext cx="7383124" cy="15136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latin typeface="Roboto" pitchFamily="2" charset="0"/>
                <a:ea typeface="Roboto" pitchFamily="2" charset="0"/>
                <a:cs typeface="Roboto" pitchFamily="2" charset="0"/>
              </a:rPr>
              <a:t>«Творчество заразительно. Передай другому!» </a:t>
            </a:r>
            <a:r>
              <a:rPr lang="ru-RU" sz="2800" dirty="0">
                <a:latin typeface="Roboto" pitchFamily="2" charset="0"/>
                <a:ea typeface="Roboto" pitchFamily="2" charset="0"/>
                <a:cs typeface="Roboto" pitchFamily="2" charset="0"/>
              </a:rPr>
              <a:t>- </a:t>
            </a:r>
            <a:r>
              <a:rPr lang="ru-RU" sz="2800" i="1" dirty="0">
                <a:latin typeface="Roboto" pitchFamily="2" charset="0"/>
                <a:ea typeface="Roboto" pitchFamily="2" charset="0"/>
                <a:cs typeface="Roboto" pitchFamily="2" charset="0"/>
              </a:rPr>
              <a:t>Альберт Эйнштейн</a:t>
            </a:r>
          </a:p>
        </p:txBody>
      </p:sp>
    </p:spTree>
    <p:extLst>
      <p:ext uri="{BB962C8B-B14F-4D97-AF65-F5344CB8AC3E}">
        <p14:creationId xmlns:p14="http://schemas.microsoft.com/office/powerpoint/2010/main" val="344491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1719" y="375829"/>
            <a:ext cx="5415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Ассоциации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62616" y="1205950"/>
            <a:ext cx="6624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362AA6"/>
                </a:solidFill>
              </a:rPr>
              <a:t>Ассоциации по смежности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087" y="2423087"/>
            <a:ext cx="3947418" cy="2561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46078" y="2748179"/>
            <a:ext cx="16257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ГЛАЗ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3126" y="5856815"/>
            <a:ext cx="10647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Глаза – очки, ресницы, брови, линзы, хрусталик</a:t>
            </a:r>
          </a:p>
        </p:txBody>
      </p:sp>
    </p:spTree>
    <p:extLst>
      <p:ext uri="{BB962C8B-B14F-4D97-AF65-F5344CB8AC3E}">
        <p14:creationId xmlns:p14="http://schemas.microsoft.com/office/powerpoint/2010/main" val="1190835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863" y="6211887"/>
            <a:ext cx="13541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3685" y="196769"/>
            <a:ext cx="5415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Ассоциации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02654" y="836156"/>
            <a:ext cx="5434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362AA6"/>
                </a:solidFill>
                <a:effectLst/>
                <a:uLnTx/>
                <a:uFillTx/>
                <a:latin typeface="Tenorite"/>
              </a:rPr>
              <a:t>Ассоциации по подобию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42484" y="3432193"/>
            <a:ext cx="48036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Что бывает колючим?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382" y="1482487"/>
            <a:ext cx="2063390" cy="178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51" y="3429000"/>
            <a:ext cx="2538408" cy="32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109" y="4381232"/>
            <a:ext cx="1980884" cy="2192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281" y="975158"/>
            <a:ext cx="3422242" cy="549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195" y="1355148"/>
            <a:ext cx="1334606" cy="145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42" y="1873611"/>
            <a:ext cx="2237171" cy="129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70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863" y="6211887"/>
            <a:ext cx="13541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Группа 25"/>
          <p:cNvGrpSpPr/>
          <p:nvPr/>
        </p:nvGrpSpPr>
        <p:grpSpPr>
          <a:xfrm>
            <a:off x="6511993" y="2834281"/>
            <a:ext cx="2707528" cy="1152139"/>
            <a:chOff x="4655826" y="2449681"/>
            <a:chExt cx="2707528" cy="1152139"/>
          </a:xfrm>
        </p:grpSpPr>
        <p:sp>
          <p:nvSpPr>
            <p:cNvPr id="21" name="TextBox 20"/>
            <p:cNvSpPr txBox="1"/>
            <p:nvPr/>
          </p:nvSpPr>
          <p:spPr>
            <a:xfrm>
              <a:off x="5182979" y="2587664"/>
              <a:ext cx="1768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latin typeface="Roboto" pitchFamily="2" charset="0"/>
                  <a:ea typeface="Roboto" pitchFamily="2" charset="0"/>
                  <a:cs typeface="Roboto" pitchFamily="2" charset="0"/>
                </a:rPr>
                <a:t>Растения</a:t>
              </a:r>
            </a:p>
          </p:txBody>
        </p:sp>
        <p:sp>
          <p:nvSpPr>
            <p:cNvPr id="22" name="Овал 21"/>
            <p:cNvSpPr/>
            <p:nvPr/>
          </p:nvSpPr>
          <p:spPr>
            <a:xfrm>
              <a:off x="4655826" y="2449681"/>
              <a:ext cx="2707528" cy="1152139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68363" y="2733362"/>
              <a:ext cx="19976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>
                  <a:solidFill>
                    <a:srgbClr val="362AA6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Растения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0151575" y="4995126"/>
            <a:ext cx="1383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ягоды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994924" y="4236383"/>
            <a:ext cx="1645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фрукты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39690" y="1215296"/>
            <a:ext cx="1782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деревья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954360" y="4236382"/>
            <a:ext cx="14638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овощи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523780" y="4804260"/>
            <a:ext cx="23984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кустарники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9939941" y="1215297"/>
            <a:ext cx="1396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цветы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13670" y="6044969"/>
            <a:ext cx="1404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жизнь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997687" y="5741470"/>
            <a:ext cx="1537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огород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39690" y="5389035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зелёный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982420" y="2358157"/>
            <a:ext cx="1311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весна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044271" y="2952595"/>
            <a:ext cx="1388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травы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263082" y="1722992"/>
            <a:ext cx="854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лес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826119" y="1858470"/>
            <a:ext cx="1592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клумба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0154879" y="3495484"/>
            <a:ext cx="10711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лето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7977" y="260615"/>
            <a:ext cx="11391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Окружающий мир.  Тема «Какие бывают растения»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77" y="1289106"/>
            <a:ext cx="5226050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977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863" y="6211887"/>
            <a:ext cx="13541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Группа 25"/>
          <p:cNvGrpSpPr/>
          <p:nvPr/>
        </p:nvGrpSpPr>
        <p:grpSpPr>
          <a:xfrm>
            <a:off x="6511993" y="2834281"/>
            <a:ext cx="2707528" cy="1152139"/>
            <a:chOff x="4655826" y="2449681"/>
            <a:chExt cx="2707528" cy="1152139"/>
          </a:xfrm>
        </p:grpSpPr>
        <p:sp>
          <p:nvSpPr>
            <p:cNvPr id="21" name="TextBox 20"/>
            <p:cNvSpPr txBox="1"/>
            <p:nvPr/>
          </p:nvSpPr>
          <p:spPr>
            <a:xfrm>
              <a:off x="5182979" y="2587664"/>
              <a:ext cx="1768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latin typeface="Roboto" pitchFamily="2" charset="0"/>
                  <a:ea typeface="Roboto" pitchFamily="2" charset="0"/>
                  <a:cs typeface="Roboto" pitchFamily="2" charset="0"/>
                </a:rPr>
                <a:t>Растения</a:t>
              </a:r>
            </a:p>
          </p:txBody>
        </p:sp>
        <p:sp>
          <p:nvSpPr>
            <p:cNvPr id="22" name="Овал 21"/>
            <p:cNvSpPr/>
            <p:nvPr/>
          </p:nvSpPr>
          <p:spPr>
            <a:xfrm>
              <a:off x="4655826" y="2449681"/>
              <a:ext cx="2707528" cy="1152139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68363" y="2733362"/>
              <a:ext cx="19976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>
                  <a:solidFill>
                    <a:srgbClr val="362AA6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Растения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739690" y="1215296"/>
            <a:ext cx="1782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деревья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523780" y="4804260"/>
            <a:ext cx="23984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кустарники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044271" y="2952595"/>
            <a:ext cx="1388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62AA6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травы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7977" y="260615"/>
            <a:ext cx="11391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F6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Окружающий мир.  Тема «Какие бывают растения»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77" y="1289106"/>
            <a:ext cx="5226050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2012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диночная линия">
  <a:themeElements>
    <a:clrScheme name="Custom 16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F4EF"/>
      </a:accent1>
      <a:accent2>
        <a:srgbClr val="F7F6F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oline" id="{080CB5C6-FA0A-40B0-8C1A-A4BA88D91EE0}" vid="{DC98E595-77B2-413A-A4EA-B47400BD13CB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2884</TotalTime>
  <Words>2629</Words>
  <Application>Microsoft Office PowerPoint</Application>
  <PresentationFormat>Широкоэкранный</PresentationFormat>
  <Paragraphs>407</Paragraphs>
  <Slides>50</Slides>
  <Notes>42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50</vt:i4>
      </vt:variant>
    </vt:vector>
  </HeadingPairs>
  <TitlesOfParts>
    <vt:vector size="61" baseType="lpstr">
      <vt:lpstr>Roboto</vt:lpstr>
      <vt:lpstr>Circe</vt:lpstr>
      <vt:lpstr>Calibri</vt:lpstr>
      <vt:lpstr>Times New Roman</vt:lpstr>
      <vt:lpstr>Tenorite</vt:lpstr>
      <vt:lpstr>arial</vt:lpstr>
      <vt:lpstr>Wingdings</vt:lpstr>
      <vt:lpstr>GothamProRegular</vt:lpstr>
      <vt:lpstr>arial</vt:lpstr>
      <vt:lpstr>Тема Office</vt:lpstr>
      <vt:lpstr>Одиночная линия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Gregory</dc:creator>
  <cp:lastModifiedBy>Анна Мустакимова</cp:lastModifiedBy>
  <cp:revision>198</cp:revision>
  <dcterms:created xsi:type="dcterms:W3CDTF">2015-10-03T08:13:02Z</dcterms:created>
  <dcterms:modified xsi:type="dcterms:W3CDTF">2024-03-24T12:49:56Z</dcterms:modified>
</cp:coreProperties>
</file>