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58" r:id="rId7"/>
    <p:sldId id="269" r:id="rId8"/>
    <p:sldId id="270" r:id="rId9"/>
    <p:sldId id="260" r:id="rId10"/>
    <p:sldId id="271" r:id="rId11"/>
    <p:sldId id="273" r:id="rId12"/>
    <p:sldId id="272" r:id="rId13"/>
    <p:sldId id="261" r:id="rId14"/>
    <p:sldId id="275" r:id="rId15"/>
    <p:sldId id="274" r:id="rId16"/>
    <p:sldId id="257" r:id="rId17"/>
    <p:sldId id="276" r:id="rId18"/>
    <p:sldId id="279" r:id="rId19"/>
    <p:sldId id="278" r:id="rId20"/>
    <p:sldId id="277" r:id="rId21"/>
    <p:sldId id="262" r:id="rId22"/>
    <p:sldId id="281" r:id="rId23"/>
    <p:sldId id="280" r:id="rId24"/>
    <p:sldId id="263" r:id="rId25"/>
    <p:sldId id="285" r:id="rId26"/>
    <p:sldId id="284" r:id="rId27"/>
    <p:sldId id="283" r:id="rId28"/>
    <p:sldId id="282" r:id="rId29"/>
    <p:sldId id="264" r:id="rId30"/>
    <p:sldId id="259" r:id="rId31"/>
    <p:sldId id="286" r:id="rId32"/>
    <p:sldId id="287" r:id="rId3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720" y="-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700697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  <a:tabLst>
                <a:tab pos="361950" algn="l"/>
              </a:tabLst>
            </a:pPr>
            <a:r>
              <a:rPr lang="ru-RU" sz="3000" dirty="0" smtClean="0">
                <a:latin typeface="Arial Narrow" pitchFamily="34" charset="0"/>
              </a:rPr>
              <a:t>В соответствии с ч. 6.1. статьи 12 Закона </a:t>
            </a:r>
            <a:r>
              <a:rPr lang="ru-RU" sz="3000" dirty="0" smtClean="0">
                <a:latin typeface="Arial Narrow" pitchFamily="34" charset="0"/>
              </a:rPr>
              <a:t/>
            </a:r>
            <a:br>
              <a:rPr lang="ru-RU" sz="3000" dirty="0" smtClean="0">
                <a:latin typeface="Arial Narrow" pitchFamily="34" charset="0"/>
              </a:rPr>
            </a:br>
            <a:r>
              <a:rPr lang="ru-RU" sz="3000" dirty="0" smtClean="0">
                <a:latin typeface="Arial Narrow" pitchFamily="34" charset="0"/>
              </a:rPr>
              <a:t>об </a:t>
            </a:r>
            <a:r>
              <a:rPr lang="ru-RU" sz="3000" dirty="0" smtClean="0">
                <a:latin typeface="Arial Narrow" pitchFamily="34" charset="0"/>
              </a:rPr>
              <a:t>образовании образовательные программы школ должны разрабатываться в соответствии с ФГОС </a:t>
            </a:r>
            <a:r>
              <a:rPr lang="ru-RU" sz="3000" dirty="0" smtClean="0">
                <a:latin typeface="Arial Narrow" pitchFamily="34" charset="0"/>
              </a:rPr>
              <a:t/>
            </a:r>
            <a:br>
              <a:rPr lang="ru-RU" sz="3000" dirty="0" smtClean="0">
                <a:latin typeface="Arial Narrow" pitchFamily="34" charset="0"/>
              </a:rPr>
            </a:br>
            <a:r>
              <a:rPr lang="ru-RU" sz="3000" dirty="0" smtClean="0">
                <a:latin typeface="Arial Narrow" pitchFamily="34" charset="0"/>
              </a:rPr>
              <a:t>и </a:t>
            </a:r>
            <a:r>
              <a:rPr lang="ru-RU" sz="3000" dirty="0" smtClean="0">
                <a:latin typeface="Arial Narrow" pitchFamily="34" charset="0"/>
              </a:rPr>
              <a:t>соответствующими </a:t>
            </a:r>
            <a:r>
              <a:rPr lang="ru-RU" sz="3000" dirty="0" smtClean="0">
                <a:latin typeface="Arial Narrow" pitchFamily="34" charset="0"/>
              </a:rPr>
              <a:t>ФООП.</a:t>
            </a:r>
            <a:r>
              <a:rPr lang="ru-RU" sz="3000" dirty="0" smtClean="0">
                <a:latin typeface="Arial Narrow" pitchFamily="34" charset="0"/>
              </a:rPr>
              <a:t> </a:t>
            </a:r>
            <a:r>
              <a:rPr lang="ru-RU" sz="3000" dirty="0" smtClean="0">
                <a:latin typeface="Arial Narrow" pitchFamily="34" charset="0"/>
              </a:rPr>
              <a:t>ФОП </a:t>
            </a:r>
            <a:r>
              <a:rPr lang="ru-RU" sz="3000" dirty="0" smtClean="0">
                <a:latin typeface="Arial Narrow" pitchFamily="34" charset="0"/>
              </a:rPr>
              <a:t>НОО, ООО сформированы в соответствии с обновленными ФГОС НОО, ООО. Значит ли это, что со следующего </a:t>
            </a:r>
            <a:r>
              <a:rPr lang="ru-RU" sz="3000" dirty="0" smtClean="0">
                <a:latin typeface="Arial Narrow" pitchFamily="34" charset="0"/>
              </a:rPr>
              <a:t/>
            </a:r>
            <a:br>
              <a:rPr lang="ru-RU" sz="3000" dirty="0" smtClean="0">
                <a:latin typeface="Arial Narrow" pitchFamily="34" charset="0"/>
              </a:rPr>
            </a:br>
            <a:r>
              <a:rPr lang="ru-RU" sz="3000" dirty="0" smtClean="0">
                <a:latin typeface="Arial Narrow" pitchFamily="34" charset="0"/>
              </a:rPr>
              <a:t>2023-2024 </a:t>
            </a:r>
            <a:r>
              <a:rPr lang="ru-RU" sz="3000" dirty="0" smtClean="0">
                <a:latin typeface="Arial Narrow" pitchFamily="34" charset="0"/>
              </a:rPr>
              <a:t>учебного года все школы должны перейти на обновленные ФГОС НОО, ООО во всех классах </a:t>
            </a:r>
            <a:r>
              <a:rPr lang="ru-RU" sz="3000" dirty="0" smtClean="0">
                <a:latin typeface="Arial Narrow" pitchFamily="34" charset="0"/>
              </a:rPr>
              <a:t/>
            </a:r>
            <a:br>
              <a:rPr lang="ru-RU" sz="3000" dirty="0" smtClean="0">
                <a:latin typeface="Arial Narrow" pitchFamily="34" charset="0"/>
              </a:rPr>
            </a:br>
            <a:r>
              <a:rPr lang="ru-RU" sz="3000" dirty="0" smtClean="0">
                <a:latin typeface="Arial Narrow" pitchFamily="34" charset="0"/>
              </a:rPr>
              <a:t>с </a:t>
            </a:r>
            <a:r>
              <a:rPr lang="ru-RU" sz="3000" dirty="0" smtClean="0">
                <a:latin typeface="Arial Narrow" pitchFamily="34" charset="0"/>
              </a:rPr>
              <a:t>1 по 9 класс</a:t>
            </a:r>
            <a:r>
              <a:rPr lang="ru-RU" sz="3000" dirty="0" smtClean="0">
                <a:latin typeface="Arial Narrow" pitchFamily="34" charset="0"/>
              </a:rPr>
              <a:t>?</a:t>
            </a:r>
            <a:endParaRPr lang="ru-RU" sz="30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-20538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915566"/>
            <a:ext cx="8280920" cy="3175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Сохраняется </a:t>
            </a:r>
            <a:r>
              <a:rPr lang="ru-RU" sz="3200" dirty="0" smtClean="0">
                <a:latin typeface="Arial Narrow" pitchFamily="34" charset="0"/>
              </a:rPr>
              <a:t>ли в написании ООП соотношение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20 </a:t>
            </a:r>
            <a:r>
              <a:rPr lang="ru-RU" sz="3200" dirty="0" smtClean="0">
                <a:latin typeface="Arial Narrow" pitchFamily="34" charset="0"/>
              </a:rPr>
              <a:t>и 80, 30 и 70, 10 и 90 – соотношение обязательной части и части, формируемой участниками образовательных </a:t>
            </a:r>
            <a:r>
              <a:rPr lang="ru-RU" sz="3200" dirty="0" smtClean="0">
                <a:latin typeface="Arial Narrow" pitchFamily="34" charset="0"/>
              </a:rPr>
              <a:t>отношений?</a:t>
            </a:r>
          </a:p>
          <a:p>
            <a:pPr lvl="0"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Если </a:t>
            </a:r>
            <a:r>
              <a:rPr lang="ru-RU" sz="3200" dirty="0" smtClean="0">
                <a:latin typeface="Arial Narrow" pitchFamily="34" charset="0"/>
              </a:rPr>
              <a:t>да, то значит ли это, что школа вносит свою часть в ФООП</a:t>
            </a:r>
            <a:r>
              <a:rPr lang="ru-RU" sz="3200" dirty="0" smtClean="0">
                <a:latin typeface="Arial Narrow" pitchFamily="34" charset="0"/>
              </a:rPr>
              <a:t>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3808" y="-20538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483518"/>
            <a:ext cx="8496944" cy="4621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ru-RU" sz="2600" dirty="0" smtClean="0">
                <a:latin typeface="Arial Narrow" pitchFamily="34" charset="0"/>
              </a:rPr>
              <a:t>ФООП </a:t>
            </a:r>
            <a:r>
              <a:rPr lang="ru-RU" sz="2600" dirty="0" smtClean="0">
                <a:latin typeface="Arial Narrow" pitchFamily="34" charset="0"/>
              </a:rPr>
              <a:t>предусматривает непосредственное применение ФРП </a:t>
            </a:r>
            <a:r>
              <a:rPr lang="ru-RU" sz="2600" dirty="0" smtClean="0">
                <a:latin typeface="Arial Narrow" pitchFamily="34" charset="0"/>
              </a:rPr>
              <a:t/>
            </a:r>
            <a:br>
              <a:rPr lang="ru-RU" sz="2600" dirty="0" smtClean="0">
                <a:latin typeface="Arial Narrow" pitchFamily="34" charset="0"/>
              </a:rPr>
            </a:br>
            <a:r>
              <a:rPr lang="ru-RU" sz="2600" dirty="0" smtClean="0">
                <a:latin typeface="Arial Narrow" pitchFamily="34" charset="0"/>
              </a:rPr>
              <a:t>по </a:t>
            </a:r>
            <a:r>
              <a:rPr lang="ru-RU" sz="2600" dirty="0" smtClean="0">
                <a:latin typeface="Arial Narrow" pitchFamily="34" charset="0"/>
              </a:rPr>
              <a:t>ряду предметов, в том числе по географии на уровне СОО. </a:t>
            </a:r>
            <a:r>
              <a:rPr lang="ru-RU" sz="2600" dirty="0" smtClean="0">
                <a:latin typeface="Arial Narrow" pitchFamily="34" charset="0"/>
              </a:rPr>
              <a:t/>
            </a:r>
            <a:br>
              <a:rPr lang="ru-RU" sz="2600" dirty="0" smtClean="0">
                <a:latin typeface="Arial Narrow" pitchFamily="34" charset="0"/>
              </a:rPr>
            </a:br>
            <a:r>
              <a:rPr lang="ru-RU" sz="2600" dirty="0" smtClean="0">
                <a:latin typeface="Arial Narrow" pitchFamily="34" charset="0"/>
              </a:rPr>
              <a:t>В </a:t>
            </a:r>
            <a:r>
              <a:rPr lang="ru-RU" sz="2600" dirty="0" smtClean="0">
                <a:latin typeface="Arial Narrow" pitchFamily="34" charset="0"/>
              </a:rPr>
              <a:t>утверждённый учебный план обучающихся 10-11 классов нашей школы на 2022-23 и 2023-24 учебные годы, разработанный в соответствии с ФГОС СОО, не включены география, биология, </a:t>
            </a:r>
            <a:r>
              <a:rPr lang="ru-RU" sz="2600" dirty="0" smtClean="0">
                <a:latin typeface="Arial Narrow" pitchFamily="34" charset="0"/>
              </a:rPr>
              <a:t>химия.</a:t>
            </a:r>
          </a:p>
          <a:p>
            <a:pPr lvl="0" algn="just">
              <a:spcAft>
                <a:spcPts val="1000"/>
              </a:spcAft>
            </a:pPr>
            <a:r>
              <a:rPr lang="ru-RU" sz="2600" dirty="0" smtClean="0">
                <a:latin typeface="Arial Narrow" pitchFamily="34" charset="0"/>
              </a:rPr>
              <a:t>Не </a:t>
            </a:r>
            <a:r>
              <a:rPr lang="ru-RU" sz="2600" dirty="0" smtClean="0">
                <a:latin typeface="Arial Narrow" pitchFamily="34" charset="0"/>
              </a:rPr>
              <a:t>будет ли отсутствие географии, химии, биологии в учебном плане обучающихся 11 классов 2023-24 учебного года нарушением действующего законодательства, а также порядка заполнения и выдачи аттестатов о среднем общем образовании в 2024 году</a:t>
            </a:r>
            <a:r>
              <a:rPr lang="ru-RU" sz="2600" dirty="0" smtClean="0">
                <a:latin typeface="Arial Narrow" pitchFamily="34" charset="0"/>
              </a:rPr>
              <a:t>?</a:t>
            </a:r>
            <a:endParaRPr lang="ru-RU" sz="26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1800" y="-20538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1241341"/>
            <a:ext cx="82809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Составляемые ежегодно школой документы (учебный план, календарный учебный график, план внеурочной деятельности и др.) будут включаться в организационный раздел ФООП или будут приложениями, как и рабочие программы?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1800" y="-20538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  <a:endParaRPr lang="ru-RU" sz="3200" b="1" dirty="0" smtClean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27534"/>
            <a:ext cx="8640960" cy="3913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ru-RU" sz="2400" dirty="0" smtClean="0">
                <a:latin typeface="Arial Narrow" pitchFamily="34" charset="0"/>
              </a:rPr>
              <a:t>Могут ли обучающиеся 11 класса в следующем </a:t>
            </a:r>
            <a:r>
              <a:rPr lang="ru-RU" sz="2400" dirty="0" smtClean="0">
                <a:latin typeface="Arial Narrow" pitchFamily="34" charset="0"/>
              </a:rPr>
              <a:t>2023-24 </a:t>
            </a:r>
            <a:r>
              <a:rPr lang="ru-RU" sz="2400" dirty="0" smtClean="0">
                <a:latin typeface="Arial Narrow" pitchFamily="34" charset="0"/>
              </a:rPr>
              <a:t>учебном году продолжить обучение </a:t>
            </a:r>
            <a:r>
              <a:rPr lang="ru-RU" sz="2400" dirty="0" smtClean="0">
                <a:latin typeface="Arial Narrow" pitchFamily="34" charset="0"/>
              </a:rPr>
              <a:t>по </a:t>
            </a:r>
            <a:r>
              <a:rPr lang="ru-RU" sz="2400" dirty="0" smtClean="0">
                <a:latin typeface="Arial Narrow" pitchFamily="34" charset="0"/>
              </a:rPr>
              <a:t>учебному плану, составленному </a:t>
            </a:r>
            <a:r>
              <a:rPr lang="ru-RU" sz="2400" dirty="0" smtClean="0">
                <a:latin typeface="Arial Narrow" pitchFamily="34" charset="0"/>
              </a:rPr>
              <a:t>на </a:t>
            </a:r>
            <a:r>
              <a:rPr lang="ru-RU" sz="2400" dirty="0" smtClean="0">
                <a:latin typeface="Arial Narrow" pitchFamily="34" charset="0"/>
              </a:rPr>
              <a:t>уровень </a:t>
            </a: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в </a:t>
            </a:r>
            <a:r>
              <a:rPr lang="ru-RU" sz="2400" dirty="0" smtClean="0">
                <a:latin typeface="Arial Narrow" pitchFamily="34" charset="0"/>
              </a:rPr>
              <a:t>2022 году в соответствии с ФГОС СОО </a:t>
            </a:r>
            <a:r>
              <a:rPr lang="ru-RU" sz="2400" dirty="0" smtClean="0">
                <a:latin typeface="Arial Narrow" pitchFamily="34" charset="0"/>
              </a:rPr>
              <a:t>от </a:t>
            </a:r>
            <a:r>
              <a:rPr lang="ru-RU" sz="2400" dirty="0" smtClean="0">
                <a:latin typeface="Arial Narrow" pitchFamily="34" charset="0"/>
              </a:rPr>
              <a:t>17.05.2012 №413 </a:t>
            </a: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(</a:t>
            </a:r>
            <a:r>
              <a:rPr lang="ru-RU" sz="2400" dirty="0" smtClean="0">
                <a:latin typeface="Arial Narrow" pitchFamily="34" charset="0"/>
              </a:rPr>
              <a:t>в ред. от 11.12.20 № 712), </a:t>
            </a:r>
            <a:r>
              <a:rPr lang="ru-RU" sz="2400" dirty="0" smtClean="0">
                <a:latin typeface="Arial Narrow" pitchFamily="34" charset="0"/>
              </a:rPr>
              <a:t>то </a:t>
            </a:r>
            <a:r>
              <a:rPr lang="ru-RU" sz="2400" dirty="0" smtClean="0">
                <a:latin typeface="Arial Narrow" pitchFamily="34" charset="0"/>
              </a:rPr>
              <a:t>есть без введения в учебный план </a:t>
            </a: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всех 13 </a:t>
            </a:r>
            <a:r>
              <a:rPr lang="ru-RU" sz="2400" dirty="0" smtClean="0">
                <a:latin typeface="Arial Narrow" pitchFamily="34" charset="0"/>
              </a:rPr>
              <a:t>обязательных предметов</a:t>
            </a:r>
            <a:r>
              <a:rPr lang="ru-RU" sz="2400" dirty="0" smtClean="0">
                <a:latin typeface="Arial Narrow" pitchFamily="34" charset="0"/>
              </a:rPr>
              <a:t>?</a:t>
            </a:r>
          </a:p>
          <a:p>
            <a:pPr algn="just">
              <a:spcAft>
                <a:spcPts val="1000"/>
              </a:spcAft>
            </a:pPr>
            <a:r>
              <a:rPr lang="ru-RU" sz="2400" dirty="0" smtClean="0">
                <a:latin typeface="Arial Narrow" pitchFamily="34" charset="0"/>
              </a:rPr>
              <a:t>Можно ли в таком случае ссылаться на ФОП СОО от 23.11.2022 </a:t>
            </a: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№ </a:t>
            </a:r>
            <a:r>
              <a:rPr lang="ru-RU" sz="2400" dirty="0" smtClean="0">
                <a:latin typeface="Arial Narrow" pitchFamily="34" charset="0"/>
              </a:rPr>
              <a:t>1014, где сказано, что «образовательная организация до 01.09.2025 может реализовать учебный план профиля для обучающихся, принятых на обучение на уровень СОО в соответствии с ФГОС СОО </a:t>
            </a: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от </a:t>
            </a:r>
            <a:r>
              <a:rPr lang="ru-RU" sz="2400" dirty="0" smtClean="0">
                <a:latin typeface="Arial Narrow" pitchFamily="34" charset="0"/>
              </a:rPr>
              <a:t>17.05.2011 № 413</a:t>
            </a:r>
            <a:r>
              <a:rPr lang="ru-RU" sz="2400" dirty="0" smtClean="0">
                <a:latin typeface="Arial Narrow" pitchFamily="34" charset="0"/>
              </a:rPr>
              <a:t>»?</a:t>
            </a:r>
            <a:endParaRPr lang="ru-RU" sz="24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51470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3" y="1350516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Как</a:t>
            </a:r>
            <a:r>
              <a:rPr lang="ru-RU" sz="3200" dirty="0" smtClean="0">
                <a:latin typeface="Arial Narrow" pitchFamily="34" charset="0"/>
              </a:rPr>
              <a:t> составлять учебный план 11 класса – менять его в соответствии с ФООП или оставлять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как </a:t>
            </a:r>
            <a:r>
              <a:rPr lang="ru-RU" sz="3200" dirty="0" smtClean="0">
                <a:latin typeface="Arial Narrow" pitchFamily="34" charset="0"/>
              </a:rPr>
              <a:t>есть сейчас</a:t>
            </a:r>
            <a:r>
              <a:rPr lang="ru-RU" sz="3200" dirty="0" smtClean="0">
                <a:latin typeface="Arial Narrow" pitchFamily="34" charset="0"/>
              </a:rPr>
              <a:t>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5776" y="51470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7" y="1290122"/>
            <a:ext cx="763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Выбранные </a:t>
            </a:r>
            <a:r>
              <a:rPr lang="ru-RU" sz="3200" dirty="0" smtClean="0">
                <a:latin typeface="Arial Narrow" pitchFamily="34" charset="0"/>
              </a:rPr>
              <a:t>для углубленного изучения предметы на уровне СОО повлекут ли за собой обязательную сдачу ЕГЭ по этим предметам?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80290" y="51470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9" y="1578154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Будет ли изучаться родной (русский) язык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и </a:t>
            </a:r>
            <a:r>
              <a:rPr lang="ru-RU" sz="3200" dirty="0" smtClean="0">
                <a:latin typeface="Arial Narrow" pitchFamily="34" charset="0"/>
              </a:rPr>
              <a:t>родная (русская) литература в классах, обучающихся по ФГОС 2009 года</a:t>
            </a:r>
            <a:r>
              <a:rPr lang="ru-RU" sz="3200" dirty="0" smtClean="0">
                <a:latin typeface="Arial Narrow" pitchFamily="34" charset="0"/>
              </a:rPr>
              <a:t>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3768" y="123478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5" y="1025317"/>
            <a:ext cx="8208912" cy="3175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Во </a:t>
            </a:r>
            <a:r>
              <a:rPr lang="ru-RU" sz="3200" dirty="0" smtClean="0">
                <a:latin typeface="Arial Narrow" pitchFamily="34" charset="0"/>
              </a:rPr>
              <a:t>ФГОС НОО родной язык и литературное чтение на родном языке являются обязательными предметами, а в ФОП НОО этих предметов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как </a:t>
            </a:r>
            <a:r>
              <a:rPr lang="ru-RU" sz="3200" dirty="0" smtClean="0">
                <a:latin typeface="Arial Narrow" pitchFamily="34" charset="0"/>
              </a:rPr>
              <a:t>обязательных </a:t>
            </a:r>
            <a:r>
              <a:rPr lang="ru-RU" sz="3200" dirty="0" smtClean="0">
                <a:latin typeface="Arial Narrow" pitchFamily="34" charset="0"/>
              </a:rPr>
              <a:t>нет.</a:t>
            </a:r>
          </a:p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Нужно </a:t>
            </a:r>
            <a:r>
              <a:rPr lang="ru-RU" sz="3200" dirty="0" smtClean="0">
                <a:latin typeface="Arial Narrow" pitchFamily="34" charset="0"/>
              </a:rPr>
              <a:t>ли их включать в учебный план НОО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и </a:t>
            </a:r>
            <a:r>
              <a:rPr lang="ru-RU" sz="3200" dirty="0" smtClean="0">
                <a:latin typeface="Arial Narrow" pitchFamily="34" charset="0"/>
              </a:rPr>
              <a:t>в каких классах</a:t>
            </a:r>
            <a:r>
              <a:rPr lang="ru-RU" sz="3200" dirty="0" smtClean="0">
                <a:latin typeface="Arial Narrow" pitchFamily="34" charset="0"/>
              </a:rPr>
              <a:t>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5776" y="123478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3" y="1229727"/>
            <a:ext cx="80648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В </a:t>
            </a:r>
            <a:r>
              <a:rPr lang="ru-RU" sz="3200" dirty="0" smtClean="0">
                <a:latin typeface="Arial Narrow" pitchFamily="34" charset="0"/>
              </a:rPr>
              <a:t>5-9 классах родной язык и родная литература изучаются по заявлениям родителей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и </a:t>
            </a:r>
            <a:r>
              <a:rPr lang="ru-RU" sz="3200" dirty="0" smtClean="0">
                <a:latin typeface="Arial Narrow" pitchFamily="34" charset="0"/>
              </a:rPr>
              <a:t>по возможности школы или это обязательные предметы для изучения</a:t>
            </a:r>
            <a:r>
              <a:rPr lang="ru-RU" sz="3200" dirty="0" smtClean="0">
                <a:latin typeface="Arial Narrow" pitchFamily="34" charset="0"/>
              </a:rPr>
              <a:t>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1800" y="123478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9" y="1290122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Сохраняются </a:t>
            </a:r>
            <a:r>
              <a:rPr lang="ru-RU" sz="3200" dirty="0" smtClean="0">
                <a:latin typeface="Arial Narrow" pitchFamily="34" charset="0"/>
              </a:rPr>
              <a:t>ли предметы «Родной язык»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и </a:t>
            </a:r>
            <a:r>
              <a:rPr lang="ru-RU" sz="3200" dirty="0" smtClean="0">
                <a:latin typeface="Arial Narrow" pitchFamily="34" charset="0"/>
              </a:rPr>
              <a:t>«Родная литература» в учебном плане профильных классов</a:t>
            </a:r>
            <a:r>
              <a:rPr lang="ru-RU" sz="3200" dirty="0" smtClean="0">
                <a:latin typeface="Arial Narrow" pitchFamily="34" charset="0"/>
              </a:rPr>
              <a:t>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123478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3" y="1277347"/>
            <a:ext cx="820891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  <a:tabLst>
                <a:tab pos="361950" algn="l"/>
              </a:tabLst>
            </a:pPr>
            <a:r>
              <a:rPr lang="ru-RU" sz="3200" dirty="0" smtClean="0">
                <a:latin typeface="Arial Narrow" pitchFamily="34" charset="0"/>
              </a:rPr>
              <a:t>Как будет осуществляться переход на ФГОС СОО с изменениями с 1 сентября 2023 года: </a:t>
            </a:r>
            <a:r>
              <a:rPr lang="ru-RU" sz="3200" dirty="0" err="1" smtClean="0">
                <a:latin typeface="Arial Narrow" pitchFamily="34" charset="0"/>
              </a:rPr>
              <a:t>одномоментно</a:t>
            </a:r>
            <a:r>
              <a:rPr lang="ru-RU" sz="3200" dirty="0" smtClean="0">
                <a:latin typeface="Arial Narrow" pitchFamily="34" charset="0"/>
              </a:rPr>
              <a:t> в 10-11 классе или только </a:t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в 10 классе?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55776" y="51470"/>
            <a:ext cx="4047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3" y="1025317"/>
            <a:ext cx="80648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  <a:tabLst>
                <a:tab pos="266700" algn="l"/>
              </a:tabLst>
            </a:pPr>
            <a:r>
              <a:rPr lang="ru-RU" sz="3200" dirty="0" smtClean="0">
                <a:latin typeface="Arial Narrow" pitchFamily="34" charset="0"/>
              </a:rPr>
              <a:t>Можно </a:t>
            </a:r>
            <a:r>
              <a:rPr lang="ru-RU" sz="3200" dirty="0" smtClean="0">
                <a:latin typeface="Arial Narrow" pitchFamily="34" charset="0"/>
              </a:rPr>
              <a:t>ли будет внести на 2023-24 учебный год изменения в учебный план классов,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уже </a:t>
            </a:r>
            <a:r>
              <a:rPr lang="ru-RU" sz="3200" dirty="0" smtClean="0">
                <a:latin typeface="Arial Narrow" pitchFamily="34" charset="0"/>
              </a:rPr>
              <a:t>обучающихся по обновленным ФГОС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в </a:t>
            </a:r>
            <a:r>
              <a:rPr lang="ru-RU" sz="3200" dirty="0" smtClean="0">
                <a:latin typeface="Arial Narrow" pitchFamily="34" charset="0"/>
              </a:rPr>
              <a:t>соответствии с новой ФОП ООО (ОДНКНР изучается только в 5-6 классах</a:t>
            </a:r>
            <a:r>
              <a:rPr lang="ru-RU" sz="3200" dirty="0" smtClean="0">
                <a:latin typeface="Arial Narrow" pitchFamily="34" charset="0"/>
              </a:rPr>
              <a:t>)?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5776" y="123478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83518"/>
            <a:ext cx="8784977" cy="4657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ru-RU" sz="2800" dirty="0" smtClean="0">
                <a:latin typeface="Arial Narrow" pitchFamily="34" charset="0"/>
              </a:rPr>
              <a:t>В учебных планах разных профилей ФОП СОО указано количество часов для каждого предмета в зависимости </a:t>
            </a:r>
            <a:r>
              <a:rPr lang="ru-RU" sz="2800" dirty="0" smtClean="0">
                <a:latin typeface="Arial Narrow" pitchFamily="34" charset="0"/>
              </a:rPr>
              <a:t/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dirty="0" smtClean="0">
                <a:latin typeface="Arial Narrow" pitchFamily="34" charset="0"/>
              </a:rPr>
              <a:t>от </a:t>
            </a:r>
            <a:r>
              <a:rPr lang="ru-RU" sz="2800" dirty="0" smtClean="0">
                <a:latin typeface="Arial Narrow" pitchFamily="34" charset="0"/>
              </a:rPr>
              <a:t>уровня его изучения. В соответствии с п. 27.19 ФОП СОО школа при формировании учебного плана может увеличить количество часов на изучение отдельных </a:t>
            </a:r>
            <a:r>
              <a:rPr lang="ru-RU" sz="2800" dirty="0" smtClean="0">
                <a:latin typeface="Arial Narrow" pitchFamily="34" charset="0"/>
              </a:rPr>
              <a:t>предметов.</a:t>
            </a:r>
          </a:p>
          <a:p>
            <a:pPr lvl="0" algn="just">
              <a:spcAft>
                <a:spcPts val="1000"/>
              </a:spcAft>
            </a:pPr>
            <a:r>
              <a:rPr lang="ru-RU" sz="2800" dirty="0" smtClean="0">
                <a:latin typeface="Arial Narrow" pitchFamily="34" charset="0"/>
              </a:rPr>
              <a:t>А </a:t>
            </a:r>
            <a:r>
              <a:rPr lang="ru-RU" sz="2800" dirty="0" smtClean="0">
                <a:latin typeface="Arial Narrow" pitchFamily="34" charset="0"/>
              </a:rPr>
              <a:t>можно их уменьшить? По каким предметам можно уменьшать количество часов – музыке, ИЗО, </a:t>
            </a:r>
            <a:r>
              <a:rPr lang="ru-RU" sz="2800" dirty="0" smtClean="0">
                <a:latin typeface="Arial Narrow" pitchFamily="34" charset="0"/>
              </a:rPr>
              <a:t>технологии?</a:t>
            </a:r>
          </a:p>
          <a:p>
            <a:pPr lvl="0" algn="just">
              <a:spcAft>
                <a:spcPts val="1000"/>
              </a:spcAft>
            </a:pPr>
            <a:r>
              <a:rPr lang="ru-RU" sz="2800" dirty="0" smtClean="0">
                <a:latin typeface="Arial Narrow" pitchFamily="34" charset="0"/>
              </a:rPr>
              <a:t>Хотелось </a:t>
            </a:r>
            <a:r>
              <a:rPr lang="ru-RU" sz="2800" dirty="0" smtClean="0">
                <a:latin typeface="Arial Narrow" pitchFamily="34" charset="0"/>
              </a:rPr>
              <a:t>бы уточнить формулировку о возможности перераспределения учебных часов между предметами, вынесенными и не вынесенными на ГИА</a:t>
            </a:r>
            <a:r>
              <a:rPr lang="ru-RU" sz="2800" dirty="0" smtClean="0">
                <a:latin typeface="Arial Narrow" pitchFamily="34" charset="0"/>
              </a:rPr>
              <a:t>.</a:t>
            </a:r>
            <a:endParaRPr lang="ru-RU" sz="28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3768" y="-20538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567715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Может </a:t>
            </a:r>
            <a:r>
              <a:rPr lang="ru-RU" sz="3200" dirty="0" smtClean="0">
                <a:latin typeface="Arial Narrow" pitchFamily="34" charset="0"/>
              </a:rPr>
              <a:t>ли школа при переходе на ФОП сократить количество часов на изучение ОДНКНР, музыки, технологии, ИЗО, исключив из учебного плана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6 </a:t>
            </a:r>
            <a:r>
              <a:rPr lang="ru-RU" sz="3200" dirty="0" smtClean="0">
                <a:latin typeface="Arial Narrow" pitchFamily="34" charset="0"/>
              </a:rPr>
              <a:t>класса </a:t>
            </a:r>
            <a:r>
              <a:rPr lang="ru-RU" sz="3200" dirty="0" smtClean="0">
                <a:latin typeface="Arial Narrow" pitchFamily="34" charset="0"/>
              </a:rPr>
              <a:t>ОДНКНР, </a:t>
            </a:r>
            <a:r>
              <a:rPr lang="ru-RU" sz="3200" dirty="0" smtClean="0">
                <a:latin typeface="Arial Narrow" pitchFamily="34" charset="0"/>
              </a:rPr>
              <a:t>из учебного плана 8 класса ИЗО, музыку, </a:t>
            </a:r>
            <a:r>
              <a:rPr lang="ru-RU" sz="3200" dirty="0" smtClean="0">
                <a:latin typeface="Arial Narrow" pitchFamily="34" charset="0"/>
              </a:rPr>
              <a:t>технологию, </a:t>
            </a:r>
            <a:r>
              <a:rPr lang="ru-RU" sz="3200" dirty="0" smtClean="0">
                <a:latin typeface="Arial Narrow" pitchFamily="34" charset="0"/>
              </a:rPr>
              <a:t>из учебного плана 9 класса технологию, перераспределив высвободившиеся часы на учебные предметы, по которым проводится ГИА, а также на углублённое изучение предметов</a:t>
            </a:r>
            <a:r>
              <a:rPr lang="ru-RU" sz="3200" dirty="0" smtClean="0">
                <a:latin typeface="Arial Narrow" pitchFamily="34" charset="0"/>
              </a:rPr>
              <a:t>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5776" y="51470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748898"/>
            <a:ext cx="83529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Может </a:t>
            </a:r>
            <a:r>
              <a:rPr lang="ru-RU" sz="3200" dirty="0" smtClean="0">
                <a:latin typeface="Arial Narrow" pitchFamily="34" charset="0"/>
              </a:rPr>
              <a:t>ли школа при переходе на ФОП перераспределять часы на изучение предметов, входящих в обязательную часть учебного плана,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на </a:t>
            </a:r>
            <a:r>
              <a:rPr lang="ru-RU" sz="3200" dirty="0" smtClean="0">
                <a:latin typeface="Arial Narrow" pitchFamily="34" charset="0"/>
              </a:rPr>
              <a:t>уровне НОО (так как отсутствуют часы, выделенные на часть, формируемую участниками образовательных отношений, в 4 классе)?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55776" y="51470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5" y="1085711"/>
            <a:ext cx="8208912" cy="2682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Учебный предмет «Вероятность и статистика» вводится только в 7 классе или сразу в 7, 8, 9 </a:t>
            </a:r>
            <a:r>
              <a:rPr lang="ru-RU" sz="3200" dirty="0" smtClean="0">
                <a:latin typeface="Arial Narrow" pitchFamily="34" charset="0"/>
              </a:rPr>
              <a:t>классах?</a:t>
            </a:r>
          </a:p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Это </a:t>
            </a:r>
            <a:r>
              <a:rPr lang="ru-RU" sz="3200" dirty="0" smtClean="0">
                <a:latin typeface="Arial Narrow" pitchFamily="34" charset="0"/>
              </a:rPr>
              <a:t>отдельный предмет или курс внутри одного учебного предмета «Математика</a:t>
            </a:r>
            <a:r>
              <a:rPr lang="ru-RU" sz="3200" dirty="0" smtClean="0">
                <a:latin typeface="Arial Narrow" pitchFamily="34" charset="0"/>
              </a:rPr>
              <a:t>»?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123478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3" y="1074098"/>
            <a:ext cx="79928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В </a:t>
            </a:r>
            <a:r>
              <a:rPr lang="ru-RU" sz="3200" dirty="0" smtClean="0">
                <a:latin typeface="Arial Narrow" pitchFamily="34" charset="0"/>
              </a:rPr>
              <a:t>10 классе вводится один интегрированный предмет «Математика» или три отдельных «Алгебра и начала анализа», «Геометрия», «Вероятность и статистика</a:t>
            </a:r>
            <a:r>
              <a:rPr lang="ru-RU" sz="3200" dirty="0" smtClean="0">
                <a:latin typeface="Arial Narrow" pitchFamily="34" charset="0"/>
              </a:rPr>
              <a:t>»?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3808" y="123478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832520"/>
            <a:ext cx="8352928" cy="4160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В </a:t>
            </a:r>
            <a:r>
              <a:rPr lang="ru-RU" sz="3200" dirty="0" smtClean="0">
                <a:latin typeface="Arial Narrow" pitchFamily="34" charset="0"/>
              </a:rPr>
              <a:t>учебном плане 7, 8, 9 классов по обновленному ФГОС ООО появляется предмет «Вероятность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и </a:t>
            </a:r>
            <a:r>
              <a:rPr lang="ru-RU" sz="3200" dirty="0" smtClean="0">
                <a:latin typeface="Arial Narrow" pitchFamily="34" charset="0"/>
              </a:rPr>
              <a:t>статистика</a:t>
            </a:r>
            <a:r>
              <a:rPr lang="ru-RU" sz="3200" dirty="0" smtClean="0">
                <a:latin typeface="Arial Narrow" pitchFamily="34" charset="0"/>
              </a:rPr>
              <a:t>».</a:t>
            </a:r>
          </a:p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Как </a:t>
            </a:r>
            <a:r>
              <a:rPr lang="ru-RU" sz="3200" dirty="0" smtClean="0">
                <a:latin typeface="Arial Narrow" pitchFamily="34" charset="0"/>
              </a:rPr>
              <a:t>организовать обучение по предмету «Вероятность и статистика» в условиях постепенного перехода учеников 5-9 классов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на </a:t>
            </a:r>
            <a:r>
              <a:rPr lang="ru-RU" sz="3200" dirty="0" smtClean="0">
                <a:latin typeface="Arial Narrow" pitchFamily="34" charset="0"/>
              </a:rPr>
              <a:t>обновленный стандарт, чтобы предмет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был </a:t>
            </a:r>
            <a:r>
              <a:rPr lang="ru-RU" sz="3200" dirty="0" smtClean="0">
                <a:latin typeface="Arial Narrow" pitchFamily="34" charset="0"/>
              </a:rPr>
              <a:t>освоен в полном объеме</a:t>
            </a:r>
            <a:r>
              <a:rPr lang="ru-RU" sz="3200" dirty="0" smtClean="0">
                <a:latin typeface="Arial Narrow" pitchFamily="34" charset="0"/>
              </a:rPr>
              <a:t>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51470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5" y="1085711"/>
            <a:ext cx="8208912" cy="2682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Астрономия </a:t>
            </a:r>
            <a:r>
              <a:rPr lang="ru-RU" sz="3200" dirty="0" smtClean="0">
                <a:latin typeface="Arial Narrow" pitchFamily="34" charset="0"/>
              </a:rPr>
              <a:t>исключена из списка обязательных </a:t>
            </a:r>
            <a:r>
              <a:rPr lang="ru-RU" sz="3200" dirty="0" smtClean="0">
                <a:latin typeface="Arial Narrow" pitchFamily="34" charset="0"/>
              </a:rPr>
              <a:t>предметов.</a:t>
            </a:r>
          </a:p>
          <a:p>
            <a:pPr lvl="0"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Её </a:t>
            </a:r>
            <a:r>
              <a:rPr lang="ru-RU" sz="3200" dirty="0" smtClean="0">
                <a:latin typeface="Arial Narrow" pitchFamily="34" charset="0"/>
              </a:rPr>
              <a:t>теперь можно изучать только через внеурочную деятельность или она может существовать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как </a:t>
            </a:r>
            <a:r>
              <a:rPr lang="ru-RU" sz="3200" dirty="0" smtClean="0">
                <a:latin typeface="Arial Narrow" pitchFamily="34" charset="0"/>
              </a:rPr>
              <a:t>оцениваемый предмет</a:t>
            </a:r>
            <a:r>
              <a:rPr lang="ru-RU" sz="3200" dirty="0" smtClean="0">
                <a:latin typeface="Arial Narrow" pitchFamily="34" charset="0"/>
              </a:rPr>
              <a:t>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80290" y="123478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748898"/>
            <a:ext cx="8352928" cy="3667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Предмету </a:t>
            </a:r>
            <a:r>
              <a:rPr lang="ru-RU" sz="3200" dirty="0" smtClean="0">
                <a:latin typeface="Arial Narrow" pitchFamily="34" charset="0"/>
              </a:rPr>
              <a:t>«ОДНКНР» в учебном плане ООО школы было отведено по 1 часу на уровень (только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в </a:t>
            </a:r>
            <a:r>
              <a:rPr lang="ru-RU" sz="3200" dirty="0" smtClean="0">
                <a:latin typeface="Arial Narrow" pitchFamily="34" charset="0"/>
              </a:rPr>
              <a:t>5 классе). В ФОП ООО предусмотрено 2 часа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(</a:t>
            </a:r>
            <a:r>
              <a:rPr lang="ru-RU" sz="3200" dirty="0" smtClean="0">
                <a:latin typeface="Arial Narrow" pitchFamily="34" charset="0"/>
              </a:rPr>
              <a:t>5 и 6 классы</a:t>
            </a:r>
            <a:r>
              <a:rPr lang="ru-RU" sz="3200" dirty="0" smtClean="0">
                <a:latin typeface="Arial Narrow" pitchFamily="34" charset="0"/>
              </a:rPr>
              <a:t>).</a:t>
            </a:r>
          </a:p>
          <a:p>
            <a:pPr lvl="0"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В </a:t>
            </a:r>
            <a:r>
              <a:rPr lang="ru-RU" sz="3200" dirty="0" smtClean="0">
                <a:latin typeface="Arial Narrow" pitchFamily="34" charset="0"/>
              </a:rPr>
              <a:t>классах, где этот предмет изучался только 1 час, надо добавлять в учебный план ещё </a:t>
            </a:r>
            <a:r>
              <a:rPr lang="ru-RU" sz="3200" dirty="0" smtClean="0">
                <a:latin typeface="Arial Narrow" pitchFamily="34" charset="0"/>
              </a:rPr>
              <a:t>1 </a:t>
            </a:r>
            <a:r>
              <a:rPr lang="ru-RU" sz="3200" dirty="0" smtClean="0">
                <a:latin typeface="Arial Narrow" pitchFamily="34" charset="0"/>
              </a:rPr>
              <a:t>час (</a:t>
            </a:r>
            <a:r>
              <a:rPr lang="ru-RU" sz="3200" dirty="0" smtClean="0">
                <a:latin typeface="Arial Narrow" pitchFamily="34" charset="0"/>
              </a:rPr>
              <a:t>догонять </a:t>
            </a:r>
            <a:r>
              <a:rPr lang="ru-RU" sz="3200" dirty="0" smtClean="0">
                <a:latin typeface="Arial Narrow" pitchFamily="34" charset="0"/>
              </a:rPr>
              <a:t>предусмотренный ФОП </a:t>
            </a:r>
            <a:r>
              <a:rPr lang="ru-RU" sz="3200" dirty="0" smtClean="0">
                <a:latin typeface="Arial Narrow" pitchFamily="34" charset="0"/>
              </a:rPr>
              <a:t>объём)?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1800" y="123478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1" y="881301"/>
            <a:ext cx="7848871" cy="2682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Региональное </a:t>
            </a:r>
            <a:r>
              <a:rPr lang="ru-RU" sz="3200" dirty="0" smtClean="0">
                <a:latin typeface="Arial Narrow" pitchFamily="34" charset="0"/>
              </a:rPr>
              <a:t>содержание включать ли в </a:t>
            </a:r>
            <a:r>
              <a:rPr lang="ru-RU" sz="3200" dirty="0" smtClean="0">
                <a:latin typeface="Arial Narrow" pitchFamily="34" charset="0"/>
              </a:rPr>
              <a:t>ФРП?</a:t>
            </a:r>
          </a:p>
          <a:p>
            <a:pPr lvl="0"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Курс </a:t>
            </a:r>
            <a:r>
              <a:rPr lang="ru-RU" sz="3200" dirty="0" smtClean="0">
                <a:latin typeface="Arial Narrow" pitchFamily="34" charset="0"/>
              </a:rPr>
              <a:t>«Морянка» в школах Архангельской области реализовывался через интеграцию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с основным</a:t>
            </a:r>
            <a:r>
              <a:rPr lang="ru-RU" sz="3200" dirty="0" smtClean="0">
                <a:latin typeface="Arial Narrow" pitchFamily="34" charset="0"/>
              </a:rPr>
              <a:t>  содержанием. Какие рекомендации давать теперь</a:t>
            </a:r>
            <a:r>
              <a:rPr lang="ru-RU" sz="3200" dirty="0" smtClean="0">
                <a:latin typeface="Arial Narrow" pitchFamily="34" charset="0"/>
              </a:rPr>
              <a:t>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123478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036930"/>
            <a:ext cx="8784977" cy="3667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  <a:tabLst>
                <a:tab pos="361950" algn="l"/>
              </a:tabLst>
            </a:pPr>
            <a:r>
              <a:rPr lang="ru-RU" sz="3200" dirty="0" smtClean="0">
                <a:latin typeface="Arial Narrow" pitchFamily="34" charset="0"/>
              </a:rPr>
              <a:t>В </a:t>
            </a:r>
            <a:r>
              <a:rPr lang="ru-RU" sz="3200" dirty="0" smtClean="0">
                <a:latin typeface="Arial Narrow" pitchFamily="34" charset="0"/>
              </a:rPr>
              <a:t>соответствии с п. 18.3.1 обновленного ФГОС СОО все учебные планы (в том числе учебный план универсального профиля) должны включать не менее 2 предметов на углубленном </a:t>
            </a:r>
            <a:r>
              <a:rPr lang="ru-RU" sz="3200" dirty="0" smtClean="0">
                <a:latin typeface="Arial Narrow" pitchFamily="34" charset="0"/>
              </a:rPr>
              <a:t>уровне.</a:t>
            </a:r>
          </a:p>
          <a:p>
            <a:pPr algn="just">
              <a:spcAft>
                <a:spcPts val="1000"/>
              </a:spcAft>
              <a:tabLst>
                <a:tab pos="361950" algn="l"/>
              </a:tabLst>
            </a:pPr>
            <a:r>
              <a:rPr lang="ru-RU" sz="3200" dirty="0" smtClean="0">
                <a:latin typeface="Arial Narrow" pitchFamily="34" charset="0"/>
              </a:rPr>
              <a:t>Могут </a:t>
            </a:r>
            <a:r>
              <a:rPr lang="ru-RU" sz="3200" dirty="0" smtClean="0">
                <a:latin typeface="Arial Narrow" pitchFamily="34" charset="0"/>
              </a:rPr>
              <a:t>ли школы сформировать учебный план,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в </a:t>
            </a:r>
            <a:r>
              <a:rPr lang="ru-RU" sz="3200" dirty="0" smtClean="0">
                <a:latin typeface="Arial Narrow" pitchFamily="34" charset="0"/>
              </a:rPr>
              <a:t>который входят предметы только на базовом уровне</a:t>
            </a:r>
            <a:r>
              <a:rPr lang="ru-RU" sz="3200" dirty="0" smtClean="0">
                <a:latin typeface="Arial Narrow" pitchFamily="34" charset="0"/>
              </a:rPr>
              <a:t>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51470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3" y="897076"/>
            <a:ext cx="8064896" cy="2682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В федеральном перечне учебников нет ни одного учебника по предмету «ОДНКНР</a:t>
            </a:r>
            <a:r>
              <a:rPr lang="ru-RU" sz="3200" dirty="0" smtClean="0">
                <a:latin typeface="Arial Narrow" pitchFamily="34" charset="0"/>
              </a:rPr>
              <a:t>».</a:t>
            </a:r>
          </a:p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Какие </a:t>
            </a:r>
            <a:r>
              <a:rPr lang="ru-RU" sz="3200" dirty="0" smtClean="0">
                <a:latin typeface="Arial Narrow" pitchFamily="34" charset="0"/>
              </a:rPr>
              <a:t>давать рекомендации по реализации содержания предмета? Как внести в учебный план этот предмет в такой ситуации</a:t>
            </a:r>
            <a:r>
              <a:rPr lang="ru-RU" sz="3200" dirty="0" smtClean="0">
                <a:latin typeface="Arial Narrow" pitchFamily="34" charset="0"/>
              </a:rPr>
              <a:t>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123478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5" y="771550"/>
            <a:ext cx="8208912" cy="3175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Какие учебники закупать по предметам? Только те, что есть в федеральном перечне учебников?</a:t>
            </a:r>
          </a:p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5-9 классы математика – один учебник. Достаточно ли школе закупить только учебные пособия (без учебников) (согласно приложению </a:t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№ 2  ФПУ)?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71800" y="51470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555526"/>
            <a:ext cx="8496944" cy="4529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ru-RU" sz="2800" dirty="0" smtClean="0">
                <a:latin typeface="Arial Narrow" pitchFamily="34" charset="0"/>
              </a:rPr>
              <a:t>В </a:t>
            </a:r>
            <a:r>
              <a:rPr lang="ru-RU" sz="2800" dirty="0" smtClean="0">
                <a:latin typeface="Arial Narrow" pitchFamily="34" charset="0"/>
              </a:rPr>
              <a:t>настоящее время идет работа над составлением учебного плана и выбором, в том числе, варианта профильного обучения в 10 классах. В ФООП СОО есть варианты учебного плана с углубленным изучением обществознания, однако в ФПУ нет учебника для работы по данному предмету на углубленном </a:t>
            </a:r>
            <a:r>
              <a:rPr lang="ru-RU" sz="2800" dirty="0" smtClean="0">
                <a:latin typeface="Arial Narrow" pitchFamily="34" charset="0"/>
              </a:rPr>
              <a:t>уровне.</a:t>
            </a:r>
          </a:p>
          <a:p>
            <a:pPr lvl="0" algn="just">
              <a:spcAft>
                <a:spcPts val="1000"/>
              </a:spcAft>
            </a:pPr>
            <a:r>
              <a:rPr lang="ru-RU" sz="2800" dirty="0" smtClean="0">
                <a:latin typeface="Arial Narrow" pitchFamily="34" charset="0"/>
              </a:rPr>
              <a:t>Когда  </a:t>
            </a:r>
            <a:r>
              <a:rPr lang="ru-RU" sz="2800" dirty="0" smtClean="0">
                <a:latin typeface="Arial Narrow" pitchFamily="34" charset="0"/>
              </a:rPr>
              <a:t>появится  учебник обществознания для преподавания предмета на  углубленном уровне? Что ответить детям, планирующим изучать этот предмет </a:t>
            </a:r>
            <a:r>
              <a:rPr lang="ru-RU" sz="2800" dirty="0" smtClean="0">
                <a:latin typeface="Arial Narrow" pitchFamily="34" charset="0"/>
              </a:rPr>
              <a:t/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dirty="0" smtClean="0">
                <a:latin typeface="Arial Narrow" pitchFamily="34" charset="0"/>
              </a:rPr>
              <a:t>на </a:t>
            </a:r>
            <a:r>
              <a:rPr lang="ru-RU" sz="2800" dirty="0" smtClean="0">
                <a:latin typeface="Arial Narrow" pitchFamily="34" charset="0"/>
              </a:rPr>
              <a:t>углубленном уровне с </a:t>
            </a:r>
            <a:r>
              <a:rPr lang="ru-RU" sz="2800" dirty="0" smtClean="0">
                <a:latin typeface="Arial Narrow" pitchFamily="34" charset="0"/>
              </a:rPr>
              <a:t>01.09.2023?</a:t>
            </a:r>
            <a:endParaRPr lang="ru-RU" sz="28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5776" y="51470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57719"/>
            <a:ext cx="878497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  <a:tabLst>
                <a:tab pos="361950" algn="l"/>
              </a:tabLst>
            </a:pPr>
            <a:r>
              <a:rPr lang="ru-RU" sz="3200" dirty="0" smtClean="0">
                <a:latin typeface="Arial Narrow" pitchFamily="34" charset="0"/>
              </a:rPr>
              <a:t>Можно </a:t>
            </a:r>
            <a:r>
              <a:rPr lang="ru-RU" sz="3200" dirty="0" smtClean="0">
                <a:latin typeface="Arial Narrow" pitchFamily="34" charset="0"/>
              </a:rPr>
              <a:t>ли в соответствии с ФГОС СОО изучить часть предметов на базовом уровне уже в 10 классе,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чтобы </a:t>
            </a:r>
            <a:r>
              <a:rPr lang="ru-RU" sz="3200" dirty="0" smtClean="0">
                <a:latin typeface="Arial Narrow" pitchFamily="34" charset="0"/>
              </a:rPr>
              <a:t>в 11 классе освободить больше часов 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для </a:t>
            </a:r>
            <a:r>
              <a:rPr lang="ru-RU" sz="3200" dirty="0" smtClean="0">
                <a:latin typeface="Arial Narrow" pitchFamily="34" charset="0"/>
              </a:rPr>
              <a:t>профильных предметов</a:t>
            </a:r>
            <a:r>
              <a:rPr lang="ru-RU" sz="3200" dirty="0" smtClean="0">
                <a:latin typeface="Arial Narrow" pitchFamily="34" charset="0"/>
              </a:rPr>
              <a:t>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51470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494532"/>
            <a:ext cx="813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  <a:tabLst>
                <a:tab pos="361950" algn="l"/>
              </a:tabLst>
            </a:pPr>
            <a:r>
              <a:rPr lang="ru-RU" sz="3200" dirty="0" smtClean="0">
                <a:latin typeface="Arial Narrow" pitchFamily="34" charset="0"/>
              </a:rPr>
              <a:t>Остается </a:t>
            </a:r>
            <a:r>
              <a:rPr lang="ru-RU" sz="3200" dirty="0" smtClean="0">
                <a:latin typeface="Arial Narrow" pitchFamily="34" charset="0"/>
              </a:rPr>
              <a:t>ли в приоритете формирование индивидуальных учебных планов на уровне СОО?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3808" y="51470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5" y="953309"/>
            <a:ext cx="8208912" cy="2682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Согласно Закону об образовании ФООП действуют с </a:t>
            </a:r>
            <a:r>
              <a:rPr lang="ru-RU" sz="3200" dirty="0" smtClean="0">
                <a:latin typeface="Arial Narrow" pitchFamily="34" charset="0"/>
              </a:rPr>
              <a:t>01.09.2023.</a:t>
            </a:r>
          </a:p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По </a:t>
            </a:r>
            <a:r>
              <a:rPr lang="ru-RU" sz="3200" dirty="0" smtClean="0">
                <a:latin typeface="Arial Narrow" pitchFamily="34" charset="0"/>
              </a:rPr>
              <a:t>какой основной образовательной программе должны работать школы с 1-2 классами, в которых обновленный ФГОС реализуется с 01.09.2022</a:t>
            </a:r>
            <a:r>
              <a:rPr lang="ru-RU" sz="3200" dirty="0" smtClean="0">
                <a:latin typeface="Arial Narrow" pitchFamily="34" charset="0"/>
              </a:rPr>
              <a:t>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1800" y="13582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480318"/>
            <a:ext cx="8352928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2400" dirty="0" smtClean="0">
                <a:latin typeface="Arial Narrow" pitchFamily="34" charset="0"/>
              </a:rPr>
              <a:t>До </a:t>
            </a:r>
            <a:r>
              <a:rPr lang="ru-RU" sz="2400" dirty="0" smtClean="0">
                <a:latin typeface="Arial Narrow" pitchFamily="34" charset="0"/>
              </a:rPr>
              <a:t>01.09.2023 образовательные программы школ должны быть приведены в соответствие с ФООП. В настоящее время в школах разработаны и утверждены образовательные программы </a:t>
            </a: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по </a:t>
            </a:r>
            <a:r>
              <a:rPr lang="ru-RU" sz="2400" dirty="0" smtClean="0">
                <a:latin typeface="Arial Narrow" pitchFamily="34" charset="0"/>
              </a:rPr>
              <a:t>действующим и по обновленным стандартам (по две программы на каждый уровень образования</a:t>
            </a:r>
            <a:r>
              <a:rPr lang="ru-RU" sz="2400" dirty="0" smtClean="0">
                <a:latin typeface="Arial Narrow" pitchFamily="34" charset="0"/>
              </a:rPr>
              <a:t>).</a:t>
            </a:r>
          </a:p>
          <a:p>
            <a:pPr algn="just">
              <a:spcAft>
                <a:spcPts val="1000"/>
              </a:spcAft>
            </a:pPr>
            <a:r>
              <a:rPr lang="ru-RU" sz="2400" dirty="0" smtClean="0">
                <a:latin typeface="Arial Narrow" pitchFamily="34" charset="0"/>
              </a:rPr>
              <a:t>С </a:t>
            </a:r>
            <a:r>
              <a:rPr lang="ru-RU" sz="2400" dirty="0" smtClean="0">
                <a:latin typeface="Arial Narrow" pitchFamily="34" charset="0"/>
              </a:rPr>
              <a:t>1 сентября 2023 в школах должно остаться по одной программе </a:t>
            </a: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на </a:t>
            </a:r>
            <a:r>
              <a:rPr lang="ru-RU" sz="2400" dirty="0" smtClean="0">
                <a:latin typeface="Arial Narrow" pitchFamily="34" charset="0"/>
              </a:rPr>
              <a:t>каждый уровень </a:t>
            </a:r>
            <a:r>
              <a:rPr lang="ru-RU" sz="2400" dirty="0" smtClean="0">
                <a:latin typeface="Arial Narrow" pitchFamily="34" charset="0"/>
              </a:rPr>
              <a:t>образования?</a:t>
            </a:r>
          </a:p>
          <a:p>
            <a:pPr algn="just">
              <a:spcAft>
                <a:spcPts val="1000"/>
              </a:spcAft>
            </a:pPr>
            <a:r>
              <a:rPr lang="ru-RU" sz="2400" dirty="0" smtClean="0">
                <a:latin typeface="Arial Narrow" pitchFamily="34" charset="0"/>
              </a:rPr>
              <a:t>Школе </a:t>
            </a:r>
            <a:r>
              <a:rPr lang="ru-RU" sz="2400" dirty="0" smtClean="0">
                <a:latin typeface="Arial Narrow" pitchFamily="34" charset="0"/>
              </a:rPr>
              <a:t>нужно разрабатывать свои новые ООП или вносить изменения в старые ООП, или работать по </a:t>
            </a:r>
            <a:r>
              <a:rPr lang="ru-RU" sz="2400" dirty="0" smtClean="0">
                <a:latin typeface="Arial Narrow" pitchFamily="34" charset="0"/>
              </a:rPr>
              <a:t>ФООП?</a:t>
            </a:r>
          </a:p>
          <a:p>
            <a:pPr algn="just">
              <a:spcAft>
                <a:spcPts val="1000"/>
              </a:spcAft>
            </a:pPr>
            <a:r>
              <a:rPr lang="ru-RU" sz="2400" dirty="0" smtClean="0">
                <a:latin typeface="Arial Narrow" pitchFamily="34" charset="0"/>
              </a:rPr>
              <a:t>В </a:t>
            </a:r>
            <a:r>
              <a:rPr lang="ru-RU" sz="2400" dirty="0" smtClean="0">
                <a:latin typeface="Arial Narrow" pitchFamily="34" charset="0"/>
              </a:rPr>
              <a:t>какие разделы ООП школа должна внести изменения </a:t>
            </a: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в </a:t>
            </a:r>
            <a:r>
              <a:rPr lang="ru-RU" sz="2400" dirty="0" smtClean="0">
                <a:latin typeface="Arial Narrow" pitchFamily="34" charset="0"/>
              </a:rPr>
              <a:t>соответствии с ФООП</a:t>
            </a:r>
            <a:r>
              <a:rPr lang="ru-RU" sz="2400" dirty="0" smtClean="0">
                <a:latin typeface="Arial Narrow" pitchFamily="34" charset="0"/>
              </a:rPr>
              <a:t>?</a:t>
            </a:r>
            <a:endParaRPr lang="ru-RU" sz="24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13582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1085711"/>
            <a:ext cx="82809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Если </a:t>
            </a:r>
            <a:r>
              <a:rPr lang="ru-RU" sz="3200" dirty="0" smtClean="0">
                <a:latin typeface="Arial Narrow" pitchFamily="34" charset="0"/>
              </a:rPr>
              <a:t>школа решила не разрабатывать свою ООП, то как использовать федеральную? В части разработки учебного плана, плана внеурочной деятельности и программы воспитания?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71800" y="13582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1059582"/>
            <a:ext cx="8352928" cy="3303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Использование школой ФОП предполагает неукоснительное исполнение каждого пункта программы? Их совсем нельзя </a:t>
            </a:r>
            <a:r>
              <a:rPr lang="ru-RU" sz="3200" dirty="0" smtClean="0">
                <a:latin typeface="Arial Narrow" pitchFamily="34" charset="0"/>
              </a:rPr>
              <a:t>изменять?</a:t>
            </a:r>
          </a:p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А </a:t>
            </a:r>
            <a:r>
              <a:rPr lang="ru-RU" sz="3200" dirty="0" smtClean="0">
                <a:latin typeface="Arial Narrow" pitchFamily="34" charset="0"/>
              </a:rPr>
              <a:t>если в школе карантин и </a:t>
            </a:r>
            <a:r>
              <a:rPr lang="ru-RU" sz="3200" dirty="0" smtClean="0">
                <a:latin typeface="Arial Narrow" pitchFamily="34" charset="0"/>
              </a:rPr>
              <a:t>прочее?</a:t>
            </a:r>
          </a:p>
          <a:p>
            <a:pPr algn="just">
              <a:spcAft>
                <a:spcPts val="1000"/>
              </a:spcAft>
            </a:pPr>
            <a:r>
              <a:rPr lang="ru-RU" sz="3200" dirty="0" smtClean="0">
                <a:latin typeface="Arial Narrow" pitchFamily="34" charset="0"/>
              </a:rPr>
              <a:t>Можно </a:t>
            </a:r>
            <a:r>
              <a:rPr lang="ru-RU" sz="3200" dirty="0" smtClean="0">
                <a:latin typeface="Arial Narrow" pitchFamily="34" charset="0"/>
              </a:rPr>
              <a:t>ли в ФРП менять разделы и/или темы местами</a:t>
            </a:r>
            <a:r>
              <a:rPr lang="ru-RU" sz="3200" dirty="0" smtClean="0">
                <a:latin typeface="Arial Narrow" pitchFamily="34" charset="0"/>
              </a:rPr>
              <a:t>?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42759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ОТВЕЧАЕМ ВМЕСТЕ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748</Words>
  <Application>Microsoft Office PowerPoint</Application>
  <PresentationFormat>Экран (16:9)</PresentationFormat>
  <Paragraphs>85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SE</cp:lastModifiedBy>
  <cp:revision>48</cp:revision>
  <dcterms:created xsi:type="dcterms:W3CDTF">2023-03-03T07:04:06Z</dcterms:created>
  <dcterms:modified xsi:type="dcterms:W3CDTF">2023-03-13T13:55:23Z</dcterms:modified>
</cp:coreProperties>
</file>