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57" r:id="rId3"/>
    <p:sldId id="260" r:id="rId4"/>
    <p:sldId id="261" r:id="rId5"/>
    <p:sldId id="265" r:id="rId6"/>
    <p:sldId id="266" r:id="rId7"/>
    <p:sldId id="264" r:id="rId8"/>
    <p:sldId id="263" r:id="rId9"/>
    <p:sldId id="267" r:id="rId10"/>
    <p:sldId id="262" r:id="rId11"/>
    <p:sldId id="269" r:id="rId12"/>
    <p:sldId id="270" r:id="rId13"/>
    <p:sldId id="271" r:id="rId14"/>
    <p:sldId id="259"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456"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6391BB-C8E0-4379-AB97-493DFC07A0D3}" type="datetimeFigureOut">
              <a:rPr lang="ru-RU" smtClean="0"/>
              <a:t>19.01.2024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61CF36-7ACD-4BC6-AE93-0D818706462E}" type="slidenum">
              <a:rPr lang="ru-RU" smtClean="0"/>
              <a:t>‹#›</a:t>
            </a:fld>
            <a:endParaRPr lang="ru-RU"/>
          </a:p>
        </p:txBody>
      </p:sp>
    </p:spTree>
    <p:extLst>
      <p:ext uri="{BB962C8B-B14F-4D97-AF65-F5344CB8AC3E}">
        <p14:creationId xmlns:p14="http://schemas.microsoft.com/office/powerpoint/2010/main" val="1861847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861CF36-7ACD-4BC6-AE93-0D818706462E}" type="slidenum">
              <a:rPr lang="ru-RU" smtClean="0"/>
              <a:t>9</a:t>
            </a:fld>
            <a:endParaRPr lang="ru-RU"/>
          </a:p>
        </p:txBody>
      </p:sp>
    </p:spTree>
    <p:extLst>
      <p:ext uri="{BB962C8B-B14F-4D97-AF65-F5344CB8AC3E}">
        <p14:creationId xmlns:p14="http://schemas.microsoft.com/office/powerpoint/2010/main" val="2496733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1/19/2024</a:t>
            </a:fld>
            <a:endParaRPr lang="en-US"/>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1/19/2024</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1/19/2024</a:t>
            </a:fld>
            <a:endParaRPr lang="en-US"/>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en-US"/>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1/19/2024</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1/19/2024</a:t>
            </a:fld>
            <a:endParaRPr lang="en-US"/>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Номер слайда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1/19/2024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D8BD707-D9CF-40AE-B4C6-C98DA3205C09}" type="datetimeFigureOut">
              <a:rPr lang="en-US" smtClean="0"/>
              <a:pPr/>
              <a:t>1/19/2024</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D8BD707-D9CF-40AE-B4C6-C98DA3205C09}" type="datetimeFigureOut">
              <a:rPr lang="en-US" smtClean="0"/>
              <a:pPr/>
              <a:t>1/19/2024</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1/19/2024</a:t>
            </a:fld>
            <a:endParaRPr lang="en-US"/>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n-US"/>
          </a:p>
        </p:txBody>
      </p:sp>
      <p:sp>
        <p:nvSpPr>
          <p:cNvPr id="4" name="Номер слайда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1/19/2024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1D8BD707-D9CF-40AE-B4C6-C98DA3205C09}" type="datetimeFigureOut">
              <a:rPr lang="en-US" smtClean="0"/>
              <a:pPr/>
              <a:t>1/19/2024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1/19/2024</a:t>
            </a:fld>
            <a:endParaRPr lang="en-US"/>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latin typeface="Times New Roman" pitchFamily="18" charset="0"/>
                <a:cs typeface="Times New Roman" pitchFamily="18" charset="0"/>
              </a:rPr>
              <a:t>Урок в условиях реализации обновленного ФГОС</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733800" y="5257800"/>
            <a:ext cx="5114778" cy="1101248"/>
          </a:xfrm>
        </p:spPr>
        <p:txBody>
          <a:bodyPr/>
          <a:lstStyle/>
          <a:p>
            <a:r>
              <a:rPr lang="ru-RU" dirty="0" err="1" smtClean="0">
                <a:solidFill>
                  <a:srgbClr val="FFC000"/>
                </a:solidFill>
                <a:latin typeface="Times New Roman" panose="02020603050405020304" pitchFamily="18" charset="0"/>
                <a:cs typeface="Times New Roman" panose="02020603050405020304" pitchFamily="18" charset="0"/>
              </a:rPr>
              <a:t>Сеничева</a:t>
            </a:r>
            <a:r>
              <a:rPr lang="ru-RU" dirty="0" smtClean="0">
                <a:solidFill>
                  <a:srgbClr val="FFC000"/>
                </a:solidFill>
                <a:latin typeface="Times New Roman" panose="02020603050405020304" pitchFamily="18" charset="0"/>
                <a:cs typeface="Times New Roman" panose="02020603050405020304" pitchFamily="18" charset="0"/>
              </a:rPr>
              <a:t> Ю.А., гл. эксперт ПК ИРО</a:t>
            </a:r>
            <a:endParaRPr lang="ru-RU"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7239000" cy="609600"/>
          </a:xfrm>
        </p:spPr>
        <p:txBody>
          <a:bodyPr>
            <a:normAutofit/>
          </a:bodyPr>
          <a:lstStyle/>
          <a:p>
            <a:r>
              <a:rPr lang="en-US" dirty="0" smtClean="0"/>
              <a:t>Smart </a:t>
            </a:r>
            <a:r>
              <a:rPr lang="ru-RU" dirty="0" smtClean="0"/>
              <a:t>цели урока</a:t>
            </a:r>
            <a:endParaRPr lang="ru-RU" dirty="0"/>
          </a:p>
        </p:txBody>
      </p:sp>
      <p:sp>
        <p:nvSpPr>
          <p:cNvPr id="3" name="Содержимое 2"/>
          <p:cNvSpPr>
            <a:spLocks noGrp="1"/>
          </p:cNvSpPr>
          <p:nvPr>
            <p:ph idx="1"/>
          </p:nvPr>
        </p:nvSpPr>
        <p:spPr>
          <a:xfrm>
            <a:off x="0" y="685800"/>
            <a:ext cx="8229600" cy="5769936"/>
          </a:xfrm>
        </p:spPr>
        <p:txBody>
          <a:bodyPr>
            <a:noAutofit/>
          </a:bodyPr>
          <a:lstStyle/>
          <a:p>
            <a:pPr algn="just"/>
            <a:r>
              <a:rPr lang="ru-RU" sz="2000" b="1" dirty="0" smtClean="0">
                <a:latin typeface="Times New Roman" pitchFamily="18" charset="0"/>
                <a:cs typeface="Times New Roman" pitchFamily="18" charset="0"/>
              </a:rPr>
              <a:t>S (</a:t>
            </a:r>
            <a:r>
              <a:rPr lang="ru-RU" sz="2000" b="1" dirty="0" err="1" smtClean="0">
                <a:latin typeface="Times New Roman" pitchFamily="18" charset="0"/>
                <a:cs typeface="Times New Roman" pitchFamily="18" charset="0"/>
              </a:rPr>
              <a:t>specific</a:t>
            </a:r>
            <a:r>
              <a:rPr lang="ru-RU" sz="2000" b="1" dirty="0" smtClean="0">
                <a:latin typeface="Times New Roman" pitchFamily="18" charset="0"/>
                <a:cs typeface="Times New Roman" pitchFamily="18" charset="0"/>
              </a:rPr>
              <a:t>) - конкретная</a:t>
            </a:r>
            <a:r>
              <a:rPr lang="ru-RU" sz="2000" dirty="0" smtClean="0">
                <a:latin typeface="Times New Roman" pitchFamily="18" charset="0"/>
                <a:cs typeface="Times New Roman" pitchFamily="18" charset="0"/>
              </a:rPr>
              <a:t>. Конкретно поставленная цель однозначно отвечает на вопрос: кто каких результатов должен добиться? Ставя цель урока, мы должны точно знать, что именно должно быть сделано на уроке, чему ученики конкретно должны научиться. (планируемые результаты урока)</a:t>
            </a:r>
          </a:p>
          <a:p>
            <a:pPr algn="just"/>
            <a:r>
              <a:rPr lang="ru-RU" sz="2000" b="1" dirty="0" smtClean="0">
                <a:latin typeface="Times New Roman" pitchFamily="18" charset="0"/>
                <a:cs typeface="Times New Roman" pitchFamily="18" charset="0"/>
              </a:rPr>
              <a:t>M (</a:t>
            </a:r>
            <a:r>
              <a:rPr lang="ru-RU" sz="2000" b="1" dirty="0" err="1" smtClean="0">
                <a:latin typeface="Times New Roman" pitchFamily="18" charset="0"/>
                <a:cs typeface="Times New Roman" pitchFamily="18" charset="0"/>
              </a:rPr>
              <a:t>measurable</a:t>
            </a:r>
            <a:r>
              <a:rPr lang="ru-RU" sz="2000" b="1" dirty="0" smtClean="0">
                <a:latin typeface="Times New Roman" pitchFamily="18" charset="0"/>
                <a:cs typeface="Times New Roman" pitchFamily="18" charset="0"/>
              </a:rPr>
              <a:t>) - измеримая</a:t>
            </a:r>
            <a:r>
              <a:rPr lang="ru-RU" sz="2000" dirty="0" smtClean="0">
                <a:latin typeface="Times New Roman" pitchFamily="18" charset="0"/>
                <a:cs typeface="Times New Roman" pitchFamily="18" charset="0"/>
              </a:rPr>
              <a:t>. Когда учитель ставит цель, он должен иметь четкое представление о том, как оценить ее достижение. Если критерий достижения сформулировать невозможно, значит, цель поставлена неверно.</a:t>
            </a:r>
          </a:p>
          <a:p>
            <a:pPr algn="just"/>
            <a:r>
              <a:rPr lang="ru-RU" sz="2000" b="1" dirty="0" smtClean="0">
                <a:latin typeface="Times New Roman" pitchFamily="18" charset="0"/>
                <a:cs typeface="Times New Roman" pitchFamily="18" charset="0"/>
              </a:rPr>
              <a:t>A (</a:t>
            </a:r>
            <a:r>
              <a:rPr lang="ru-RU" sz="2000" b="1" dirty="0" err="1" smtClean="0">
                <a:latin typeface="Times New Roman" pitchFamily="18" charset="0"/>
                <a:cs typeface="Times New Roman" pitchFamily="18" charset="0"/>
              </a:rPr>
              <a:t>achievable</a:t>
            </a:r>
            <a:r>
              <a:rPr lang="ru-RU" sz="2000" b="1" dirty="0" smtClean="0">
                <a:latin typeface="Times New Roman" pitchFamily="18" charset="0"/>
                <a:cs typeface="Times New Roman" pitchFamily="18" charset="0"/>
              </a:rPr>
              <a:t>) - достижимая</a:t>
            </a:r>
            <a:r>
              <a:rPr lang="ru-RU" sz="2000" dirty="0" smtClean="0">
                <a:latin typeface="Times New Roman" pitchFamily="18" charset="0"/>
                <a:cs typeface="Times New Roman" pitchFamily="18" charset="0"/>
              </a:rPr>
              <a:t>. Нельзя ставить слишком общие или слишком сложные цели. Цель должна быть реальная, которую можно достичь.</a:t>
            </a:r>
          </a:p>
          <a:p>
            <a:pPr algn="just"/>
            <a:r>
              <a:rPr lang="ru-RU" sz="2000" b="1" dirty="0" smtClean="0">
                <a:latin typeface="Times New Roman" pitchFamily="18" charset="0"/>
                <a:cs typeface="Times New Roman" pitchFamily="18" charset="0"/>
              </a:rPr>
              <a:t>R (</a:t>
            </a:r>
            <a:r>
              <a:rPr lang="ru-RU" sz="2000" b="1" dirty="0" err="1" smtClean="0">
                <a:latin typeface="Times New Roman" pitchFamily="18" charset="0"/>
                <a:cs typeface="Times New Roman" pitchFamily="18" charset="0"/>
              </a:rPr>
              <a:t>relevant</a:t>
            </a:r>
            <a:r>
              <a:rPr lang="ru-RU" sz="2000" b="1" dirty="0" smtClean="0">
                <a:latin typeface="Times New Roman" pitchFamily="18" charset="0"/>
                <a:cs typeface="Times New Roman" pitchFamily="18" charset="0"/>
              </a:rPr>
              <a:t>) - значимая.</a:t>
            </a:r>
            <a:r>
              <a:rPr lang="ru-RU" sz="2000" dirty="0" smtClean="0">
                <a:latin typeface="Times New Roman" pitchFamily="18" charset="0"/>
                <a:cs typeface="Times New Roman" pitchFamily="18" charset="0"/>
              </a:rPr>
              <a:t> Цель должна быть связана с интересами и потребностями учеников, нужная им, наполненная определенным смыслом. Ученикам надо понимать, для чего им необходимо ее добиваться.</a:t>
            </a:r>
          </a:p>
          <a:p>
            <a:pPr algn="just"/>
            <a:r>
              <a:rPr lang="ru-RU" sz="2000" b="1" dirty="0" smtClean="0">
                <a:latin typeface="Times New Roman" pitchFamily="18" charset="0"/>
                <a:cs typeface="Times New Roman" pitchFamily="18" charset="0"/>
              </a:rPr>
              <a:t>T (</a:t>
            </a:r>
            <a:r>
              <a:rPr lang="ru-RU" sz="2000" b="1" dirty="0" err="1" smtClean="0">
                <a:latin typeface="Times New Roman" pitchFamily="18" charset="0"/>
                <a:cs typeface="Times New Roman" pitchFamily="18" charset="0"/>
              </a:rPr>
              <a:t>time-bound</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привязанная ко времени. Цель должна быть привязана к конкретным временным рамкам (например, 45 минут урока).</a:t>
            </a:r>
          </a:p>
          <a:p>
            <a:pPr algn="just"/>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13360"/>
          </a:xfrm>
        </p:spPr>
        <p:txBody>
          <a:bodyPr>
            <a:normAutofit fontScale="90000"/>
          </a:bodyPr>
          <a:lstStyle/>
          <a:p>
            <a:r>
              <a:rPr lang="ru-RU" dirty="0" smtClean="0"/>
              <a:t>Мотивационный блок</a:t>
            </a:r>
            <a:endParaRPr lang="ru-RU" dirty="0"/>
          </a:p>
        </p:txBody>
      </p:sp>
      <p:sp>
        <p:nvSpPr>
          <p:cNvPr id="3" name="Объект 2"/>
          <p:cNvSpPr>
            <a:spLocks noGrp="1"/>
          </p:cNvSpPr>
          <p:nvPr>
            <p:ph idx="1"/>
          </p:nvPr>
        </p:nvSpPr>
        <p:spPr>
          <a:xfrm>
            <a:off x="228600" y="457200"/>
            <a:ext cx="7848600" cy="5998536"/>
          </a:xfrm>
        </p:spPr>
        <p:txBody>
          <a:bodyPr>
            <a:noAutofit/>
          </a:bodyPr>
          <a:lstStyle/>
          <a:p>
            <a:pPr marL="0" indent="0" algn="just">
              <a:buNone/>
            </a:pPr>
            <a:r>
              <a:rPr lang="ru-RU" sz="1600" u="sng" dirty="0" smtClean="0">
                <a:latin typeface="Times New Roman" panose="02020603050405020304" pitchFamily="18" charset="0"/>
                <a:cs typeface="Times New Roman" panose="02020603050405020304" pitchFamily="18" charset="0"/>
              </a:rPr>
              <a:t>Мотивация</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совокупность всех факторов, которые побуждают человека к активности.</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Интерес</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Проблема (ситуация-проблема (основной вопрос занятия, обращение внимания на главное противоречие), ситуация – иллюстрация, ситуация-оценка, ситуация-тренинг)</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Побуждение к совершенствованию определенных действий</a:t>
            </a:r>
          </a:p>
          <a:p>
            <a:pPr marL="0" indent="0" algn="just">
              <a:buNone/>
            </a:pPr>
            <a:r>
              <a:rPr lang="ru-RU" sz="1600" u="sng" dirty="0" smtClean="0">
                <a:latin typeface="Times New Roman" panose="02020603050405020304" pitchFamily="18" charset="0"/>
                <a:cs typeface="Times New Roman" panose="02020603050405020304" pitchFamily="18" charset="0"/>
              </a:rPr>
              <a:t>СПОСОБЫ </a:t>
            </a:r>
            <a:r>
              <a:rPr lang="ru-RU" sz="1600" u="sng" dirty="0">
                <a:latin typeface="Times New Roman" panose="02020603050405020304" pitchFamily="18" charset="0"/>
                <a:cs typeface="Times New Roman" panose="02020603050405020304" pitchFamily="18" charset="0"/>
              </a:rPr>
              <a:t>ПРОВЕДЕНИЯ МОТИВАЦИИ</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Рассмотрение ситуации</a:t>
            </a:r>
            <a:r>
              <a:rPr lang="ru-RU" sz="1600" dirty="0">
                <a:latin typeface="Times New Roman" panose="02020603050405020304" pitchFamily="18" charset="0"/>
                <a:cs typeface="Times New Roman" panose="02020603050405020304" pitchFamily="18" charset="0"/>
              </a:rPr>
              <a:t> </a:t>
            </a: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Опыт.</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Работа с понятиями (терминами) </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Анализ документа (текста)</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Нестандартное поведение.</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Работа с высказыванием (афоризмом)</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Графическое изображение.</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Загадка</a:t>
            </a:r>
            <a:r>
              <a:rPr lang="ru-RU" sz="1600" dirty="0">
                <a:latin typeface="Times New Roman" panose="02020603050405020304" pitchFamily="18" charset="0"/>
                <a:cs typeface="Times New Roman" panose="02020603050405020304" pitchFamily="18" charset="0"/>
              </a:rPr>
              <a:t>.</a:t>
            </a:r>
          </a:p>
          <a:p>
            <a:pPr marL="0" indent="0" algn="just">
              <a:buNone/>
            </a:pPr>
            <a:r>
              <a:rPr lang="ru-RU" sz="1600" u="sng" dirty="0" smtClean="0">
                <a:latin typeface="Times New Roman" panose="02020603050405020304" pitchFamily="18" charset="0"/>
                <a:cs typeface="Times New Roman" panose="02020603050405020304" pitchFamily="18" charset="0"/>
              </a:rPr>
              <a:t>Результаты </a:t>
            </a:r>
            <a:r>
              <a:rPr lang="ru-RU" sz="1600" u="sng" dirty="0">
                <a:latin typeface="Times New Roman" panose="02020603050405020304" pitchFamily="18" charset="0"/>
                <a:cs typeface="Times New Roman" panose="02020603050405020304" pitchFamily="18" charset="0"/>
              </a:rPr>
              <a:t>мотивации на урок:</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интерес к изучаемым вопросам;</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умение формулировать проблемы для рассмотрения;</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совместное формулирование темы урока;</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актуализация имеющихся знаний.</a:t>
            </a:r>
          </a:p>
          <a:p>
            <a:pPr algn="just">
              <a:buFont typeface="Arial" panose="020B0604020202020204" pitchFamily="34" charset="0"/>
              <a:buChar char="•"/>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849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228600"/>
            <a:ext cx="7239000" cy="365760"/>
          </a:xfrm>
        </p:spPr>
        <p:txBody>
          <a:bodyPr>
            <a:normAutofit fontScale="90000"/>
          </a:bodyPr>
          <a:lstStyle/>
          <a:p>
            <a:r>
              <a:rPr lang="ru-RU" dirty="0"/>
              <a:t>Оценочный </a:t>
            </a:r>
            <a:r>
              <a:rPr lang="ru-RU" dirty="0" smtClean="0"/>
              <a:t>блок</a:t>
            </a:r>
            <a:endParaRPr lang="ru-RU" dirty="0"/>
          </a:p>
        </p:txBody>
      </p:sp>
      <p:sp>
        <p:nvSpPr>
          <p:cNvPr id="3" name="Объект 2"/>
          <p:cNvSpPr>
            <a:spLocks noGrp="1"/>
          </p:cNvSpPr>
          <p:nvPr>
            <p:ph idx="1"/>
          </p:nvPr>
        </p:nvSpPr>
        <p:spPr>
          <a:xfrm>
            <a:off x="457200" y="609600"/>
            <a:ext cx="7620000" cy="6019800"/>
          </a:xfrm>
        </p:spPr>
        <p:txBody>
          <a:bodyPr>
            <a:normAutofit/>
          </a:bodyPr>
          <a:lstStyle/>
          <a:p>
            <a:pPr marL="0" indent="0">
              <a:buNone/>
            </a:pPr>
            <a:r>
              <a:rPr lang="ru-RU" b="1" dirty="0" smtClean="0"/>
              <a:t> </a:t>
            </a:r>
            <a:r>
              <a:rPr lang="ru-RU" sz="2800" dirty="0" smtClean="0">
                <a:latin typeface="Times New Roman" panose="02020603050405020304" pitchFamily="18" charset="0"/>
                <a:cs typeface="Times New Roman" panose="02020603050405020304" pitchFamily="18" charset="0"/>
              </a:rPr>
              <a:t>Оценка </a:t>
            </a:r>
            <a:r>
              <a:rPr lang="ru-RU" sz="2800" dirty="0">
                <a:latin typeface="Times New Roman" panose="02020603050405020304" pitchFamily="18" charset="0"/>
                <a:cs typeface="Times New Roman" panose="02020603050405020304" pitchFamily="18" charset="0"/>
              </a:rPr>
              <a:t>(формализованная – отметка, неформальная – поддержка или критика)</a:t>
            </a:r>
          </a:p>
          <a:p>
            <a:pPr lvl="0"/>
            <a:r>
              <a:rPr lang="ru-RU" sz="2800" dirty="0">
                <a:latin typeface="Times New Roman" panose="02020603050405020304" pitchFamily="18" charset="0"/>
                <a:cs typeface="Times New Roman" panose="02020603050405020304" pitchFamily="18" charset="0"/>
              </a:rPr>
              <a:t>Самооценка</a:t>
            </a:r>
          </a:p>
          <a:p>
            <a:pPr lvl="0"/>
            <a:r>
              <a:rPr lang="ru-RU" sz="2800" dirty="0" err="1">
                <a:latin typeface="Times New Roman" panose="02020603050405020304" pitchFamily="18" charset="0"/>
                <a:cs typeface="Times New Roman" panose="02020603050405020304" pitchFamily="18" charset="0"/>
              </a:rPr>
              <a:t>Взаимооценивание</a:t>
            </a:r>
            <a:endParaRPr lang="ru-RU" sz="2800" dirty="0">
              <a:latin typeface="Times New Roman" panose="02020603050405020304" pitchFamily="18" charset="0"/>
              <a:cs typeface="Times New Roman" panose="02020603050405020304" pitchFamily="18" charset="0"/>
            </a:endParaRPr>
          </a:p>
          <a:p>
            <a:pPr lvl="0"/>
            <a:r>
              <a:rPr lang="ru-RU" sz="2800" dirty="0">
                <a:latin typeface="Times New Roman" panose="02020603050405020304" pitchFamily="18" charset="0"/>
                <a:cs typeface="Times New Roman" panose="02020603050405020304" pitchFamily="18" charset="0"/>
              </a:rPr>
              <a:t>Экспертиза</a:t>
            </a:r>
          </a:p>
          <a:p>
            <a:pPr marL="0" indent="0">
              <a:buNone/>
            </a:pPr>
            <a:r>
              <a:rPr lang="ru-RU" sz="2800" u="sng" dirty="0" smtClean="0">
                <a:latin typeface="Times New Roman" panose="02020603050405020304" pitchFamily="18" charset="0"/>
                <a:cs typeface="Times New Roman" panose="02020603050405020304" pitchFamily="18" charset="0"/>
              </a:rPr>
              <a:t>Учебная </a:t>
            </a:r>
            <a:r>
              <a:rPr lang="ru-RU" sz="2800" u="sng" dirty="0">
                <a:latin typeface="Times New Roman" panose="02020603050405020304" pitchFamily="18" charset="0"/>
                <a:cs typeface="Times New Roman" panose="02020603050405020304" pitchFamily="18" charset="0"/>
              </a:rPr>
              <a:t>задача:</a:t>
            </a:r>
            <a:endParaRPr lang="ru-RU" sz="2800" dirty="0">
              <a:latin typeface="Times New Roman" panose="02020603050405020304" pitchFamily="18" charset="0"/>
              <a:cs typeface="Times New Roman" panose="02020603050405020304" pitchFamily="18" charset="0"/>
            </a:endParaRPr>
          </a:p>
          <a:p>
            <a:r>
              <a:rPr lang="ru-RU" sz="2800" i="1" dirty="0">
                <a:latin typeface="Times New Roman" panose="02020603050405020304" pitchFamily="18" charset="0"/>
                <a:cs typeface="Times New Roman" panose="02020603050405020304" pitchFamily="18" charset="0"/>
              </a:rPr>
              <a:t>На регулятивные УУД</a:t>
            </a:r>
            <a:endParaRPr lang="ru-RU" sz="2800" dirty="0">
              <a:latin typeface="Times New Roman" panose="02020603050405020304" pitchFamily="18" charset="0"/>
              <a:cs typeface="Times New Roman" panose="02020603050405020304" pitchFamily="18" charset="0"/>
            </a:endParaRPr>
          </a:p>
          <a:p>
            <a:pPr lvl="0"/>
            <a:r>
              <a:rPr lang="ru-RU" sz="2800" dirty="0">
                <a:latin typeface="Times New Roman" panose="02020603050405020304" pitchFamily="18" charset="0"/>
                <a:cs typeface="Times New Roman" panose="02020603050405020304" pitchFamily="18" charset="0"/>
              </a:rPr>
              <a:t>на самоконтроль (</a:t>
            </a:r>
            <a:r>
              <a:rPr lang="ru-RU" sz="2800" i="1" dirty="0">
                <a:latin typeface="Times New Roman" panose="02020603050405020304" pitchFamily="18" charset="0"/>
                <a:cs typeface="Times New Roman" panose="02020603050405020304" pitchFamily="18" charset="0"/>
              </a:rPr>
              <a:t>определи критерии оценки…</a:t>
            </a:r>
            <a:endParaRPr lang="ru-RU" sz="2800" dirty="0">
              <a:latin typeface="Times New Roman" panose="02020603050405020304" pitchFamily="18" charset="0"/>
              <a:cs typeface="Times New Roman" panose="02020603050405020304" pitchFamily="18" charset="0"/>
            </a:endParaRPr>
          </a:p>
          <a:p>
            <a:pPr lvl="0"/>
            <a:r>
              <a:rPr lang="ru-RU" sz="2800" dirty="0">
                <a:latin typeface="Times New Roman" panose="02020603050405020304" pitchFamily="18" charset="0"/>
                <a:cs typeface="Times New Roman" panose="02020603050405020304" pitchFamily="18" charset="0"/>
              </a:rPr>
              <a:t>на самооценку (….</a:t>
            </a:r>
          </a:p>
          <a:p>
            <a:pPr lvl="0"/>
            <a:r>
              <a:rPr lang="ru-RU" sz="2800" dirty="0">
                <a:latin typeface="Times New Roman" panose="02020603050405020304" pitchFamily="18" charset="0"/>
                <a:cs typeface="Times New Roman" panose="02020603050405020304" pitchFamily="18" charset="0"/>
              </a:rPr>
              <a:t>на коррекцию (…</a:t>
            </a:r>
          </a:p>
          <a:p>
            <a:pPr lvl="0"/>
            <a:r>
              <a:rPr lang="ru-RU" sz="2800" dirty="0">
                <a:latin typeface="Times New Roman" panose="02020603050405020304" pitchFamily="18" charset="0"/>
                <a:cs typeface="Times New Roman" panose="02020603050405020304" pitchFamily="18" charset="0"/>
              </a:rPr>
              <a:t> на выбор(…</a:t>
            </a:r>
          </a:p>
        </p:txBody>
      </p:sp>
    </p:spTree>
    <p:extLst>
      <p:ext uri="{BB962C8B-B14F-4D97-AF65-F5344CB8AC3E}">
        <p14:creationId xmlns:p14="http://schemas.microsoft.com/office/powerpoint/2010/main" val="1266618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441960"/>
          </a:xfrm>
        </p:spPr>
        <p:txBody>
          <a:bodyPr>
            <a:normAutofit fontScale="90000"/>
          </a:bodyPr>
          <a:lstStyle/>
          <a:p>
            <a:r>
              <a:rPr lang="ru-RU" dirty="0"/>
              <a:t>РЕФЛЕКСИВНЫЙ </a:t>
            </a:r>
            <a:r>
              <a:rPr lang="ru-RU" dirty="0" smtClean="0"/>
              <a:t>БЛОК</a:t>
            </a:r>
            <a:endParaRPr lang="ru-RU" dirty="0"/>
          </a:p>
        </p:txBody>
      </p:sp>
      <p:sp>
        <p:nvSpPr>
          <p:cNvPr id="3" name="Объект 2"/>
          <p:cNvSpPr>
            <a:spLocks noGrp="1"/>
          </p:cNvSpPr>
          <p:nvPr>
            <p:ph idx="1"/>
          </p:nvPr>
        </p:nvSpPr>
        <p:spPr>
          <a:xfrm>
            <a:off x="457200" y="914400"/>
            <a:ext cx="7239000" cy="5541336"/>
          </a:xfrm>
        </p:spPr>
        <p:txBody>
          <a:bodyPr>
            <a:noAutofit/>
          </a:bodyPr>
          <a:lstStyle/>
          <a:p>
            <a:pPr lvl="0"/>
            <a:r>
              <a:rPr lang="ru-RU" dirty="0" smtClean="0">
                <a:latin typeface="Times New Roman" panose="02020603050405020304" pitchFamily="18" charset="0"/>
                <a:cs typeface="Times New Roman" panose="02020603050405020304" pitchFamily="18" charset="0"/>
              </a:rPr>
              <a:t>Отношение </a:t>
            </a:r>
            <a:r>
              <a:rPr lang="ru-RU" dirty="0">
                <a:latin typeface="Times New Roman" panose="02020603050405020304" pitchFamily="18" charset="0"/>
                <a:cs typeface="Times New Roman" panose="02020603050405020304" pitchFamily="18" charset="0"/>
              </a:rPr>
              <a:t>к произошедшему</a:t>
            </a:r>
          </a:p>
          <a:p>
            <a:pPr lvl="0"/>
            <a:r>
              <a:rPr lang="ru-RU" dirty="0">
                <a:latin typeface="Times New Roman" panose="02020603050405020304" pitchFamily="18" charset="0"/>
                <a:cs typeface="Times New Roman" panose="02020603050405020304" pitchFamily="18" charset="0"/>
              </a:rPr>
              <a:t>Выделение трудностей</a:t>
            </a:r>
          </a:p>
          <a:p>
            <a:pPr lvl="0"/>
            <a:r>
              <a:rPr lang="ru-RU" dirty="0">
                <a:latin typeface="Times New Roman" panose="02020603050405020304" pitchFamily="18" charset="0"/>
                <a:cs typeface="Times New Roman" panose="02020603050405020304" pitchFamily="18" charset="0"/>
              </a:rPr>
              <a:t>Присвоение опыта</a:t>
            </a:r>
          </a:p>
          <a:p>
            <a:pPr marL="0" indent="0">
              <a:buNone/>
            </a:pPr>
            <a:r>
              <a:rPr lang="ru-RU" dirty="0">
                <a:latin typeface="Times New Roman" panose="02020603050405020304" pitchFamily="18" charset="0"/>
                <a:cs typeface="Times New Roman" panose="02020603050405020304" pitchFamily="18" charset="0"/>
              </a:rPr>
              <a:t> </a:t>
            </a:r>
            <a:r>
              <a:rPr lang="ru-RU" u="sng" dirty="0" smtClean="0">
                <a:latin typeface="Times New Roman" panose="02020603050405020304" pitchFamily="18" charset="0"/>
                <a:cs typeface="Times New Roman" panose="02020603050405020304" pitchFamily="18" charset="0"/>
              </a:rPr>
              <a:t>Учебная </a:t>
            </a:r>
            <a:r>
              <a:rPr lang="ru-RU" u="sng" dirty="0">
                <a:latin typeface="Times New Roman" panose="02020603050405020304" pitchFamily="18" charset="0"/>
                <a:cs typeface="Times New Roman" panose="02020603050405020304" pitchFamily="18" charset="0"/>
              </a:rPr>
              <a:t>задача:</a:t>
            </a:r>
            <a:endParaRPr lang="ru-RU" dirty="0">
              <a:latin typeface="Times New Roman" panose="02020603050405020304" pitchFamily="18" charset="0"/>
              <a:cs typeface="Times New Roman" panose="02020603050405020304" pitchFamily="18" charset="0"/>
            </a:endParaRPr>
          </a:p>
          <a:p>
            <a:r>
              <a:rPr lang="ru-RU" i="1" dirty="0">
                <a:latin typeface="Times New Roman" panose="02020603050405020304" pitchFamily="18" charset="0"/>
                <a:cs typeface="Times New Roman" panose="02020603050405020304" pitchFamily="18" charset="0"/>
              </a:rPr>
              <a:t>На личностные УУД</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на самоопределение (</a:t>
            </a:r>
            <a:r>
              <a:rPr lang="ru-RU" i="1" dirty="0">
                <a:latin typeface="Times New Roman" panose="02020603050405020304" pitchFamily="18" charset="0"/>
                <a:cs typeface="Times New Roman" panose="02020603050405020304" pitchFamily="18" charset="0"/>
              </a:rPr>
              <a:t>выбери…</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смыслообразование</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сформулируй свое понимание, смоделируй…</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на мотивацию (</a:t>
            </a:r>
            <a:r>
              <a:rPr lang="ru-RU" i="1" dirty="0">
                <a:latin typeface="Times New Roman" panose="02020603050405020304" pitchFamily="18" charset="0"/>
                <a:cs typeface="Times New Roman" panose="02020603050405020304" pitchFamily="18" charset="0"/>
              </a:rPr>
              <a:t>выскажи свою позицию, видение…)</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на нравственную оценку (</a:t>
            </a:r>
            <a:r>
              <a:rPr lang="ru-RU" i="1" dirty="0">
                <a:latin typeface="Times New Roman" panose="02020603050405020304" pitchFamily="18" charset="0"/>
                <a:cs typeface="Times New Roman" panose="02020603050405020304" pitchFamily="18" charset="0"/>
              </a:rPr>
              <a:t>оцени факт относительно своего видения…</a:t>
            </a: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 </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1363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20040"/>
            <a:ext cx="7924800" cy="2575560"/>
          </a:xfrm>
        </p:spPr>
        <p:txBody>
          <a:bodyPr>
            <a:noAutofit/>
          </a:bodyPr>
          <a:lstStyle/>
          <a:p>
            <a:pPr algn="just"/>
            <a:r>
              <a:rPr lang="ru-RU" sz="3600" dirty="0" smtClean="0">
                <a:latin typeface="Times New Roman" pitchFamily="18" charset="0"/>
                <a:cs typeface="Times New Roman" pitchFamily="18" charset="0"/>
              </a:rPr>
              <a:t>Технологический и дидактический инструментарий педагога, релевантный планируемым результатам урока</a:t>
            </a:r>
            <a:endParaRPr lang="ru-RU" sz="36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2819400"/>
            <a:ext cx="8229600" cy="3306763"/>
          </a:xfrm>
        </p:spPr>
        <p:txBody>
          <a:bodyPr>
            <a:normAutofit/>
          </a:bodyPr>
          <a:lstStyle/>
          <a:p>
            <a:r>
              <a:rPr lang="ru-RU" dirty="0" smtClean="0">
                <a:latin typeface="Times New Roman" pitchFamily="18" charset="0"/>
                <a:cs typeface="Times New Roman" pitchFamily="18" charset="0"/>
              </a:rPr>
              <a:t>Метод</a:t>
            </a:r>
          </a:p>
          <a:p>
            <a:r>
              <a:rPr lang="ru-RU" dirty="0" smtClean="0">
                <a:latin typeface="Times New Roman" pitchFamily="18" charset="0"/>
                <a:cs typeface="Times New Roman" pitchFamily="18" charset="0"/>
              </a:rPr>
              <a:t>Способ</a:t>
            </a:r>
          </a:p>
          <a:p>
            <a:r>
              <a:rPr lang="ru-RU" dirty="0" smtClean="0">
                <a:latin typeface="Times New Roman" pitchFamily="18" charset="0"/>
                <a:cs typeface="Times New Roman" pitchFamily="18" charset="0"/>
              </a:rPr>
              <a:t>Прием</a:t>
            </a:r>
          </a:p>
          <a:p>
            <a:r>
              <a:rPr lang="ru-RU" dirty="0" smtClean="0">
                <a:latin typeface="Times New Roman" pitchFamily="18" charset="0"/>
                <a:cs typeface="Times New Roman" pitchFamily="18" charset="0"/>
              </a:rPr>
              <a:t>Технология</a:t>
            </a:r>
          </a:p>
          <a:p>
            <a:r>
              <a:rPr lang="ru-RU" dirty="0" smtClean="0">
                <a:latin typeface="Times New Roman" pitchFamily="18" charset="0"/>
                <a:cs typeface="Times New Roman" pitchFamily="18" charset="0"/>
              </a:rPr>
              <a:t>Форма </a:t>
            </a:r>
          </a:p>
          <a:p>
            <a:r>
              <a:rPr lang="ru-RU" dirty="0" smtClean="0">
                <a:latin typeface="Times New Roman" pitchFamily="18" charset="0"/>
                <a:cs typeface="Times New Roman" pitchFamily="18" charset="0"/>
              </a:rPr>
              <a:t>Методика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458200" cy="609600"/>
          </a:xfrm>
        </p:spPr>
        <p:txBody>
          <a:bodyPr>
            <a:normAutofit fontScale="90000"/>
          </a:bodyPr>
          <a:lstStyle/>
          <a:p>
            <a:r>
              <a:rPr lang="ru-RU" sz="2600" dirty="0">
                <a:latin typeface="Times New Roman" panose="02020603050405020304" pitchFamily="18" charset="0"/>
                <a:cs typeface="Times New Roman" panose="02020603050405020304" pitchFamily="18" charset="0"/>
              </a:rPr>
              <a:t>Критериями оценки </a:t>
            </a:r>
            <a:r>
              <a:rPr lang="ru-RU" sz="2600" dirty="0" smtClean="0">
                <a:latin typeface="Times New Roman" panose="02020603050405020304" pitchFamily="18" charset="0"/>
                <a:cs typeface="Times New Roman" panose="02020603050405020304" pitchFamily="18" charset="0"/>
              </a:rPr>
              <a:t>эффективности урока </a:t>
            </a:r>
            <a:br>
              <a:rPr lang="ru-RU" sz="2600" dirty="0" smtClean="0">
                <a:latin typeface="Times New Roman" panose="02020603050405020304" pitchFamily="18" charset="0"/>
                <a:cs typeface="Times New Roman" panose="02020603050405020304" pitchFamily="18" charset="0"/>
              </a:rPr>
            </a:br>
            <a:r>
              <a:rPr lang="ru-RU" sz="2600" dirty="0" smtClean="0">
                <a:latin typeface="Times New Roman" panose="02020603050405020304" pitchFamily="18" charset="0"/>
                <a:cs typeface="Times New Roman" panose="02020603050405020304" pitchFamily="18" charset="0"/>
              </a:rPr>
              <a:t>НЕ являются:</a:t>
            </a:r>
            <a:endParaRPr lang="ru-RU" sz="2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762000"/>
            <a:ext cx="7239000" cy="5693736"/>
          </a:xfrm>
        </p:spPr>
        <p:txBody>
          <a:bodyPr>
            <a:normAutofit/>
          </a:bodyPr>
          <a:lstStyle/>
          <a:p>
            <a:pPr lvl="0" algn="just"/>
            <a:r>
              <a:rPr lang="ru-RU" dirty="0" smtClean="0">
                <a:latin typeface="Times New Roman" panose="02020603050405020304" pitchFamily="18" charset="0"/>
                <a:cs typeface="Times New Roman" panose="02020603050405020304" pitchFamily="18" charset="0"/>
              </a:rPr>
              <a:t>Объём </a:t>
            </a:r>
            <a:r>
              <a:rPr lang="ru-RU" dirty="0">
                <a:latin typeface="Times New Roman" panose="02020603050405020304" pitchFamily="18" charset="0"/>
                <a:cs typeface="Times New Roman" panose="02020603050405020304" pitchFamily="18" charset="0"/>
              </a:rPr>
              <a:t>написанного учениками в тетрадях.</a:t>
            </a:r>
          </a:p>
          <a:p>
            <a:pPr lvl="0" algn="just"/>
            <a:r>
              <a:rPr lang="ru-RU" dirty="0">
                <a:latin typeface="Times New Roman" panose="02020603050405020304" pitchFamily="18" charset="0"/>
                <a:cs typeface="Times New Roman" panose="02020603050405020304" pitchFamily="18" charset="0"/>
              </a:rPr>
              <a:t>Количество выставленных ученикам отметок.</a:t>
            </a:r>
          </a:p>
          <a:p>
            <a:pPr lvl="0" algn="just"/>
            <a:r>
              <a:rPr lang="ru-RU" dirty="0">
                <a:latin typeface="Times New Roman" panose="02020603050405020304" pitchFamily="18" charset="0"/>
                <a:cs typeface="Times New Roman" panose="02020603050405020304" pitchFamily="18" charset="0"/>
              </a:rPr>
              <a:t>Количество упражнений, выполненных за урок.</a:t>
            </a:r>
          </a:p>
          <a:p>
            <a:pPr lvl="0" algn="just"/>
            <a:r>
              <a:rPr lang="ru-RU" dirty="0">
                <a:latin typeface="Times New Roman" panose="02020603050405020304" pitchFamily="18" charset="0"/>
                <a:cs typeface="Times New Roman" panose="02020603050405020304" pitchFamily="18" charset="0"/>
              </a:rPr>
              <a:t>Устная или письменная форма выполняемых заданий.</a:t>
            </a:r>
          </a:p>
          <a:p>
            <a:pPr lvl="0" algn="just"/>
            <a:r>
              <a:rPr lang="ru-RU" dirty="0">
                <a:latin typeface="Times New Roman" panose="02020603050405020304" pitchFamily="18" charset="0"/>
                <a:cs typeface="Times New Roman" panose="02020603050405020304" pitchFamily="18" charset="0"/>
              </a:rPr>
              <a:t>Однотипность или разнотипность содержания урока.</a:t>
            </a:r>
          </a:p>
          <a:p>
            <a:pPr lvl="0" algn="just"/>
            <a:r>
              <a:rPr lang="ru-RU" dirty="0">
                <a:latin typeface="Times New Roman" panose="02020603050405020304" pitchFamily="18" charset="0"/>
                <a:cs typeface="Times New Roman" panose="02020603050405020304" pitchFamily="18" charset="0"/>
              </a:rPr>
              <a:t>Наличие традиционных этапов урока.</a:t>
            </a:r>
          </a:p>
          <a:p>
            <a:pPr lvl="0" algn="just"/>
            <a:r>
              <a:rPr lang="ru-RU" dirty="0">
                <a:latin typeface="Times New Roman" panose="02020603050405020304" pitchFamily="18" charset="0"/>
                <a:cs typeface="Times New Roman" panose="02020603050405020304" pitchFamily="18" charset="0"/>
              </a:rPr>
              <a:t>Распределение времени по различным этапам.</a:t>
            </a:r>
          </a:p>
          <a:p>
            <a:pPr lvl="0" algn="just"/>
            <a:r>
              <a:rPr lang="ru-RU" dirty="0">
                <a:latin typeface="Times New Roman" panose="02020603050405020304" pitchFamily="18" charset="0"/>
                <a:cs typeface="Times New Roman" panose="02020603050405020304" pitchFamily="18" charset="0"/>
              </a:rPr>
              <a:t>Использование большого (малого) количества наглядных пособий.</a:t>
            </a:r>
          </a:p>
          <a:p>
            <a:pPr lvl="0" algn="just"/>
            <a:r>
              <a:rPr lang="ru-RU" dirty="0">
                <a:latin typeface="Times New Roman" panose="02020603050405020304" pitchFamily="18" charset="0"/>
                <a:cs typeface="Times New Roman" panose="02020603050405020304" pitchFamily="18" charset="0"/>
              </a:rPr>
              <a:t>Использование для работы на уроке учебника.</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531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Методология стандарта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152400" y="1524000"/>
            <a:ext cx="7848600" cy="4525963"/>
          </a:xfrm>
        </p:spPr>
        <p:txBody>
          <a:bodyPr>
            <a:noAutofit/>
          </a:bodyPr>
          <a:lstStyle/>
          <a:p>
            <a:pPr marL="0" indent="0">
              <a:spcBef>
                <a:spcPts val="0"/>
              </a:spcBef>
              <a:buNone/>
            </a:pPr>
            <a:r>
              <a:rPr lang="ru-RU" sz="3200" dirty="0" smtClean="0">
                <a:latin typeface="Times New Roman" pitchFamily="18" charset="0"/>
                <a:cs typeface="Times New Roman" pitchFamily="18" charset="0"/>
              </a:rPr>
              <a:t>Культурно-исторический системно </a:t>
            </a:r>
            <a:r>
              <a:rPr lang="ru-RU" sz="3200" dirty="0" err="1" smtClean="0">
                <a:latin typeface="Times New Roman" pitchFamily="18" charset="0"/>
                <a:cs typeface="Times New Roman" pitchFamily="18" charset="0"/>
              </a:rPr>
              <a:t>деятельностный</a:t>
            </a:r>
            <a:r>
              <a:rPr lang="ru-RU" sz="3200" dirty="0" smtClean="0">
                <a:latin typeface="Times New Roman" pitchFamily="18" charset="0"/>
                <a:cs typeface="Times New Roman" pitchFamily="18" charset="0"/>
              </a:rPr>
              <a:t> подход       </a:t>
            </a:r>
            <a:r>
              <a:rPr lang="ru-RU" sz="3200" dirty="0" err="1" smtClean="0">
                <a:latin typeface="Times New Roman" pitchFamily="18" charset="0"/>
                <a:cs typeface="Times New Roman" pitchFamily="18" charset="0"/>
              </a:rPr>
              <a:t>Деятельностный</a:t>
            </a:r>
            <a:r>
              <a:rPr lang="ru-RU" sz="3200" dirty="0" smtClean="0">
                <a:latin typeface="Times New Roman" pitchFamily="18" charset="0"/>
                <a:cs typeface="Times New Roman" pitchFamily="18" charset="0"/>
              </a:rPr>
              <a:t> подход (</a:t>
            </a:r>
            <a:r>
              <a:rPr lang="ru-RU" sz="3200" dirty="0" err="1" smtClean="0">
                <a:latin typeface="Times New Roman" pitchFamily="18" charset="0"/>
                <a:cs typeface="Times New Roman" pitchFamily="18" charset="0"/>
              </a:rPr>
              <a:t>Л.С.Выготский</a:t>
            </a:r>
            <a:r>
              <a:rPr lang="ru-RU" sz="3200" dirty="0" smtClean="0">
                <a:latin typeface="Times New Roman" pitchFamily="18" charset="0"/>
                <a:cs typeface="Times New Roman" pitchFamily="18" charset="0"/>
              </a:rPr>
              <a:t>, Д.Б. </a:t>
            </a:r>
            <a:r>
              <a:rPr lang="ru-RU" sz="3200" dirty="0" err="1" smtClean="0">
                <a:latin typeface="Times New Roman" pitchFamily="18" charset="0"/>
                <a:cs typeface="Times New Roman" pitchFamily="18" charset="0"/>
              </a:rPr>
              <a:t>Эльконин</a:t>
            </a:r>
            <a:r>
              <a:rPr lang="ru-RU" sz="3200" dirty="0" smtClean="0">
                <a:latin typeface="Times New Roman" pitchFamily="18" charset="0"/>
                <a:cs typeface="Times New Roman" pitchFamily="18" charset="0"/>
              </a:rPr>
              <a:t>, В.В. Давыдов)</a:t>
            </a:r>
          </a:p>
          <a:p>
            <a:pPr marL="0" indent="0">
              <a:spcBef>
                <a:spcPts val="0"/>
              </a:spcBef>
              <a:buNone/>
            </a:pPr>
            <a:r>
              <a:rPr lang="ru-RU" sz="3200" dirty="0" smtClean="0">
                <a:latin typeface="Times New Roman" pitchFamily="18" charset="0"/>
                <a:cs typeface="Times New Roman" pitchFamily="18" charset="0"/>
              </a:rPr>
              <a:t>П.Я Гальперин «Теория поэтапного формирования умственных действий»</a:t>
            </a:r>
          </a:p>
          <a:p>
            <a:pPr marL="0" indent="0">
              <a:spcBef>
                <a:spcPts val="0"/>
              </a:spcBef>
              <a:buNone/>
            </a:pPr>
            <a:r>
              <a:rPr lang="ru-RU" sz="3200" dirty="0" smtClean="0">
                <a:latin typeface="Times New Roman" pitchFamily="18" charset="0"/>
                <a:cs typeface="Times New Roman" pitchFamily="18" charset="0"/>
              </a:rPr>
              <a:t>- Инициация детского действия</a:t>
            </a:r>
          </a:p>
          <a:p>
            <a:pPr marL="0" indent="0">
              <a:spcBef>
                <a:spcPts val="0"/>
              </a:spcBef>
              <a:buNone/>
            </a:pPr>
            <a:r>
              <a:rPr lang="ru-RU" sz="3200" dirty="0" smtClean="0">
                <a:latin typeface="Times New Roman" pitchFamily="18" charset="0"/>
                <a:cs typeface="Times New Roman" pitchFamily="18" charset="0"/>
              </a:rPr>
              <a:t>- Организация учебной деятельности (младший школьник, младший и  старший подростки)</a:t>
            </a:r>
          </a:p>
          <a:p>
            <a:pPr marL="0" indent="0">
              <a:spcBef>
                <a:spcPts val="0"/>
              </a:spcBef>
              <a:buNone/>
            </a:pPr>
            <a:endParaRPr lang="ru-RU" sz="3200" dirty="0">
              <a:latin typeface="Times New Roman" pitchFamily="18" charset="0"/>
              <a:cs typeface="Times New Roman" pitchFamily="18" charset="0"/>
            </a:endParaRPr>
          </a:p>
        </p:txBody>
      </p:sp>
      <p:sp>
        <p:nvSpPr>
          <p:cNvPr id="8" name="Стрелка вправо 7"/>
          <p:cNvSpPr/>
          <p:nvPr/>
        </p:nvSpPr>
        <p:spPr>
          <a:xfrm>
            <a:off x="4495800" y="2133600"/>
            <a:ext cx="1143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696200" cy="746760"/>
          </a:xfrm>
        </p:spPr>
        <p:txBody>
          <a:bodyPr>
            <a:normAutofit fontScale="90000"/>
          </a:bodyPr>
          <a:lstStyle/>
          <a:p>
            <a:r>
              <a:rPr lang="ru-RU" sz="2400" dirty="0" smtClean="0"/>
              <a:t>Учебная деятельность (Д.Б. </a:t>
            </a:r>
            <a:r>
              <a:rPr lang="ru-RU" sz="2400" dirty="0" err="1" smtClean="0"/>
              <a:t>Эльконин</a:t>
            </a:r>
            <a:r>
              <a:rPr lang="ru-RU" sz="2400" dirty="0" smtClean="0"/>
              <a:t> – </a:t>
            </a:r>
            <a:br>
              <a:rPr lang="ru-RU" sz="2400" dirty="0" smtClean="0"/>
            </a:br>
            <a:r>
              <a:rPr lang="ru-RU" sz="2400" dirty="0" smtClean="0"/>
              <a:t>В.В. Давыдов «Теория учебной деятельности») </a:t>
            </a:r>
            <a:br>
              <a:rPr lang="ru-RU" sz="2400" dirty="0" smtClean="0"/>
            </a:br>
            <a:endParaRPr lang="ru-RU" sz="2400" dirty="0"/>
          </a:p>
        </p:txBody>
      </p:sp>
      <p:sp>
        <p:nvSpPr>
          <p:cNvPr id="3" name="Содержимое 2"/>
          <p:cNvSpPr>
            <a:spLocks noGrp="1"/>
          </p:cNvSpPr>
          <p:nvPr>
            <p:ph idx="1"/>
          </p:nvPr>
        </p:nvSpPr>
        <p:spPr>
          <a:xfrm>
            <a:off x="381000" y="838200"/>
            <a:ext cx="7772400" cy="5617536"/>
          </a:xfrm>
        </p:spPr>
        <p:txBody>
          <a:bodyPr>
            <a:noAutofit/>
          </a:bodyPr>
          <a:lstStyle/>
          <a:p>
            <a:pPr marL="0" indent="0" algn="just">
              <a:lnSpc>
                <a:spcPct val="120000"/>
              </a:lnSpc>
              <a:spcBef>
                <a:spcPts val="0"/>
              </a:spcBef>
              <a:buNone/>
            </a:pPr>
            <a:r>
              <a:rPr lang="ru-RU" sz="1600" b="1" dirty="0" smtClean="0">
                <a:latin typeface="Times New Roman" pitchFamily="18" charset="0"/>
                <a:cs typeface="Times New Roman" pitchFamily="18" charset="0"/>
              </a:rPr>
              <a:t>Основной инструмент и результат  - самостоятельность учащихся</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600" b="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Структура  учебной деятельности (по </a:t>
            </a:r>
            <a:r>
              <a:rPr lang="ru-RU" sz="1600" dirty="0" err="1" smtClean="0">
                <a:latin typeface="Times New Roman" pitchFamily="18" charset="0"/>
                <a:cs typeface="Times New Roman" pitchFamily="18" charset="0"/>
              </a:rPr>
              <a:t>Эльконину</a:t>
            </a:r>
            <a:r>
              <a:rPr lang="ru-RU" sz="1600" dirty="0" smtClean="0">
                <a:latin typeface="Times New Roman" pitchFamily="18" charset="0"/>
                <a:cs typeface="Times New Roman" pitchFamily="18" charset="0"/>
              </a:rPr>
              <a:t>) учебную цель, учебные действия, действия контроля процесса усвоения, действия оценки степени усвоения. (по В.В. Давыдову - учебные ситуации (задачи), учебные действия, действия контроля и оценки.</a:t>
            </a:r>
          </a:p>
          <a:p>
            <a:pPr marL="0" indent="0" algn="just">
              <a:lnSpc>
                <a:spcPct val="120000"/>
              </a:lnSpc>
              <a:spcBef>
                <a:spcPts val="0"/>
              </a:spcBef>
              <a:buNone/>
            </a:pPr>
            <a:r>
              <a:rPr lang="ru-RU" sz="1600" b="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600" dirty="0" smtClean="0">
                <a:latin typeface="Times New Roman" pitchFamily="18" charset="0"/>
                <a:cs typeface="Times New Roman" pitchFamily="18" charset="0"/>
              </a:rPr>
              <a:t>Первый компонент – </a:t>
            </a:r>
            <a:r>
              <a:rPr lang="ru-RU" sz="1600" b="1" dirty="0" smtClean="0">
                <a:solidFill>
                  <a:srgbClr val="FF0000"/>
                </a:solidFill>
                <a:latin typeface="Times New Roman" pitchFamily="18" charset="0"/>
                <a:cs typeface="Times New Roman" pitchFamily="18" charset="0"/>
              </a:rPr>
              <a:t>мотивация и </a:t>
            </a:r>
            <a:r>
              <a:rPr lang="ru-RU" sz="1600" b="1" dirty="0" err="1" smtClean="0">
                <a:solidFill>
                  <a:srgbClr val="FF0000"/>
                </a:solidFill>
                <a:latin typeface="Times New Roman" pitchFamily="18" charset="0"/>
                <a:cs typeface="Times New Roman" pitchFamily="18" charset="0"/>
              </a:rPr>
              <a:t>целеполагание</a:t>
            </a:r>
            <a:r>
              <a:rPr lang="ru-RU" sz="1600" dirty="0" smtClean="0">
                <a:latin typeface="Times New Roman" pitchFamily="18" charset="0"/>
                <a:cs typeface="Times New Roman" pitchFamily="18" charset="0"/>
              </a:rPr>
              <a:t>. В основе учебно-познавательных мотивов лежат познавательная потребность и потребность в саморазвитии. Это интерес к содержательной стороне учебной деятельности, к тому, что изучается, и интерес к процессу учебной деятельности - как, какими способами решаются учебные задачи.</a:t>
            </a:r>
          </a:p>
          <a:p>
            <a:pPr marL="0" indent="0" algn="just">
              <a:lnSpc>
                <a:spcPct val="120000"/>
              </a:lnSpc>
              <a:spcBef>
                <a:spcPts val="0"/>
              </a:spcBef>
              <a:buNone/>
            </a:pPr>
            <a:r>
              <a:rPr lang="ru-RU" sz="1600" dirty="0" smtClean="0">
                <a:latin typeface="Times New Roman" pitchFamily="18" charset="0"/>
                <a:cs typeface="Times New Roman" pitchFamily="18" charset="0"/>
              </a:rPr>
              <a:t>Второй компонент - </a:t>
            </a:r>
            <a:r>
              <a:rPr lang="ru-RU" sz="1600" b="1" dirty="0" smtClean="0">
                <a:solidFill>
                  <a:srgbClr val="FF0000"/>
                </a:solidFill>
                <a:latin typeface="Times New Roman" pitchFamily="18" charset="0"/>
                <a:cs typeface="Times New Roman" pitchFamily="18" charset="0"/>
              </a:rPr>
              <a:t>учебная задача в рамках учебной ситуации</a:t>
            </a:r>
            <a:r>
              <a:rPr lang="ru-RU" sz="1600" dirty="0" smtClean="0">
                <a:latin typeface="Times New Roman" pitchFamily="18" charset="0"/>
                <a:cs typeface="Times New Roman" pitchFamily="18" charset="0"/>
              </a:rPr>
              <a:t>, т.е. система заданий, при выполнении которых ребенок осваивает наиболее общие способы действия. Учебную задачу необходимо отличать от отдельных заданий. Обычно дети, решая много конкретных задач, сами стихийно открывают для себя общий способ их решения.</a:t>
            </a:r>
            <a:r>
              <a:rPr lang="ru-RU" sz="1600" b="1" dirty="0" smtClean="0">
                <a:latin typeface="Times New Roman" pitchFamily="18" charset="0"/>
                <a:cs typeface="Times New Roman" pitchFamily="18" charset="0"/>
              </a:rPr>
              <a:t> Отличие учебной задачи от других: цель и результат состоят в изменении</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самого объекта, </a:t>
            </a:r>
            <a:r>
              <a:rPr lang="ru-RU" sz="1600" dirty="0" smtClean="0">
                <a:latin typeface="Times New Roman" pitchFamily="18" charset="0"/>
                <a:cs typeface="Times New Roman" pitchFamily="18" charset="0"/>
              </a:rPr>
              <a:t>а не в изменении предметов, с которыми действует субъект. </a:t>
            </a:r>
          </a:p>
          <a:p>
            <a:pPr marL="0" indent="0" algn="just">
              <a:lnSpc>
                <a:spcPct val="120000"/>
              </a:lnSpc>
              <a:spcBef>
                <a:spcPts val="0"/>
              </a:spcBef>
              <a:buNone/>
            </a:pPr>
            <a:r>
              <a:rPr lang="ru-RU" sz="1600" b="1" dirty="0" smtClean="0">
                <a:latin typeface="Times New Roman" pitchFamily="18" charset="0"/>
                <a:cs typeface="Times New Roman" pitchFamily="18" charset="0"/>
              </a:rPr>
              <a:t>Учебно-познавательная задача. Учебно-практическая задача</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89560"/>
          </a:xfrm>
        </p:spPr>
        <p:txBody>
          <a:bodyPr>
            <a:normAutofit fontScale="90000"/>
          </a:bodyPr>
          <a:lstStyle/>
          <a:p>
            <a:endParaRPr lang="ru-RU" dirty="0"/>
          </a:p>
        </p:txBody>
      </p:sp>
      <p:sp>
        <p:nvSpPr>
          <p:cNvPr id="3" name="Содержимое 2"/>
          <p:cNvSpPr>
            <a:spLocks noGrp="1"/>
          </p:cNvSpPr>
          <p:nvPr>
            <p:ph idx="1"/>
          </p:nvPr>
        </p:nvSpPr>
        <p:spPr>
          <a:xfrm>
            <a:off x="304800" y="533400"/>
            <a:ext cx="7772400" cy="5922336"/>
          </a:xfrm>
        </p:spPr>
        <p:txBody>
          <a:bodyPr>
            <a:noAutofit/>
          </a:bodyPr>
          <a:lstStyle/>
          <a:p>
            <a:pPr marL="0" indent="0" algn="just">
              <a:lnSpc>
                <a:spcPct val="120000"/>
              </a:lnSpc>
              <a:spcBef>
                <a:spcPts val="0"/>
              </a:spcBef>
              <a:buNone/>
            </a:pPr>
            <a:r>
              <a:rPr lang="ru-RU" sz="1600" dirty="0" smtClean="0">
                <a:latin typeface="Times New Roman" pitchFamily="18" charset="0"/>
                <a:cs typeface="Times New Roman" pitchFamily="18" charset="0"/>
              </a:rPr>
              <a:t>Третий компонент - </a:t>
            </a:r>
            <a:r>
              <a:rPr lang="ru-RU" sz="1600" b="1" i="1" dirty="0" smtClean="0">
                <a:latin typeface="Times New Roman" pitchFamily="18" charset="0"/>
                <a:cs typeface="Times New Roman" pitchFamily="18" charset="0"/>
              </a:rPr>
              <a:t>учебные операции</a:t>
            </a:r>
            <a:r>
              <a:rPr lang="ru-RU" sz="1600" dirty="0" smtClean="0">
                <a:latin typeface="Times New Roman" pitchFamily="18" charset="0"/>
                <a:cs typeface="Times New Roman" pitchFamily="18" charset="0"/>
              </a:rPr>
              <a:t>, они входят в состав способа действий. Операции и учебная задача считаются основным звеном структуры учебной деятельности. Операторным содержанием будут те конкретные действия, которые совершает ребенок, решая частные задачи.</a:t>
            </a:r>
          </a:p>
          <a:p>
            <a:pPr marL="0" indent="0" algn="just">
              <a:lnSpc>
                <a:spcPct val="120000"/>
              </a:lnSpc>
              <a:spcBef>
                <a:spcPts val="0"/>
              </a:spcBef>
              <a:buNone/>
            </a:pPr>
            <a:r>
              <a:rPr lang="ru-RU" sz="1600" dirty="0" smtClean="0">
                <a:latin typeface="Times New Roman" pitchFamily="18" charset="0"/>
                <a:cs typeface="Times New Roman" pitchFamily="18" charset="0"/>
              </a:rPr>
              <a:t>По степени обобщённости виды учебных действий бывают </a:t>
            </a:r>
            <a:r>
              <a:rPr lang="ru-RU" sz="1600" b="1" i="1" dirty="0" smtClean="0">
                <a:latin typeface="Times New Roman" pitchFamily="18" charset="0"/>
                <a:cs typeface="Times New Roman" pitchFamily="18" charset="0"/>
              </a:rPr>
              <a:t>общие</a:t>
            </a:r>
            <a:r>
              <a:rPr lang="ru-RU" sz="1600" dirty="0" smtClean="0">
                <a:latin typeface="Times New Roman" pitchFamily="18" charset="0"/>
                <a:cs typeface="Times New Roman" pitchFamily="18" charset="0"/>
              </a:rPr>
              <a:t> (сравнение, анализ, классификация, умение планировать свою деятельность) и </a:t>
            </a:r>
            <a:r>
              <a:rPr lang="ru-RU" sz="1600" b="1" i="1" dirty="0" smtClean="0">
                <a:latin typeface="Times New Roman" pitchFamily="18" charset="0"/>
                <a:cs typeface="Times New Roman" pitchFamily="18" charset="0"/>
              </a:rPr>
              <a:t>специфические</a:t>
            </a:r>
            <a:r>
              <a:rPr lang="ru-RU" sz="1600" dirty="0" smtClean="0">
                <a:latin typeface="Times New Roman" pitchFamily="18" charset="0"/>
                <a:cs typeface="Times New Roman" pitchFamily="18" charset="0"/>
              </a:rPr>
              <a:t> (связанные с учебным предметом). Так, учебная задача даётся в определённой учебной ситуации. Задача возникает как следствие проблемной ситуации в результате её анализа.</a:t>
            </a:r>
          </a:p>
          <a:p>
            <a:pPr marL="0" indent="0" algn="just">
              <a:lnSpc>
                <a:spcPct val="120000"/>
              </a:lnSpc>
              <a:spcBef>
                <a:spcPts val="0"/>
              </a:spcBef>
              <a:buNone/>
            </a:pPr>
            <a:r>
              <a:rPr lang="ru-RU" sz="1600" dirty="0" smtClean="0">
                <a:latin typeface="Times New Roman" pitchFamily="18" charset="0"/>
                <a:cs typeface="Times New Roman" pitchFamily="18" charset="0"/>
              </a:rPr>
              <a:t>Четвертый компонент – </a:t>
            </a:r>
            <a:r>
              <a:rPr lang="ru-RU" sz="1600" b="1" i="1" dirty="0" smtClean="0">
                <a:latin typeface="Times New Roman" pitchFamily="18" charset="0"/>
                <a:cs typeface="Times New Roman" pitchFamily="18" charset="0"/>
              </a:rPr>
              <a:t>контроль. </a:t>
            </a:r>
            <a:r>
              <a:rPr lang="ru-RU" sz="1600" dirty="0" smtClean="0">
                <a:latin typeface="Times New Roman" pitchFamily="18" charset="0"/>
                <a:cs typeface="Times New Roman" pitchFamily="18" charset="0"/>
              </a:rPr>
              <a:t>Первоначально учебную работу детей контролирует учитель. Но постепенно они начинают контролировать ее сами, обучаясь этому отчасти стихийно, отчасти под руководством преподавателя. Без самоконтроля невозможно полноценное развертывание учебной деятельности.</a:t>
            </a:r>
          </a:p>
          <a:p>
            <a:pPr marL="0" indent="0" algn="just">
              <a:lnSpc>
                <a:spcPct val="120000"/>
              </a:lnSpc>
              <a:spcBef>
                <a:spcPts val="0"/>
              </a:spcBef>
              <a:buNone/>
            </a:pPr>
            <a:r>
              <a:rPr lang="ru-RU" sz="1600" dirty="0" smtClean="0">
                <a:latin typeface="Times New Roman" pitchFamily="18" charset="0"/>
                <a:cs typeface="Times New Roman" pitchFamily="18" charset="0"/>
              </a:rPr>
              <a:t>Пятый компонентом структуры учебной деятельности - </a:t>
            </a:r>
            <a:r>
              <a:rPr lang="ru-RU" sz="1600" b="1" i="1" dirty="0" smtClean="0">
                <a:latin typeface="Times New Roman" pitchFamily="18" charset="0"/>
                <a:cs typeface="Times New Roman" pitchFamily="18" charset="0"/>
              </a:rPr>
              <a:t>оценка</a:t>
            </a:r>
            <a:r>
              <a:rPr lang="ru-RU" sz="1600" dirty="0" smtClean="0">
                <a:latin typeface="Times New Roman" pitchFamily="18" charset="0"/>
                <a:cs typeface="Times New Roman" pitchFamily="18" charset="0"/>
              </a:rPr>
              <a:t>. Ученик, контролируя свою работу, должен научиться и адекватно ее оценивать. При этом недостаточно общей оценки - насколько правильно и качественно выполнено задание; нужна оценка своих действий - освоен способ решения задач или нет, какие операции еще не отработаны. (формирующее оценивание).</a:t>
            </a:r>
          </a:p>
          <a:p>
            <a:pPr marL="0" indent="0" algn="just">
              <a:lnSpc>
                <a:spcPct val="120000"/>
              </a:lnSpc>
              <a:spcBef>
                <a:spcPts val="0"/>
              </a:spcBef>
              <a:buNone/>
            </a:pP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Обобщенная структура:</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err="1" smtClean="0">
                <a:latin typeface="Times New Roman" pitchFamily="18" charset="0"/>
                <a:cs typeface="Times New Roman" pitchFamily="18" charset="0"/>
              </a:rPr>
              <a:t>Мотивационно-целевой</a:t>
            </a:r>
            <a:r>
              <a:rPr lang="ru-RU" sz="1600" b="1" dirty="0" smtClean="0">
                <a:latin typeface="Times New Roman" pitchFamily="18" charset="0"/>
                <a:cs typeface="Times New Roman" pitchFamily="18" charset="0"/>
              </a:rPr>
              <a:t> компонент</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smtClean="0">
                <a:latin typeface="Times New Roman" pitchFamily="18" charset="0"/>
                <a:cs typeface="Times New Roman" pitchFamily="18" charset="0"/>
              </a:rPr>
              <a:t>Операционный компонент</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smtClean="0">
                <a:latin typeface="Times New Roman" pitchFamily="18" charset="0"/>
                <a:cs typeface="Times New Roman" pitchFamily="18" charset="0"/>
              </a:rPr>
              <a:t>Контрольно-оценочный компонент </a:t>
            </a: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077200" cy="441960"/>
          </a:xfrm>
        </p:spPr>
        <p:txBody>
          <a:bodyPr>
            <a:normAutofit/>
          </a:bodyPr>
          <a:lstStyle/>
          <a:p>
            <a:r>
              <a:rPr lang="ru-RU" sz="2800" dirty="0" smtClean="0"/>
              <a:t>Детализация планируемых результатов</a:t>
            </a:r>
            <a:endParaRPr lang="ru-RU" sz="2800" dirty="0"/>
          </a:p>
        </p:txBody>
      </p:sp>
      <p:sp>
        <p:nvSpPr>
          <p:cNvPr id="3" name="Объект 2"/>
          <p:cNvSpPr>
            <a:spLocks noGrp="1"/>
          </p:cNvSpPr>
          <p:nvPr>
            <p:ph idx="1"/>
          </p:nvPr>
        </p:nvSpPr>
        <p:spPr>
          <a:xfrm>
            <a:off x="457200" y="914400"/>
            <a:ext cx="8077200" cy="5538936"/>
          </a:xfrm>
        </p:spPr>
        <p:txBody>
          <a:bodyPr>
            <a:normAutofit fontScale="92500" lnSpcReduction="10000"/>
          </a:bodyPr>
          <a:lstStyle/>
          <a:p>
            <a:pPr marL="0" indent="0" algn="just">
              <a:buNone/>
            </a:pPr>
            <a:r>
              <a:rPr lang="ru-RU" dirty="0">
                <a:solidFill>
                  <a:srgbClr val="FF0000"/>
                </a:solidFill>
                <a:latin typeface="Times New Roman" panose="02020603050405020304" pitchFamily="18" charset="0"/>
                <a:cs typeface="Times New Roman" panose="02020603050405020304" pitchFamily="18" charset="0"/>
              </a:rPr>
              <a:t>Детализация и корреляция  результатов</a:t>
            </a:r>
          </a:p>
          <a:p>
            <a:pPr marL="0" indent="0" algn="just">
              <a:buNone/>
            </a:pPr>
            <a:r>
              <a:rPr lang="ru-RU" dirty="0">
                <a:latin typeface="Times New Roman" panose="02020603050405020304" pitchFamily="18" charset="0"/>
                <a:cs typeface="Times New Roman" panose="02020603050405020304" pitchFamily="18" charset="0"/>
              </a:rPr>
              <a:t>Группы </a:t>
            </a:r>
            <a:r>
              <a:rPr lang="ru-RU" b="1" dirty="0">
                <a:solidFill>
                  <a:srgbClr val="FF0000"/>
                </a:solidFill>
                <a:latin typeface="Times New Roman" panose="02020603050405020304" pitchFamily="18" charset="0"/>
                <a:cs typeface="Times New Roman" panose="02020603050405020304" pitchFamily="18" charset="0"/>
              </a:rPr>
              <a:t>личностных результатов </a:t>
            </a:r>
            <a:r>
              <a:rPr lang="ru-RU" dirty="0">
                <a:latin typeface="Times New Roman" panose="02020603050405020304" pitchFamily="18" charset="0"/>
                <a:cs typeface="Times New Roman" panose="02020603050405020304" pitchFamily="18" charset="0"/>
              </a:rPr>
              <a:t>(по направлениям воспитательной работы):</a:t>
            </a:r>
          </a:p>
          <a:p>
            <a:pPr marL="0" indent="0" algn="just">
              <a:buNone/>
            </a:pPr>
            <a:r>
              <a:rPr lang="ru-RU" dirty="0">
                <a:latin typeface="Times New Roman" panose="02020603050405020304" pitchFamily="18" charset="0"/>
                <a:cs typeface="Times New Roman" panose="02020603050405020304" pitchFamily="18" charset="0"/>
              </a:rPr>
              <a:t>1. Патриотическое воспитание (4)</a:t>
            </a:r>
          </a:p>
          <a:p>
            <a:pPr marL="0" indent="0" algn="just">
              <a:buNone/>
            </a:pPr>
            <a:r>
              <a:rPr lang="ru-RU" dirty="0">
                <a:latin typeface="Times New Roman" panose="02020603050405020304" pitchFamily="18" charset="0"/>
                <a:cs typeface="Times New Roman" panose="02020603050405020304" pitchFamily="18" charset="0"/>
              </a:rPr>
              <a:t>2. Гражданское воспитание (8)</a:t>
            </a:r>
          </a:p>
          <a:p>
            <a:pPr marL="0" indent="0" algn="just">
              <a:buNone/>
            </a:pPr>
            <a:r>
              <a:rPr lang="ru-RU" dirty="0">
                <a:latin typeface="Times New Roman" panose="02020603050405020304" pitchFamily="18" charset="0"/>
                <a:cs typeface="Times New Roman" panose="02020603050405020304" pitchFamily="18" charset="0"/>
              </a:rPr>
              <a:t>3. Духовно-нравственное воспитание (3)</a:t>
            </a:r>
          </a:p>
          <a:p>
            <a:pPr marL="0" indent="0" algn="just">
              <a:buNone/>
            </a:pPr>
            <a:r>
              <a:rPr lang="ru-RU" dirty="0">
                <a:latin typeface="Times New Roman" panose="02020603050405020304" pitchFamily="18" charset="0"/>
                <a:cs typeface="Times New Roman" panose="02020603050405020304" pitchFamily="18" charset="0"/>
              </a:rPr>
              <a:t>4. Эстетическое воспитание (3)</a:t>
            </a:r>
          </a:p>
          <a:p>
            <a:pPr marL="0" indent="0" algn="just">
              <a:buNone/>
            </a:pPr>
            <a:r>
              <a:rPr lang="ru-RU" dirty="0">
                <a:latin typeface="Times New Roman" panose="02020603050405020304" pitchFamily="18" charset="0"/>
                <a:cs typeface="Times New Roman" panose="02020603050405020304" pitchFamily="18" charset="0"/>
              </a:rPr>
              <a:t>5. Воспитание ценности научного познания (3)</a:t>
            </a:r>
          </a:p>
          <a:p>
            <a:pPr marL="0" indent="0" algn="just">
              <a:buNone/>
            </a:pPr>
            <a:r>
              <a:rPr lang="ru-RU" dirty="0">
                <a:latin typeface="Times New Roman" panose="02020603050405020304" pitchFamily="18" charset="0"/>
                <a:cs typeface="Times New Roman" panose="02020603050405020304" pitchFamily="18" charset="0"/>
              </a:rPr>
              <a:t>6. Физическое воспитание. Формирование культуры здоровья и эмоционального благополучия (5)</a:t>
            </a:r>
          </a:p>
          <a:p>
            <a:pPr marL="0" indent="0" algn="just">
              <a:buNone/>
            </a:pPr>
            <a:r>
              <a:rPr lang="ru-RU" dirty="0">
                <a:latin typeface="Times New Roman" panose="02020603050405020304" pitchFamily="18" charset="0"/>
                <a:cs typeface="Times New Roman" panose="02020603050405020304" pitchFamily="18" charset="0"/>
              </a:rPr>
              <a:t>7. Трудовое воспитание (5)</a:t>
            </a:r>
          </a:p>
          <a:p>
            <a:pPr marL="0" indent="0" algn="just">
              <a:buNone/>
            </a:pPr>
            <a:r>
              <a:rPr lang="ru-RU" dirty="0">
                <a:latin typeface="Times New Roman" panose="02020603050405020304" pitchFamily="18" charset="0"/>
                <a:cs typeface="Times New Roman" panose="02020603050405020304" pitchFamily="18" charset="0"/>
              </a:rPr>
              <a:t>8. Экологическое воспитание (5)</a:t>
            </a:r>
          </a:p>
          <a:p>
            <a:pPr marL="0" indent="0" algn="just">
              <a:buNone/>
            </a:pPr>
            <a:r>
              <a:rPr lang="ru-RU" b="1" dirty="0">
                <a:latin typeface="Times New Roman" panose="02020603050405020304" pitchFamily="18" charset="0"/>
                <a:cs typeface="Times New Roman" panose="02020603050405020304" pitchFamily="18" charset="0"/>
              </a:rPr>
              <a:t>Всего = 36 конкретных формулировок личностных </a:t>
            </a:r>
            <a:r>
              <a:rPr lang="ru-RU" b="1" dirty="0" smtClean="0">
                <a:latin typeface="Times New Roman" panose="02020603050405020304" pitchFamily="18" charset="0"/>
                <a:cs typeface="Times New Roman" panose="02020603050405020304" pitchFamily="18" charset="0"/>
              </a:rPr>
              <a:t>результатов</a:t>
            </a:r>
            <a:endParaRPr lang="ru-RU" dirty="0"/>
          </a:p>
        </p:txBody>
      </p:sp>
    </p:spTree>
    <p:extLst>
      <p:ext uri="{BB962C8B-B14F-4D97-AF65-F5344CB8AC3E}">
        <p14:creationId xmlns:p14="http://schemas.microsoft.com/office/powerpoint/2010/main" val="63323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104394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245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68288"/>
          </a:xfrm>
        </p:spPr>
        <p:txBody>
          <a:bodyPr>
            <a:noAutofit/>
          </a:bodyPr>
          <a:lstStyle/>
          <a:p>
            <a:r>
              <a:rPr lang="ru-RU" sz="2800" dirty="0" smtClean="0">
                <a:latin typeface="Times New Roman" panose="02020603050405020304" pitchFamily="18" charset="0"/>
                <a:cs typeface="Times New Roman" panose="02020603050405020304" pitchFamily="18" charset="0"/>
              </a:rPr>
              <a:t>Группы </a:t>
            </a:r>
            <a:r>
              <a:rPr lang="ru-RU" sz="2800" dirty="0" err="1" smtClean="0">
                <a:latin typeface="Times New Roman" panose="02020603050405020304" pitchFamily="18" charset="0"/>
                <a:cs typeface="Times New Roman" panose="02020603050405020304" pitchFamily="18" charset="0"/>
              </a:rPr>
              <a:t>метапредметных</a:t>
            </a:r>
            <a:r>
              <a:rPr lang="ru-RU" sz="2800" dirty="0" smtClean="0">
                <a:latin typeface="Times New Roman" panose="02020603050405020304" pitchFamily="18" charset="0"/>
                <a:cs typeface="Times New Roman" panose="02020603050405020304" pitchFamily="18" charset="0"/>
              </a:rPr>
              <a:t> результатов</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51521" y="764704"/>
            <a:ext cx="7901879" cy="5904656"/>
          </a:xfrm>
        </p:spPr>
        <p:txBody>
          <a:bodyPr>
            <a:normAutofit fontScale="62500" lnSpcReduction="20000"/>
          </a:bodyPr>
          <a:lstStyle/>
          <a:p>
            <a:pPr marL="0" indent="0" algn="just">
              <a:buNone/>
            </a:pPr>
            <a:r>
              <a:rPr lang="ru-RU" b="1" dirty="0" smtClean="0">
                <a:latin typeface="Times New Roman" panose="02020603050405020304" pitchFamily="18" charset="0"/>
                <a:cs typeface="Times New Roman" panose="02020603050405020304" pitchFamily="18" charset="0"/>
              </a:rPr>
              <a:t>1</a:t>
            </a:r>
            <a:r>
              <a:rPr lang="ru-RU" sz="3000" b="1" dirty="0">
                <a:latin typeface="Times New Roman" panose="02020603050405020304" pitchFamily="18" charset="0"/>
                <a:cs typeface="Times New Roman" panose="02020603050405020304" pitchFamily="18" charset="0"/>
              </a:rPr>
              <a:t>. Овладение универсальными учебными познавательными действиями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1.Базовые </a:t>
            </a:r>
            <a:r>
              <a:rPr lang="ru-RU" sz="3000" dirty="0">
                <a:latin typeface="Times New Roman" panose="02020603050405020304" pitchFamily="18" charset="0"/>
                <a:cs typeface="Times New Roman" panose="02020603050405020304" pitchFamily="18" charset="0"/>
              </a:rPr>
              <a:t>логические действия (НОО –</a:t>
            </a:r>
            <a:r>
              <a:rPr lang="ru-RU" sz="3000" dirty="0" smtClean="0">
                <a:latin typeface="Times New Roman" panose="02020603050405020304" pitchFamily="18" charset="0"/>
                <a:cs typeface="Times New Roman" panose="02020603050405020304" pitchFamily="18" charset="0"/>
              </a:rPr>
              <a:t>5, ООО -6)- объединять части объекта (объекты) по определенному признаку</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2. Базовые  </a:t>
            </a:r>
            <a:r>
              <a:rPr lang="ru-RU" sz="3000" dirty="0">
                <a:latin typeface="Times New Roman" panose="02020603050405020304" pitchFamily="18" charset="0"/>
                <a:cs typeface="Times New Roman" panose="02020603050405020304" pitchFamily="18" charset="0"/>
              </a:rPr>
              <a:t>исследовательские действия (НОО -</a:t>
            </a:r>
            <a:r>
              <a:rPr lang="ru-RU" sz="3000" dirty="0" smtClean="0">
                <a:latin typeface="Times New Roman" panose="02020603050405020304" pitchFamily="18" charset="0"/>
                <a:cs typeface="Times New Roman" panose="02020603050405020304" pitchFamily="18" charset="0"/>
              </a:rPr>
              <a:t>6, ООО- 4)- сравнивать несколько вариантов решения задачи, выбирать наиболее подходящий.</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3. Работа </a:t>
            </a:r>
            <a:r>
              <a:rPr lang="ru-RU" sz="3000" dirty="0">
                <a:latin typeface="Times New Roman" panose="02020603050405020304" pitchFamily="18" charset="0"/>
                <a:cs typeface="Times New Roman" panose="02020603050405020304" pitchFamily="18" charset="0"/>
              </a:rPr>
              <a:t>с информацией (НОО –</a:t>
            </a:r>
            <a:r>
              <a:rPr lang="ru-RU" sz="3000" dirty="0" smtClean="0">
                <a:latin typeface="Times New Roman" panose="02020603050405020304" pitchFamily="18" charset="0"/>
                <a:cs typeface="Times New Roman" panose="02020603050405020304" pitchFamily="18" charset="0"/>
              </a:rPr>
              <a:t>6, ООО -5)- самостоятельно создавать схемы, таблицы для представления информации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2. Овладение универсальными учебными коммуникативными действиями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1.Общение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8, ООО -6) – признавать возможность существования разных точек зрения.</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2. Совместная </a:t>
            </a:r>
            <a:r>
              <a:rPr lang="ru-RU" sz="3000" dirty="0">
                <a:latin typeface="Times New Roman" panose="02020603050405020304" pitchFamily="18" charset="0"/>
                <a:cs typeface="Times New Roman" panose="02020603050405020304" pitchFamily="18" charset="0"/>
              </a:rPr>
              <a:t>деятельность (НОО –</a:t>
            </a:r>
            <a:r>
              <a:rPr lang="ru-RU" sz="3000" dirty="0" smtClean="0">
                <a:latin typeface="Times New Roman" panose="02020603050405020304" pitchFamily="18" charset="0"/>
                <a:cs typeface="Times New Roman" panose="02020603050405020304" pitchFamily="18" charset="0"/>
              </a:rPr>
              <a:t>4, ООО -4) - оценивать свой вклад в общий результат.</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3. Овладение универсальными регулятивными </a:t>
            </a:r>
            <a:r>
              <a:rPr lang="ru-RU" sz="3000" b="1" dirty="0" smtClean="0">
                <a:latin typeface="Times New Roman" panose="02020603050405020304" pitchFamily="18" charset="0"/>
                <a:cs typeface="Times New Roman" panose="02020603050405020304" pitchFamily="18" charset="0"/>
              </a:rPr>
              <a:t>действиями</a:t>
            </a:r>
          </a:p>
          <a:p>
            <a:pPr marL="0" indent="0" algn="just">
              <a:buNone/>
            </a:pPr>
            <a:r>
              <a:rPr lang="ru-RU" sz="3000" dirty="0" smtClean="0">
                <a:latin typeface="Times New Roman" panose="02020603050405020304" pitchFamily="18" charset="0"/>
                <a:cs typeface="Times New Roman" panose="02020603050405020304" pitchFamily="18" charset="0"/>
              </a:rPr>
              <a:t>1. Самоорганизация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2, ООО -2)- выстраивать последовательность выбранных действий.</a:t>
            </a:r>
          </a:p>
          <a:p>
            <a:pPr marL="0" indent="0" algn="just">
              <a:buNone/>
            </a:pPr>
            <a:r>
              <a:rPr lang="ru-RU" sz="3000" dirty="0" smtClean="0">
                <a:latin typeface="Times New Roman" panose="02020603050405020304" pitchFamily="18" charset="0"/>
                <a:cs typeface="Times New Roman" panose="02020603050405020304" pitchFamily="18" charset="0"/>
              </a:rPr>
              <a:t>2. Самоконтроль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2, ООО -3)- устанавливать причины успеха/неудач в учебной деятельности.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Всего = </a:t>
            </a:r>
            <a:r>
              <a:rPr lang="ru-RU" sz="3000" b="1" dirty="0" smtClean="0">
                <a:latin typeface="Times New Roman" panose="02020603050405020304" pitchFamily="18" charset="0"/>
                <a:cs typeface="Times New Roman" panose="02020603050405020304" pitchFamily="18" charset="0"/>
              </a:rPr>
              <a:t>33 </a:t>
            </a:r>
            <a:r>
              <a:rPr lang="ru-RU" sz="3000" b="1" dirty="0">
                <a:latin typeface="Times New Roman" panose="02020603050405020304" pitchFamily="18" charset="0"/>
                <a:cs typeface="Times New Roman" panose="02020603050405020304" pitchFamily="18" charset="0"/>
              </a:rPr>
              <a:t>конкретных </a:t>
            </a:r>
            <a:r>
              <a:rPr lang="ru-RU" sz="3000" b="1" dirty="0" smtClean="0">
                <a:latin typeface="Times New Roman" panose="02020603050405020304" pitchFamily="18" charset="0"/>
                <a:cs typeface="Times New Roman" panose="02020603050405020304" pitchFamily="18" charset="0"/>
              </a:rPr>
              <a:t>результата</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72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718"/>
            <a:ext cx="5791200" cy="539978"/>
          </a:xfrm>
        </p:spPr>
        <p:txBody>
          <a:bodyPr>
            <a:normAutofit fontScale="90000"/>
          </a:bodyPr>
          <a:lstStyle/>
          <a:p>
            <a:r>
              <a:rPr lang="ru-RU" dirty="0" smtClean="0"/>
              <a:t>Русский язык</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674329166"/>
              </p:ext>
            </p:extLst>
          </p:nvPr>
        </p:nvGraphicFramePr>
        <p:xfrm>
          <a:off x="251520" y="548679"/>
          <a:ext cx="8568952" cy="6248400"/>
        </p:xfrm>
        <a:graphic>
          <a:graphicData uri="http://schemas.openxmlformats.org/drawingml/2006/table">
            <a:tbl>
              <a:tblPr firstRow="1" bandRow="1">
                <a:tableStyleId>{5C22544A-7EE6-4342-B048-85BDC9FD1C3A}</a:tableStyleId>
              </a:tblPr>
              <a:tblGrid>
                <a:gridCol w="8568952"/>
              </a:tblGrid>
              <a:tr h="253281">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Познавательные универсальные учебные действия</a:t>
                      </a:r>
                      <a:endParaRPr lang="ru-RU" sz="19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9330">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Базовые логические действия:</a:t>
                      </a:r>
                    </a:p>
                    <a:p>
                      <a:r>
                        <a:rPr lang="ru-RU" sz="1900" b="0" dirty="0" smtClean="0">
                          <a:solidFill>
                            <a:schemeClr val="tx1"/>
                          </a:solidFill>
                          <a:latin typeface="Times New Roman" panose="02020603050405020304" pitchFamily="18" charset="0"/>
                          <a:cs typeface="Times New Roman" panose="02020603050405020304" pitchFamily="18" charset="0"/>
                        </a:rPr>
                        <a:t>сравнивать звуки в соответствии с учебной задачей: определять отличительные особенности гласных и согласных звуков; твёрдых и мягких согласных звуков;</a:t>
                      </a:r>
                    </a:p>
                    <a:p>
                      <a:r>
                        <a:rPr lang="ru-RU" sz="1900" b="0" dirty="0" smtClean="0">
                          <a:solidFill>
                            <a:schemeClr val="tx1"/>
                          </a:solidFill>
                          <a:latin typeface="Times New Roman" panose="02020603050405020304" pitchFamily="18" charset="0"/>
                          <a:cs typeface="Times New Roman" panose="02020603050405020304" pitchFamily="18" charset="0"/>
                        </a:rPr>
                        <a:t>сравнивать звуковой и буквенный состав слова в соответствии с учебной задачей: определять совпадения и расхождения в звуковом и буквенном составе слов;</a:t>
                      </a:r>
                    </a:p>
                    <a:p>
                      <a:r>
                        <a:rPr lang="ru-RU" sz="1900" b="0" dirty="0" smtClean="0">
                          <a:solidFill>
                            <a:schemeClr val="tx1"/>
                          </a:solidFill>
                          <a:latin typeface="Times New Roman" panose="02020603050405020304" pitchFamily="18" charset="0"/>
                          <a:cs typeface="Times New Roman" panose="02020603050405020304" pitchFamily="18" charset="0"/>
                        </a:rPr>
                        <a:t>устанавливать основания для сравнения звукового состава слов: выделять признаки сходства и различия;</a:t>
                      </a:r>
                      <a:endParaRPr lang="ru-RU"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77753">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Базовые исследовательские действия:</a:t>
                      </a:r>
                    </a:p>
                    <a:p>
                      <a:r>
                        <a:rPr lang="ru-RU" sz="1900" dirty="0" smtClean="0">
                          <a:solidFill>
                            <a:schemeClr val="tx1"/>
                          </a:solidFill>
                          <a:latin typeface="Times New Roman" panose="02020603050405020304" pitchFamily="18" charset="0"/>
                          <a:cs typeface="Times New Roman" panose="02020603050405020304" pitchFamily="18" charset="0"/>
                        </a:rPr>
                        <a:t>проводить изменения звуковой модели по предложенному</a:t>
                      </a:r>
                    </a:p>
                    <a:p>
                      <a:r>
                        <a:rPr lang="ru-RU" sz="1900" dirty="0" smtClean="0">
                          <a:solidFill>
                            <a:schemeClr val="tx1"/>
                          </a:solidFill>
                          <a:latin typeface="Times New Roman" panose="02020603050405020304" pitchFamily="18" charset="0"/>
                          <a:cs typeface="Times New Roman" panose="02020603050405020304" pitchFamily="18" charset="0"/>
                        </a:rPr>
                        <a:t>учителем правилу, подбирать слова к модели;</a:t>
                      </a:r>
                    </a:p>
                    <a:p>
                      <a:r>
                        <a:rPr lang="ru-RU" sz="1900" dirty="0" smtClean="0">
                          <a:solidFill>
                            <a:schemeClr val="tx1"/>
                          </a:solidFill>
                          <a:latin typeface="Times New Roman" panose="02020603050405020304" pitchFamily="18" charset="0"/>
                          <a:cs typeface="Times New Roman" panose="02020603050405020304" pitchFamily="18" charset="0"/>
                        </a:rPr>
                        <a:t>формулировать выводы о соответствии звукового и буквенного состава слова;</a:t>
                      </a:r>
                      <a:endParaRPr lang="ru-RU"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50647">
                <a:tc>
                  <a:txBody>
                    <a:bodyPr/>
                    <a:lstStyle/>
                    <a:p>
                      <a:r>
                        <a:rPr lang="ru-RU" sz="1900" b="1" dirty="0" smtClean="0">
                          <a:latin typeface="Times New Roman" panose="02020603050405020304" pitchFamily="18" charset="0"/>
                          <a:cs typeface="Times New Roman" panose="02020603050405020304" pitchFamily="18" charset="0"/>
                        </a:rPr>
                        <a:t>Работа с информацией:</a:t>
                      </a:r>
                    </a:p>
                    <a:p>
                      <a:r>
                        <a:rPr lang="ru-RU" sz="1900" dirty="0" smtClean="0">
                          <a:latin typeface="Times New Roman" panose="02020603050405020304" pitchFamily="18" charset="0"/>
                          <a:cs typeface="Times New Roman" panose="02020603050405020304" pitchFamily="18" charset="0"/>
                        </a:rPr>
                        <a:t>выбирать источник получения информации: уточнять написание слова по орфографическому словарику учебника; место ударения в слове по перечню слов, отрабатываемых в учебнике;</a:t>
                      </a:r>
                    </a:p>
                    <a:p>
                      <a:r>
                        <a:rPr lang="ru-RU" sz="1900" dirty="0" smtClean="0">
                          <a:latin typeface="Times New Roman" panose="02020603050405020304" pitchFamily="18" charset="0"/>
                          <a:cs typeface="Times New Roman" panose="02020603050405020304" pitchFamily="18" charset="0"/>
                        </a:rPr>
                        <a:t>анализировать графическую информацию модели звукового состава слова;</a:t>
                      </a:r>
                      <a:endParaRPr lang="ru-RU" sz="19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4943">
                <a:tc>
                  <a:txBody>
                    <a:bodyPr/>
                    <a:lstStyle/>
                    <a:p>
                      <a:r>
                        <a:rPr lang="ru-RU" sz="1900" b="1" dirty="0" smtClean="0">
                          <a:latin typeface="Times New Roman" panose="02020603050405020304" pitchFamily="18" charset="0"/>
                          <a:cs typeface="Times New Roman" panose="02020603050405020304" pitchFamily="18" charset="0"/>
                        </a:rPr>
                        <a:t>Совместная деятельность:</a:t>
                      </a:r>
                    </a:p>
                    <a:p>
                      <a:r>
                        <a:rPr lang="ru-RU" sz="1900" b="0" dirty="0" smtClean="0">
                          <a:latin typeface="Times New Roman" panose="02020603050405020304" pitchFamily="18" charset="0"/>
                          <a:cs typeface="Times New Roman" panose="02020603050405020304" pitchFamily="18" charset="0"/>
                        </a:rPr>
                        <a:t>ответственно выполнять свою часть работы.</a:t>
                      </a:r>
                      <a:endParaRPr lang="ru-RU" sz="19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28276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1734800" cy="784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40204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103</TotalTime>
  <Words>717</Words>
  <Application>Microsoft Office PowerPoint</Application>
  <PresentationFormat>Экран (4:3)</PresentationFormat>
  <Paragraphs>127</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Изящная</vt:lpstr>
      <vt:lpstr>Урок в условиях реализации обновленного ФГОС</vt:lpstr>
      <vt:lpstr>Методология стандарта</vt:lpstr>
      <vt:lpstr>Учебная деятельность (Д.Б. Эльконин –  В.В. Давыдов «Теория учебной деятельности»)  </vt:lpstr>
      <vt:lpstr>Презентация PowerPoint</vt:lpstr>
      <vt:lpstr>Детализация планируемых результатов</vt:lpstr>
      <vt:lpstr>Презентация PowerPoint</vt:lpstr>
      <vt:lpstr>Группы метапредметных результатов</vt:lpstr>
      <vt:lpstr>Русский язык</vt:lpstr>
      <vt:lpstr>Презентация PowerPoint</vt:lpstr>
      <vt:lpstr>Smart цели урока</vt:lpstr>
      <vt:lpstr>Мотивационный блок</vt:lpstr>
      <vt:lpstr>Оценочный блок</vt:lpstr>
      <vt:lpstr>РЕФЛЕКСИВНЫЙ БЛОК</vt:lpstr>
      <vt:lpstr>Технологический и дидактический инструментарий педагога, релевантный планируемым результатам урока</vt:lpstr>
      <vt:lpstr>Критериями оценки эффективности урока  НЕ являются:</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в условиях реализации обновленного ФГОС</dc:title>
  <dc:creator>user</dc:creator>
  <cp:lastModifiedBy>Юлия А. Сеничева</cp:lastModifiedBy>
  <cp:revision>15</cp:revision>
  <dcterms:created xsi:type="dcterms:W3CDTF">2006-08-16T00:00:00Z</dcterms:created>
  <dcterms:modified xsi:type="dcterms:W3CDTF">2024-01-18T23:25:01Z</dcterms:modified>
</cp:coreProperties>
</file>