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9" r:id="rId2"/>
    <p:sldId id="268" r:id="rId3"/>
    <p:sldId id="262" r:id="rId4"/>
    <p:sldId id="263" r:id="rId5"/>
    <p:sldId id="274" r:id="rId6"/>
    <p:sldId id="275" r:id="rId7"/>
    <p:sldId id="276" r:id="rId8"/>
    <p:sldId id="270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10718800" cy="892175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E30"/>
    <a:srgbClr val="720719"/>
    <a:srgbClr val="AE2236"/>
    <a:srgbClr val="A41E12"/>
    <a:srgbClr val="A40501"/>
    <a:srgbClr val="59121E"/>
    <a:srgbClr val="64131F"/>
    <a:srgbClr val="58111E"/>
    <a:srgbClr val="E7C6B3"/>
    <a:srgbClr val="EAC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>
      <p:cViewPr varScale="1">
        <p:scale>
          <a:sx n="86" d="100"/>
          <a:sy n="86" d="100"/>
        </p:scale>
        <p:origin x="1830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4275597" cy="337986"/>
          </a:xfrm>
          <a:prstGeom prst="rect">
            <a:avLst/>
          </a:prstGeom>
        </p:spPr>
        <p:txBody>
          <a:bodyPr vert="horz" lIns="77542" tIns="38771" rIns="77542" bIns="38771" rtlCol="0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256" y="3"/>
            <a:ext cx="4274136" cy="337986"/>
          </a:xfrm>
          <a:prstGeom prst="rect">
            <a:avLst/>
          </a:prstGeom>
        </p:spPr>
        <p:txBody>
          <a:bodyPr vert="horz" lIns="77542" tIns="38771" rIns="77542" bIns="38771" rtlCol="0"/>
          <a:lstStyle>
            <a:lvl1pPr algn="r">
              <a:defRPr sz="1000"/>
            </a:lvl1pPr>
          </a:lstStyle>
          <a:p>
            <a:fld id="{241CF93D-B148-481D-AD1E-75DC519E206C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68700" y="842963"/>
            <a:ext cx="2728913" cy="2271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542" tIns="38771" rIns="77542" bIns="387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340" y="3242038"/>
            <a:ext cx="7893635" cy="2652356"/>
          </a:xfrm>
          <a:prstGeom prst="rect">
            <a:avLst/>
          </a:prstGeom>
        </p:spPr>
        <p:txBody>
          <a:bodyPr vert="horz" lIns="77542" tIns="38771" rIns="77542" bIns="3877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6397778"/>
            <a:ext cx="4275597" cy="337986"/>
          </a:xfrm>
          <a:prstGeom prst="rect">
            <a:avLst/>
          </a:prstGeom>
        </p:spPr>
        <p:txBody>
          <a:bodyPr vert="horz" lIns="77542" tIns="38771" rIns="77542" bIns="38771" rtlCol="0" anchor="b"/>
          <a:lstStyle>
            <a:lvl1pPr algn="l">
              <a:defRPr sz="10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256" y="6397778"/>
            <a:ext cx="4274136" cy="337986"/>
          </a:xfrm>
          <a:prstGeom prst="rect">
            <a:avLst/>
          </a:prstGeom>
        </p:spPr>
        <p:txBody>
          <a:bodyPr vert="horz" lIns="77542" tIns="38771" rIns="77542" bIns="38771" rtlCol="0" anchor="b"/>
          <a:lstStyle>
            <a:lvl1pPr algn="r">
              <a:defRPr sz="1000"/>
            </a:lvl1pPr>
          </a:lstStyle>
          <a:p>
            <a:fld id="{2F352C06-C0C6-47EA-B8D1-67D4D291AB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06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06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1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07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7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53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05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70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3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2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856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5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0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71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14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542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52C06-C0C6-47EA-B8D1-67D4D291AB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42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4386" y="2765742"/>
            <a:ext cx="9116378" cy="18735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8772" y="4996180"/>
            <a:ext cx="7507605" cy="22304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6257" y="2052002"/>
            <a:ext cx="4665440" cy="5888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23452" y="2052002"/>
            <a:ext cx="4665440" cy="5888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6257" y="356870"/>
            <a:ext cx="9652635" cy="1427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2052002"/>
            <a:ext cx="9652635" cy="5888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46551" y="8297227"/>
            <a:ext cx="3432048" cy="44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6257" y="8297227"/>
            <a:ext cx="2466784" cy="44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22108" y="8297227"/>
            <a:ext cx="2466784" cy="44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498600" y="-1009996"/>
            <a:ext cx="13995400" cy="9931746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17800" y="193675"/>
            <a:ext cx="810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ПРОГРАММА</a:t>
            </a:r>
          </a:p>
          <a:p>
            <a:pPr algn="ctr"/>
            <a:r>
              <a:rPr lang="ru-RU" sz="2800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краевого форума </a:t>
            </a:r>
            <a:r>
              <a:rPr lang="ru-RU" sz="2800" dirty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муниципальных </a:t>
            </a:r>
            <a:endParaRPr lang="ru-RU" sz="2800" dirty="0" smtClean="0">
              <a:solidFill>
                <a:srgbClr val="B80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2800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школ </a:t>
            </a:r>
            <a:r>
              <a:rPr lang="ru-RU" sz="2800" dirty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наставничества</a:t>
            </a:r>
          </a:p>
          <a:p>
            <a:pPr algn="ctr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5902722"/>
            <a:ext cx="8102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НОЯБРЯ </a:t>
            </a:r>
            <a:r>
              <a:rPr lang="ru-RU" sz="3400" b="1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2023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ГОДА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3800" y="3849229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«Наставничество: инструкция </a:t>
            </a:r>
          </a:p>
          <a:p>
            <a:pPr algn="ctr"/>
            <a:r>
              <a:rPr lang="ru-RU" sz="4000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 применению»</a:t>
            </a:r>
            <a:endParaRPr lang="ru-RU" sz="4000" dirty="0">
              <a:solidFill>
                <a:srgbClr val="B80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482600" y="7979362"/>
            <a:ext cx="1855534" cy="603282"/>
            <a:chOff x="3302000" y="7979362"/>
            <a:chExt cx="1855534" cy="60328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2000" y="7979362"/>
              <a:ext cx="483934" cy="60328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785934" y="7988616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Arial Narrow" panose="020B0606020202030204" pitchFamily="34" charset="0"/>
                </a:rPr>
                <a:t>Управление образования</a:t>
              </a:r>
            </a:p>
            <a:p>
              <a:r>
                <a:rPr lang="ru-RU" sz="800" dirty="0" smtClean="0">
                  <a:latin typeface="Arial Narrow" panose="020B0606020202030204" pitchFamily="34" charset="0"/>
                </a:rPr>
                <a:t>администрации</a:t>
              </a:r>
            </a:p>
            <a:p>
              <a:r>
                <a:rPr lang="ru-RU" sz="800" dirty="0" smtClean="0">
                  <a:latin typeface="Arial Narrow" panose="020B0606020202030204" pitchFamily="34" charset="0"/>
                </a:rPr>
                <a:t>Уссурийского городского округа</a:t>
              </a:r>
              <a:endParaRPr lang="ru-RU" sz="80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82800" y="8052403"/>
            <a:ext cx="1976691" cy="457201"/>
            <a:chOff x="5135309" y="8029861"/>
            <a:chExt cx="1976691" cy="45720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t="20729" b="17368"/>
            <a:stretch/>
          </p:blipFill>
          <p:spPr>
            <a:xfrm>
              <a:off x="5135309" y="8029861"/>
              <a:ext cx="738584" cy="4572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740400" y="8089184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 smtClean="0">
                  <a:latin typeface="Arial Narrow" panose="020B0606020202030204" pitchFamily="34" charset="0"/>
                </a:rPr>
                <a:t>МКУ</a:t>
              </a:r>
            </a:p>
            <a:p>
              <a:r>
                <a:rPr lang="ru-RU" sz="800" dirty="0" smtClean="0">
                  <a:latin typeface="Arial Narrow" panose="020B0606020202030204" pitchFamily="34" charset="0"/>
                </a:rPr>
                <a:t>«Методический кабинет»</a:t>
              </a:r>
              <a:endParaRPr lang="ru-RU" sz="800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8" t="26599" r="16258" b="24649"/>
          <a:stretch/>
        </p:blipFill>
        <p:spPr>
          <a:xfrm>
            <a:off x="133684" y="162760"/>
            <a:ext cx="2708674" cy="15390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19" y="7955588"/>
            <a:ext cx="1613281" cy="4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412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Секция 3: </a:t>
            </a:r>
          </a:p>
          <a:p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«Шаги навстречу»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9462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135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12:50 – 13:50 / кабинет № 244</a:t>
            </a:r>
            <a:endParaRPr lang="ru-RU" sz="24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8941" y="3669763"/>
            <a:ext cx="9943017" cy="1224951"/>
            <a:chOff x="216983" y="3546475"/>
            <a:chExt cx="9943017" cy="1224951"/>
          </a:xfrm>
        </p:grpSpPr>
        <p:sp>
          <p:nvSpPr>
            <p:cNvPr id="9" name="TextBox 8"/>
            <p:cNvSpPr txBox="1"/>
            <p:nvPr/>
          </p:nvSpPr>
          <p:spPr>
            <a:xfrm>
              <a:off x="216983" y="3546475"/>
              <a:ext cx="4343400" cy="122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Власова Н.С.,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учитель английского языка МАОУ «СОШ № 25 «Гелиос» Находкинский ГО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49800" y="3952300"/>
              <a:ext cx="541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«Интерактивное наставничество»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8941" y="2894599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539" y="1910919"/>
            <a:ext cx="10287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Модератор:</a:t>
            </a:r>
          </a:p>
          <a:p>
            <a:pPr>
              <a:lnSpc>
                <a:spcPct val="120000"/>
              </a:lnSpc>
            </a:pP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Довгаль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Галина Викторовна, </a:t>
            </a:r>
            <a:r>
              <a:rPr lang="ru-RU" dirty="0" smtClean="0">
                <a:latin typeface="Arial Narrow" panose="020B0606020202030204" pitchFamily="34" charset="0"/>
              </a:rPr>
              <a:t>методист МКУ </a:t>
            </a:r>
            <a:r>
              <a:rPr lang="ru-RU" dirty="0">
                <a:latin typeface="Arial Narrow" panose="020B0606020202030204" pitchFamily="34" charset="0"/>
              </a:rPr>
              <a:t>«Методический кабинет»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598" y="5603875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Романенкова И.Е.,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методист МБОУ ЦО «Притяжение» ГО Спасск-Дальний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01758" y="5984875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«Жизнестойкость: что такое личностный потенциал и зачем его развивать?»</a:t>
            </a:r>
          </a:p>
        </p:txBody>
      </p:sp>
    </p:spTree>
    <p:extLst>
      <p:ext uri="{BB962C8B-B14F-4D97-AF65-F5344CB8AC3E}">
        <p14:creationId xmlns:p14="http://schemas.microsoft.com/office/powerpoint/2010/main" val="238126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412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Секция 4: </a:t>
            </a:r>
          </a:p>
          <a:p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«Учу учиться»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9462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135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12:50 – 13:50 / кабинет № 243</a:t>
            </a:r>
            <a:endParaRPr lang="ru-RU" sz="24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68941" y="3551265"/>
            <a:ext cx="9934351" cy="1207207"/>
            <a:chOff x="216983" y="3427977"/>
            <a:chExt cx="9934351" cy="1207207"/>
          </a:xfrm>
        </p:grpSpPr>
        <p:sp>
          <p:nvSpPr>
            <p:cNvPr id="9" name="TextBox 8"/>
            <p:cNvSpPr txBox="1"/>
            <p:nvPr/>
          </p:nvSpPr>
          <p:spPr>
            <a:xfrm>
              <a:off x="216983" y="3427977"/>
              <a:ext cx="4343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Тимофеева А.А.,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учитель начальных классов МБОУ СОШ № 5 Черниговский МО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41134" y="3804187"/>
              <a:ext cx="54102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«Архитектура современного урока или методический инструментарий для проектирования учебного процесса»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8941" y="2894599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539" y="1910919"/>
            <a:ext cx="10287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Модератор: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Касаткина Алена Игоревна, </a:t>
            </a:r>
            <a:r>
              <a:rPr lang="ru-RU" dirty="0" smtClean="0">
                <a:latin typeface="Arial Narrow" panose="020B0606020202030204" pitchFamily="34" charset="0"/>
              </a:rPr>
              <a:t>специалист МКУ </a:t>
            </a:r>
            <a:r>
              <a:rPr lang="ru-RU" dirty="0">
                <a:latin typeface="Arial Narrow" panose="020B0606020202030204" pitchFamily="34" charset="0"/>
              </a:rPr>
              <a:t>«Методический кабинет»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941" y="4518377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Яцентюк А.О.,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1 Черниговский МО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64100" y="7306182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«Коммуникативные техники в работе классного руководителя»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8941" y="5507901"/>
            <a:ext cx="43434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Василенко О.Н.,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2 им. С.М. Валеева Черниговский МО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869" y="6975475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Мацедонская В.В.,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МАОУ СОШ № 5 Находкинского ГО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8941" y="7890957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Киндина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А.С.,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МАОУ СОШ № 1 «Полюс» Находкинского ГО</a:t>
            </a:r>
          </a:p>
        </p:txBody>
      </p:sp>
    </p:spTree>
    <p:extLst>
      <p:ext uri="{BB962C8B-B14F-4D97-AF65-F5344CB8AC3E}">
        <p14:creationId xmlns:p14="http://schemas.microsoft.com/office/powerpoint/2010/main" val="7850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412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Секция 5: </a:t>
            </a:r>
          </a:p>
          <a:p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«Технологии будущего: выбор педагогов»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9462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135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12:50 – 13:50 / кабинет № </a:t>
            </a:r>
            <a:r>
              <a:rPr lang="ru-RU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241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00018" y="3307495"/>
            <a:ext cx="9886540" cy="1101291"/>
            <a:chOff x="248060" y="3184207"/>
            <a:chExt cx="9886540" cy="1101291"/>
          </a:xfrm>
        </p:grpSpPr>
        <p:sp>
          <p:nvSpPr>
            <p:cNvPr id="9" name="TextBox 8"/>
            <p:cNvSpPr txBox="1"/>
            <p:nvPr/>
          </p:nvSpPr>
          <p:spPr>
            <a:xfrm>
              <a:off x="248060" y="3184207"/>
              <a:ext cx="4343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Горгадзе Л.Г.,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учитель начальных классов МБОУ «Гимназия № 259» ЗАТО Фокино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4400" y="3700723"/>
              <a:ext cx="5410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«Решение проектных задач. Опыт сетевого взаимодействия»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8941" y="2804797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539" y="1910919"/>
            <a:ext cx="10287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Модератор: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Абросимова Юлия Владимировна, </a:t>
            </a:r>
            <a:r>
              <a:rPr lang="ru-RU" dirty="0" smtClean="0">
                <a:latin typeface="Arial Narrow" panose="020B0606020202030204" pitchFamily="34" charset="0"/>
              </a:rPr>
              <a:t>методист МКУ </a:t>
            </a:r>
            <a:r>
              <a:rPr lang="ru-RU" dirty="0">
                <a:latin typeface="Arial Narrow" panose="020B0606020202030204" pitchFamily="34" charset="0"/>
              </a:rPr>
              <a:t>«Методический кабинет»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095" y="4225583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Остапчук Т.Ю.,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английского языка МБОУ «Гимназия № 259» ЗАТО Фокино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76358" y="7280275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«Кейс-технология как один из эффективных методов развития функциональной грамотности»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3903" y="5126681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Гонтарь А.С.,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физической культуры МБОУ СОШ № 258 ЗАТО Фокино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2568" y="6066726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Аскольская А.П.,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251 ЗАТО Фокино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7829" y="7011960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Гришанова М.В.,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1 ГО Большой Камень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095" y="7943021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Бондарь Е.В.,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1 ГО Большой Камень</a:t>
            </a:r>
          </a:p>
        </p:txBody>
      </p:sp>
    </p:spTree>
    <p:extLst>
      <p:ext uri="{BB962C8B-B14F-4D97-AF65-F5344CB8AC3E}">
        <p14:creationId xmlns:p14="http://schemas.microsoft.com/office/powerpoint/2010/main" val="24267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412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Секция 6: </a:t>
            </a:r>
          </a:p>
          <a:p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«Наставничество без границ»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9462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135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12:50 – 13:50 / кабинет № </a:t>
            </a:r>
            <a:r>
              <a:rPr lang="ru-RU" sz="24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245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99720" y="3824011"/>
            <a:ext cx="9891619" cy="978729"/>
            <a:chOff x="247762" y="3700723"/>
            <a:chExt cx="9891619" cy="978729"/>
          </a:xfrm>
        </p:grpSpPr>
        <p:sp>
          <p:nvSpPr>
            <p:cNvPr id="9" name="TextBox 8"/>
            <p:cNvSpPr txBox="1"/>
            <p:nvPr/>
          </p:nvSpPr>
          <p:spPr>
            <a:xfrm>
              <a:off x="247762" y="3700723"/>
              <a:ext cx="4343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Литвиненко О.А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.,</a:t>
              </a: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заместитель директора по УВР МОБУ СОШ № 17 Пожарский МО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29181" y="4094677"/>
              <a:ext cx="541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«Спички </a:t>
              </a: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детям (не) игрушка</a:t>
              </a: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!»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9720" y="2972456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539" y="1910919"/>
            <a:ext cx="10287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Модератор:</a:t>
            </a:r>
          </a:p>
          <a:p>
            <a:pPr lvl="0">
              <a:lnSpc>
                <a:spcPct val="120000"/>
              </a:lnSpc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Вострикова Кристина Александровна,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заместитель заведующего МКУ «Методический кабинет»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720" y="5527675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Нестерова Н.В.,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2 ГО Большой Камень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781139" y="5897147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«Третий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глаз: учитесь больше видеть, чем написано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21166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заметок</a:t>
            </a:r>
          </a:p>
        </p:txBody>
      </p:sp>
    </p:spTree>
    <p:extLst>
      <p:ext uri="{BB962C8B-B14F-4D97-AF65-F5344CB8AC3E}">
        <p14:creationId xmlns:p14="http://schemas.microsoft.com/office/powerpoint/2010/main" val="2845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211662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Для заметок</a:t>
            </a:r>
          </a:p>
        </p:txBody>
      </p:sp>
    </p:spTree>
    <p:extLst>
      <p:ext uri="{BB962C8B-B14F-4D97-AF65-F5344CB8AC3E}">
        <p14:creationId xmlns:p14="http://schemas.microsoft.com/office/powerpoint/2010/main" val="15496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Группа 1"/>
          <p:cNvGrpSpPr/>
          <p:nvPr/>
        </p:nvGrpSpPr>
        <p:grpSpPr>
          <a:xfrm rot="10800000">
            <a:off x="4057765" y="346075"/>
            <a:ext cx="2603270" cy="926870"/>
            <a:chOff x="3911600" y="7508875"/>
            <a:chExt cx="2603270" cy="92687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0" y="7508875"/>
              <a:ext cx="926870" cy="92687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11600" y="7612028"/>
              <a:ext cx="631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dirty="0" smtClean="0">
                  <a:solidFill>
                    <a:srgbClr val="6A1D2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©</a:t>
              </a:r>
              <a:endParaRPr lang="ru-RU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23813" y="7722827"/>
              <a:ext cx="1171978" cy="510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700" b="1" dirty="0" smtClean="0">
                  <a:solidFill>
                    <a:srgbClr val="6A1D23"/>
                  </a:solidFill>
                  <a:latin typeface="Arial Narrow" panose="020B0606020202030204" pitchFamily="34" charset="0"/>
                </a:rPr>
                <a:t>Форум</a:t>
              </a:r>
            </a:p>
            <a:p>
              <a:pPr>
                <a:lnSpc>
                  <a:spcPct val="80000"/>
                </a:lnSpc>
              </a:pPr>
              <a:r>
                <a:rPr lang="ru-RU" sz="1700" b="1" dirty="0" smtClean="0">
                  <a:solidFill>
                    <a:srgbClr val="6A1D23"/>
                  </a:solidFill>
                  <a:latin typeface="Arial Narrow" panose="020B0606020202030204" pitchFamily="34" charset="0"/>
                </a:rPr>
                <a:t>Уссурийск</a:t>
              </a:r>
              <a:endParaRPr lang="ru-RU" sz="1700" b="1" dirty="0">
                <a:solidFill>
                  <a:srgbClr val="6A1D23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239395" y="7744225"/>
              <a:ext cx="700389" cy="301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700" b="1" dirty="0">
                  <a:solidFill>
                    <a:srgbClr val="6A1D23"/>
                  </a:solidFill>
                  <a:latin typeface="Arial Narrow" panose="020B0606020202030204" pitchFamily="34" charset="0"/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1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9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34366" t="131" r="9974" b="-131"/>
          <a:stretch/>
        </p:blipFill>
        <p:spPr>
          <a:xfrm>
            <a:off x="8490928" y="6821875"/>
            <a:ext cx="2134800" cy="2134800"/>
          </a:xfrm>
          <a:prstGeom prst="ellipse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18004"/>
              </p:ext>
            </p:extLst>
          </p:nvPr>
        </p:nvGraphicFramePr>
        <p:xfrm>
          <a:off x="482600" y="1489075"/>
          <a:ext cx="8793834" cy="6955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5101">
                  <a:extLst>
                    <a:ext uri="{9D8B030D-6E8A-4147-A177-3AD203B41FA5}">
                      <a16:colId xmlns:a16="http://schemas.microsoft.com/office/drawing/2014/main" val="2378556422"/>
                    </a:ext>
                  </a:extLst>
                </a:gridCol>
                <a:gridCol w="3969128">
                  <a:extLst>
                    <a:ext uri="{9D8B030D-6E8A-4147-A177-3AD203B41FA5}">
                      <a16:colId xmlns:a16="http://schemas.microsoft.com/office/drawing/2014/main" val="141074875"/>
                    </a:ext>
                  </a:extLst>
                </a:gridCol>
                <a:gridCol w="3119605">
                  <a:extLst>
                    <a:ext uri="{9D8B030D-6E8A-4147-A177-3AD203B41FA5}">
                      <a16:colId xmlns:a16="http://schemas.microsoft.com/office/drawing/2014/main" val="1417765181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    ВРЕМЯ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ФОРМАТ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СОБЫТИЯ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МЕСТО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617786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09:00 – 10:00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Регистрация участников форума</a:t>
                      </a:r>
                      <a:endParaRPr lang="ru-RU" sz="1600" b="1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фойе 2 </a:t>
                      </a: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эт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960926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10:00 – 10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  <a:sym typeface="Wingdings" panose="05000000000000000000" pitchFamily="2" charset="2"/>
                        </a:rPr>
                        <a:t>:10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Открытие форума</a:t>
                      </a:r>
                      <a:endParaRPr lang="ru-RU" sz="1600" b="1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актовый зал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82155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10:10 – 12:10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Пленарная</a:t>
                      </a:r>
                      <a:r>
                        <a:rPr lang="ru-RU" sz="1600" b="1" u="sng" baseline="0" dirty="0" smtClean="0">
                          <a:latin typeface="Arial Narrow" panose="020B0606020202030204" pitchFamily="34" charset="0"/>
                        </a:rPr>
                        <a:t> часть</a:t>
                      </a:r>
                      <a:r>
                        <a:rPr lang="ru-RU" sz="1600" b="1" u="none" baseline="0" dirty="0" smtClean="0">
                          <a:latin typeface="Arial Narrow" panose="020B0606020202030204" pitchFamily="34" charset="0"/>
                        </a:rPr>
                        <a:t> «Наставничество: стратегии и технологии»</a:t>
                      </a:r>
                      <a:endParaRPr lang="ru-RU" sz="1600" b="1" u="none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50552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12:10 – 12:50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ОБЕД</a:t>
                      </a:r>
                      <a:endParaRPr lang="ru-RU" sz="1600" b="1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столовая</a:t>
                      </a:r>
                      <a:r>
                        <a:rPr lang="ru-RU" sz="1600" u="sng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025686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12:50 – 13:50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МАСТЕР -</a:t>
                      </a:r>
                      <a:r>
                        <a:rPr lang="ru-RU" sz="1600" b="1" u="sng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КЛАССЫ: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endParaRPr lang="ru-RU" sz="1600" dirty="0">
                        <a:latin typeface="Arial Narrow" panose="020B0606020202030204" pitchFamily="34" charset="0"/>
                      </a:endParaRPr>
                    </a:p>
                    <a:p>
                      <a:pPr marL="0" indent="0" algn="l">
                        <a:lnSpc>
                          <a:spcPct val="80000"/>
                        </a:lnSpc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Секция</a:t>
                      </a:r>
                      <a:r>
                        <a:rPr lang="ru-RU" sz="1600" u="sng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1: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«Как найти союзников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 № 242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362505"/>
                  </a:ext>
                </a:extLst>
              </a:tr>
              <a:tr h="13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Секция 2: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«Мир </a:t>
                      </a:r>
                      <a:r>
                        <a:rPr lang="ru-RU" sz="1600" dirty="0" err="1" smtClean="0">
                          <a:latin typeface="Arial Narrow" panose="020B0606020202030204" pitchFamily="34" charset="0"/>
                        </a:rPr>
                        <a:t>игропрактик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 № 236</a:t>
                      </a:r>
                    </a:p>
                    <a:p>
                      <a:pPr marL="285750" indent="-285750" algn="l">
                        <a:lnSpc>
                          <a:spcPct val="80000"/>
                        </a:lnSpc>
                        <a:buFont typeface="Wingdings" panose="05000000000000000000" pitchFamily="2" charset="2"/>
                        <a:buChar char="§"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2585885"/>
                  </a:ext>
                </a:extLst>
              </a:tr>
              <a:tr h="137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Секция 3: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«Шаги навстречу</a:t>
                      </a:r>
                      <a:r>
                        <a:rPr lang="ru-RU" sz="1600" baseline="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 № 244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472711"/>
                  </a:ext>
                </a:extLst>
              </a:tr>
              <a:tr h="1357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80000"/>
                        </a:lnSpc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Секция 4:</a:t>
                      </a: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 «Учу учиться»</a:t>
                      </a:r>
                    </a:p>
                    <a:p>
                      <a:pPr marL="0" indent="0" algn="l">
                        <a:lnSpc>
                          <a:spcPct val="80000"/>
                        </a:lnSpc>
                      </a:pPr>
                      <a:endParaRPr kumimoji="0" lang="ru-RU" sz="1600" u="sng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sng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Секция 5: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«Технологии будущего: выбор педагогов»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 Narrow" panose="020B0606020202030204" pitchFamily="34" charset="0"/>
                      </a:endParaRP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sng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Секция 6:</a:t>
                      </a:r>
                      <a:r>
                        <a:rPr kumimoji="0" lang="ru-RU" sz="16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Narrow" panose="020B0606020202030204" pitchFamily="34" charset="0"/>
                        </a:rPr>
                        <a:t> «Наставничество без границ»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 № 243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 № 241</a:t>
                      </a: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600" u="sng" dirty="0" err="1" smtClean="0">
                          <a:latin typeface="Arial Narrow" panose="020B0606020202030204" pitchFamily="34" charset="0"/>
                        </a:rPr>
                        <a:t>каб</a:t>
                      </a: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. № 245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8787312"/>
                  </a:ext>
                </a:extLst>
              </a:tr>
              <a:tr h="68569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ru-RU" sz="1600" dirty="0" smtClean="0">
                        <a:latin typeface="Arial Narrow" panose="020B0606020202030204" pitchFamily="34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13:50 – 14:20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ru-RU" sz="1600" u="sng" dirty="0" smtClean="0">
                        <a:latin typeface="Arial Narrow" panose="020B0606020202030204" pitchFamily="34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600" b="1" u="sng" dirty="0" smtClean="0">
                          <a:latin typeface="Arial Narrow" panose="020B0606020202030204" pitchFamily="34" charset="0"/>
                        </a:rPr>
                        <a:t>Рефлексия. Подведение итогов форума</a:t>
                      </a:r>
                      <a:endParaRPr lang="ru-RU" sz="1600" b="1" u="sng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600" u="sng" dirty="0" smtClean="0">
                          <a:latin typeface="Arial Narrow" panose="020B0606020202030204" pitchFamily="34" charset="0"/>
                        </a:rPr>
                        <a:t>актовый зал</a:t>
                      </a:r>
                    </a:p>
                    <a:p>
                      <a:pPr marL="285750" indent="-285750" algn="l">
                        <a:lnSpc>
                          <a:spcPct val="80000"/>
                        </a:lnSpc>
                        <a:buFont typeface="Wingdings" panose="05000000000000000000" pitchFamily="2" charset="2"/>
                        <a:buChar char="§"/>
                      </a:pPr>
                      <a:endParaRPr lang="ru-RU" sz="16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55134313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-16054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МАРШРУТНЫЙ ЛИСТ СОБЫТИЙ</a:t>
            </a:r>
          </a:p>
          <a:p>
            <a:r>
              <a:rPr lang="ru-RU" sz="3600" spc="200" dirty="0" smtClean="0">
                <a:solidFill>
                  <a:srgbClr val="B80E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ФОРУМА</a:t>
            </a:r>
            <a:endParaRPr lang="ru-RU" sz="3600" spc="200" dirty="0">
              <a:solidFill>
                <a:srgbClr val="B80E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5000" y="1260475"/>
            <a:ext cx="9648000" cy="0"/>
          </a:xfrm>
          <a:prstGeom prst="line">
            <a:avLst/>
          </a:prstGeom>
          <a:ln w="57150">
            <a:solidFill>
              <a:srgbClr val="B80E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2022472"/>
            <a:ext cx="152403" cy="1524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2936875"/>
            <a:ext cx="152403" cy="1524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3622675"/>
            <a:ext cx="152403" cy="1524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4308472"/>
            <a:ext cx="152403" cy="1524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8042272"/>
            <a:ext cx="152403" cy="1524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6" y="4765672"/>
            <a:ext cx="152403" cy="152403"/>
          </a:xfrm>
          <a:prstGeom prst="rect">
            <a:avLst/>
          </a:prstGeom>
        </p:spPr>
      </p:pic>
      <p:pic>
        <p:nvPicPr>
          <p:cNvPr id="14" name="Рисунок 13"/>
          <p:cNvPicPr preferRelativeResize="0">
            <a:picLocks/>
          </p:cNvPicPr>
          <p:nvPr/>
        </p:nvPicPr>
        <p:blipFill rotWithShape="1">
          <a:blip r:embed="rId7"/>
          <a:srcRect l="16797" r="16797"/>
          <a:stretch/>
        </p:blipFill>
        <p:spPr>
          <a:xfrm flipH="1">
            <a:off x="8490928" y="3164275"/>
            <a:ext cx="2134800" cy="2134800"/>
          </a:xfrm>
          <a:prstGeom prst="ellipse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 rotWithShape="1">
          <a:blip r:embed="rId8"/>
          <a:srcRect l="16667" r="16667"/>
          <a:stretch/>
        </p:blipFill>
        <p:spPr>
          <a:xfrm>
            <a:off x="7327924" y="4993075"/>
            <a:ext cx="2134800" cy="2134800"/>
          </a:xfrm>
          <a:prstGeom prst="ellipse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/>
          <a:srcRect l="10268" r="33482"/>
          <a:stretch/>
        </p:blipFill>
        <p:spPr>
          <a:xfrm>
            <a:off x="7327924" y="1336675"/>
            <a:ext cx="2133600" cy="2133600"/>
          </a:xfrm>
          <a:prstGeom prst="ellipse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283403" y="1336675"/>
            <a:ext cx="3779349" cy="7696200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7402165" y="1403970"/>
            <a:ext cx="2133600" cy="2133600"/>
          </a:xfrm>
          <a:prstGeom prst="ellipse">
            <a:avLst/>
          </a:prstGeom>
          <a:noFill/>
          <a:ln>
            <a:solidFill>
              <a:srgbClr val="B8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8470165" y="3155370"/>
            <a:ext cx="2133600" cy="2133600"/>
          </a:xfrm>
          <a:prstGeom prst="ellipse">
            <a:avLst/>
          </a:prstGeom>
          <a:noFill/>
          <a:ln>
            <a:solidFill>
              <a:srgbClr val="B8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423367" y="6631639"/>
            <a:ext cx="2133600" cy="2133600"/>
          </a:xfrm>
          <a:prstGeom prst="ellipse">
            <a:avLst/>
          </a:prstGeom>
          <a:noFill/>
          <a:ln>
            <a:solidFill>
              <a:srgbClr val="B8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375252" y="4870134"/>
            <a:ext cx="2133600" cy="2133600"/>
          </a:xfrm>
          <a:prstGeom prst="ellipse">
            <a:avLst/>
          </a:prstGeom>
          <a:noFill/>
          <a:ln>
            <a:solidFill>
              <a:srgbClr val="B8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19367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200" dirty="0" smtClean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ПЛЕНАРНАЯ ЧАСТЬ «Наставничество: стратегии и технологии»</a:t>
            </a:r>
            <a:endParaRPr lang="ru-RU" sz="2000" spc="200" dirty="0">
              <a:solidFill>
                <a:srgbClr val="AE2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3366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7445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10:00 – 12:10 / актовый зал</a:t>
            </a:r>
            <a:endParaRPr lang="ru-RU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4000" y="2646014"/>
            <a:ext cx="10058400" cy="1405665"/>
            <a:chOff x="254000" y="2646014"/>
            <a:chExt cx="10058400" cy="1405665"/>
          </a:xfrm>
        </p:grpSpPr>
        <p:sp>
          <p:nvSpPr>
            <p:cNvPr id="9" name="TextBox 8"/>
            <p:cNvSpPr txBox="1"/>
            <p:nvPr/>
          </p:nvSpPr>
          <p:spPr>
            <a:xfrm>
              <a:off x="254000" y="2646014"/>
              <a:ext cx="4343400" cy="1224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Реуцкая О.С.,</a:t>
              </a: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 smtClean="0">
                  <a:latin typeface="Arial Narrow" panose="020B0606020202030204" pitchFamily="34" charset="0"/>
                </a:rPr>
                <a:t>заместитель </a:t>
              </a:r>
              <a:r>
                <a:rPr lang="ru-RU" sz="2000" dirty="0">
                  <a:latin typeface="Arial Narrow" panose="020B0606020202030204" pitchFamily="34" charset="0"/>
                </a:rPr>
                <a:t>главы </a:t>
              </a:r>
              <a:r>
                <a:rPr lang="ru-RU" sz="2000" dirty="0" smtClean="0">
                  <a:latin typeface="Arial Narrow" panose="020B0606020202030204" pitchFamily="34" charset="0"/>
                </a:rPr>
                <a:t>администрации –</a:t>
              </a:r>
            </a:p>
            <a:p>
              <a:pPr marL="352425">
                <a:lnSpc>
                  <a:spcPct val="80000"/>
                </a:lnSpc>
              </a:pPr>
              <a:r>
                <a:rPr lang="ru-RU" sz="2000" dirty="0" smtClean="0">
                  <a:latin typeface="Arial Narrow" panose="020B0606020202030204" pitchFamily="34" charset="0"/>
                </a:rPr>
                <a:t>начальник </a:t>
              </a:r>
              <a:r>
                <a:rPr lang="ru-RU" sz="2000" dirty="0">
                  <a:latin typeface="Arial Narrow" panose="020B0606020202030204" pitchFamily="34" charset="0"/>
                </a:rPr>
                <a:t>управления </a:t>
              </a:r>
              <a:r>
                <a:rPr lang="ru-RU" sz="2000" dirty="0" smtClean="0">
                  <a:latin typeface="Arial Narrow" panose="020B0606020202030204" pitchFamily="34" charset="0"/>
                </a:rPr>
                <a:t>образования</a:t>
              </a:r>
            </a:p>
            <a:p>
              <a:pPr marL="352425">
                <a:lnSpc>
                  <a:spcPct val="80000"/>
                </a:lnSpc>
              </a:pPr>
              <a:r>
                <a:rPr lang="ru-RU" sz="2000" dirty="0" smtClean="0">
                  <a:latin typeface="Arial Narrow" panose="020B0606020202030204" pitchFamily="34" charset="0"/>
                </a:rPr>
                <a:t>и молодежной политики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163138" y="2974461"/>
              <a:ext cx="514926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«Муниципальная  модель эффективной реализации целевой модели наставничества на территории Уссурийского городского округа»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4000" y="1804055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63138" y="4411237"/>
            <a:ext cx="5149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0003" y="4453718"/>
            <a:ext cx="53594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Квик – настройка «Секреты волшебной корзины»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27086" y="5736099"/>
            <a:ext cx="9992179" cy="1193080"/>
            <a:chOff x="172520" y="2485096"/>
            <a:chExt cx="9992179" cy="1193080"/>
          </a:xfrm>
        </p:grpSpPr>
        <p:sp>
          <p:nvSpPr>
            <p:cNvPr id="18" name="TextBox 17"/>
            <p:cNvSpPr txBox="1"/>
            <p:nvPr/>
          </p:nvSpPr>
          <p:spPr>
            <a:xfrm>
              <a:off x="172520" y="2485096"/>
              <a:ext cx="4343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Тимофеева А.А.,</a:t>
              </a: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</a:t>
              </a:r>
              <a:r>
                <a:rPr lang="ru-RU" sz="2000" dirty="0" smtClean="0">
                  <a:latin typeface="Arial Narrow" panose="020B0606020202030204" pitchFamily="34" charset="0"/>
                </a:rPr>
                <a:t>читель начальных классов МБОУ СОШ № 5 </a:t>
              </a:r>
              <a:r>
                <a:rPr lang="ru-RU" sz="2000" dirty="0" err="1" smtClean="0">
                  <a:latin typeface="Arial Narrow" panose="020B0606020202030204" pitchFamily="34" charset="0"/>
                </a:rPr>
                <a:t>пгт.Сибирцево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15437" y="2847179"/>
              <a:ext cx="51492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Презентация опыта работы муниципальной школы наставничества «Лаборатория </a:t>
              </a:r>
              <a:r>
                <a:rPr lang="ru-RU" sz="2000" b="1" dirty="0" err="1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педмастерства</a:t>
              </a: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»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62497" y="6793505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Яцентюк А.О., </a:t>
            </a: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1 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372" y="7801667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Василенко О.Н.,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2 им. С.М. Валеева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000" y="4187974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Ярмоленко Г.Г.,</a:t>
            </a: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Учитель начальных классов МБОУ СОШ </a:t>
            </a:r>
            <a:r>
              <a:rPr lang="ru-RU" sz="2000" dirty="0" err="1" smtClean="0">
                <a:latin typeface="Arial Narrow" panose="020B0606020202030204" pitchFamily="34" charset="0"/>
              </a:rPr>
              <a:t>г.Уссурийска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19367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200" dirty="0" smtClean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ПЛЕНАРНАЯ ЧАСТЬ «Наставничество: стратегии и технологии»</a:t>
            </a:r>
            <a:endParaRPr lang="ru-RU" sz="2000" spc="200" dirty="0">
              <a:solidFill>
                <a:srgbClr val="AE2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3366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7445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10:00 – 12:10 / актовый зал</a:t>
            </a:r>
            <a:endParaRPr lang="ru-RU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4000" y="2646014"/>
            <a:ext cx="10058400" cy="1159444"/>
            <a:chOff x="254000" y="2646014"/>
            <a:chExt cx="10058400" cy="1159444"/>
          </a:xfrm>
        </p:grpSpPr>
        <p:sp>
          <p:nvSpPr>
            <p:cNvPr id="9" name="TextBox 8"/>
            <p:cNvSpPr txBox="1"/>
            <p:nvPr/>
          </p:nvSpPr>
          <p:spPr>
            <a:xfrm>
              <a:off x="254000" y="2646014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Нестерова Н.В.,</a:t>
              </a: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учитель начальных классов МБОУ СОШ № 2 ГО Большой Камень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163138" y="2974461"/>
              <a:ext cx="51492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Муниципальная школа наставничества «Вектор Успеха» городского округа Большой Камень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4000" y="1804055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54000" y="4137687"/>
            <a:ext cx="9829800" cy="720832"/>
            <a:chOff x="482600" y="2974461"/>
            <a:chExt cx="9829800" cy="720832"/>
          </a:xfrm>
        </p:grpSpPr>
        <p:sp>
          <p:nvSpPr>
            <p:cNvPr id="15" name="TextBox 14"/>
            <p:cNvSpPr txBox="1"/>
            <p:nvPr/>
          </p:nvSpPr>
          <p:spPr>
            <a:xfrm>
              <a:off x="482600" y="3012029"/>
              <a:ext cx="434340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Романенкова И.Е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.,</a:t>
              </a: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методист МБОУ ЦО «Притяжение»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63138" y="2974461"/>
              <a:ext cx="51492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206168" y="4470835"/>
            <a:ext cx="535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Презентация опыта работы муниципальной школы наставничества ГО Спасск-Дальний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56988" y="5217147"/>
            <a:ext cx="10082903" cy="1295739"/>
            <a:chOff x="35794" y="2632603"/>
            <a:chExt cx="10082903" cy="1295739"/>
          </a:xfrm>
        </p:grpSpPr>
        <p:sp>
          <p:nvSpPr>
            <p:cNvPr id="18" name="TextBox 17"/>
            <p:cNvSpPr txBox="1"/>
            <p:nvPr/>
          </p:nvSpPr>
          <p:spPr>
            <a:xfrm>
              <a:off x="35794" y="2632603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Камаха</a:t>
              </a: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Н.А., </a:t>
              </a: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начальник информационно-методического отдела МКУ «ЦО и СО»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969435" y="3097345"/>
              <a:ext cx="51492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Презентация опыта работы муниципальной школы наставничества </a:t>
              </a:r>
              <a:r>
                <a:rPr lang="ru-RU" sz="2000" b="1" dirty="0" err="1">
                  <a:solidFill>
                    <a:srgbClr val="C00000"/>
                  </a:solidFill>
                  <a:latin typeface="Arial Narrow" panose="020B0606020202030204" pitchFamily="34" charset="0"/>
                </a:rPr>
                <a:t>Яковлевского</a:t>
              </a: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 муниципального района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90158" y="6858795"/>
            <a:ext cx="10154802" cy="941388"/>
            <a:chOff x="68964" y="2636692"/>
            <a:chExt cx="10154802" cy="941388"/>
          </a:xfrm>
        </p:grpSpPr>
        <p:sp>
          <p:nvSpPr>
            <p:cNvPr id="24" name="TextBox 23"/>
            <p:cNvSpPr txBox="1"/>
            <p:nvPr/>
          </p:nvSpPr>
          <p:spPr>
            <a:xfrm>
              <a:off x="68964" y="2636692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Литвиненко О.А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.,</a:t>
              </a: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заместитель директора по УВР МОБУ СОШ № 17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74504" y="2993305"/>
              <a:ext cx="51492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«Муниципальной </a:t>
              </a: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школе наставничества в Пожарском муниципальном округе быть</a:t>
              </a: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!»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27212" y="7800183"/>
            <a:ext cx="43434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Спицына Н.В.,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методист МОБУ СОШ № 1</a:t>
            </a:r>
          </a:p>
        </p:txBody>
      </p:sp>
    </p:spTree>
    <p:extLst>
      <p:ext uri="{BB962C8B-B14F-4D97-AF65-F5344CB8AC3E}">
        <p14:creationId xmlns:p14="http://schemas.microsoft.com/office/powerpoint/2010/main" val="20302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19367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200" dirty="0" smtClean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ПЛЕНАРНАЯ ЧАСТЬ «Наставничество: стратегии и технологии»</a:t>
            </a:r>
            <a:endParaRPr lang="ru-RU" sz="2000" spc="200" dirty="0">
              <a:solidFill>
                <a:srgbClr val="AE2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3366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7445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10:00 – 12:10 / актовый зал</a:t>
            </a:r>
            <a:endParaRPr lang="ru-RU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4000" y="2646014"/>
            <a:ext cx="10058400" cy="929485"/>
            <a:chOff x="254000" y="2646014"/>
            <a:chExt cx="10058400" cy="929485"/>
          </a:xfrm>
        </p:grpSpPr>
        <p:sp>
          <p:nvSpPr>
            <p:cNvPr id="9" name="TextBox 8"/>
            <p:cNvSpPr txBox="1"/>
            <p:nvPr/>
          </p:nvSpPr>
          <p:spPr>
            <a:xfrm>
              <a:off x="254000" y="2646014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Косар Н.В</a:t>
              </a:r>
              <a:r>
                <a:rPr lang="ru-RU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.,</a:t>
              </a: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 smtClean="0">
                  <a:latin typeface="Arial Narrow" panose="020B0606020202030204" pitchFamily="34" charset="0"/>
                </a:rPr>
                <a:t>учитель начальных классов МБОУ СОШ № 2 ГО Большой Камень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163138" y="2974461"/>
              <a:ext cx="51492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Презентация опыта «Мастер-Мастеру» – творческий потенциал профессионалов»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4000" y="1804055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54000" y="4137687"/>
            <a:ext cx="9829800" cy="967053"/>
            <a:chOff x="482600" y="2974461"/>
            <a:chExt cx="9829800" cy="967053"/>
          </a:xfrm>
        </p:grpSpPr>
        <p:sp>
          <p:nvSpPr>
            <p:cNvPr id="15" name="TextBox 14"/>
            <p:cNvSpPr txBox="1"/>
            <p:nvPr/>
          </p:nvSpPr>
          <p:spPr>
            <a:xfrm>
              <a:off x="482600" y="3012029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Горгадзе Л.Г., 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учитель начальных классов МБОУ «Гимназия № 259» ЗАТО Фокино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63138" y="2974461"/>
              <a:ext cx="51492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190629" y="4505398"/>
            <a:ext cx="535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Презентация опыта работы муниципальной школы наставничества Фокино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4000" y="5104740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Аскольская А.П.,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МБОУ СОШ № 251 ЗАТО Фокино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4000" y="6034225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Остапчук Т.Ю.,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английского языка МБОУ «Гимназия № 259» ЗАТО Фокино</a:t>
            </a:r>
          </a:p>
        </p:txBody>
      </p:sp>
    </p:spTree>
    <p:extLst>
      <p:ext uri="{BB962C8B-B14F-4D97-AF65-F5344CB8AC3E}">
        <p14:creationId xmlns:p14="http://schemas.microsoft.com/office/powerpoint/2010/main" val="19721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193675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200" dirty="0" smtClean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ПЛЕНАРНАЯ ЧАСТЬ «Наставничество: стратегии и технологии»</a:t>
            </a:r>
            <a:endParaRPr lang="ru-RU" sz="2000" spc="200" dirty="0">
              <a:solidFill>
                <a:srgbClr val="AE22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3366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7445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10:00 – 12:10 / актовый зал</a:t>
            </a:r>
            <a:endParaRPr lang="ru-RU" sz="2400" spc="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4000" y="1470444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24447" y="4788003"/>
            <a:ext cx="9809480" cy="1260008"/>
            <a:chOff x="502920" y="2974461"/>
            <a:chExt cx="9809480" cy="1260008"/>
          </a:xfrm>
        </p:grpSpPr>
        <p:sp>
          <p:nvSpPr>
            <p:cNvPr id="15" name="TextBox 14"/>
            <p:cNvSpPr txBox="1"/>
            <p:nvPr/>
          </p:nvSpPr>
          <p:spPr>
            <a:xfrm>
              <a:off x="502920" y="3304984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2425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Чисталева</a:t>
              </a: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 И.И., 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методист МБУ "ИМЦ «Развитие» </a:t>
              </a:r>
              <a:endParaRPr lang="ru-RU" sz="2000" dirty="0" smtClean="0"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 smtClean="0">
                  <a:latin typeface="Arial Narrow" panose="020B0606020202030204" pitchFamily="34" charset="0"/>
                </a:rPr>
                <a:t>г</a:t>
              </a:r>
              <a:r>
                <a:rPr lang="ru-RU" sz="2000" dirty="0">
                  <a:latin typeface="Arial Narrow" panose="020B0606020202030204" pitchFamily="34" charset="0"/>
                </a:rPr>
                <a:t>. Находка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163138" y="2974461"/>
              <a:ext cx="514926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163138" y="5382516"/>
            <a:ext cx="5359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Педагогический </a:t>
            </a:r>
            <a:r>
              <a:rPr lang="ru-RU" sz="20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квиз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«Как живётся молодым педагогам»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127" y="5999527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Киндина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А.С.,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МАОУ СОШ № 1 «Полюс» </a:t>
            </a:r>
            <a:r>
              <a:rPr lang="ru-RU" sz="2000" dirty="0" smtClean="0">
                <a:latin typeface="Arial Narrow" panose="020B0606020202030204" pitchFamily="34" charset="0"/>
              </a:rPr>
              <a:t>Находкинский ГО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127" y="6929012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Мацедонская В.В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., </a:t>
            </a: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МАОУ СОШ № 5 </a:t>
            </a:r>
            <a:r>
              <a:rPr lang="ru-RU" sz="2000" dirty="0" smtClean="0">
                <a:latin typeface="Arial Narrow" panose="020B0606020202030204" pitchFamily="34" charset="0"/>
              </a:rPr>
              <a:t>Находкинский ГО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447" y="7835189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Изосимова А.А.,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начальных классов МАОУ СОШ №1 «Полюс» Находкинский ГО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54000" y="2113511"/>
            <a:ext cx="10058400" cy="929485"/>
            <a:chOff x="254000" y="2646014"/>
            <a:chExt cx="10058400" cy="929485"/>
          </a:xfrm>
        </p:grpSpPr>
        <p:sp>
          <p:nvSpPr>
            <p:cNvPr id="19" name="TextBox 18"/>
            <p:cNvSpPr txBox="1"/>
            <p:nvPr/>
          </p:nvSpPr>
          <p:spPr>
            <a:xfrm>
              <a:off x="254000" y="2646014"/>
              <a:ext cx="4343400" cy="929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Соловова О.В.,</a:t>
              </a: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учитель английского языка МОБУ СОШ № 34 </a:t>
              </a:r>
              <a:r>
                <a:rPr lang="ru-RU" sz="2000" dirty="0" smtClean="0">
                  <a:latin typeface="Arial Narrow" panose="020B0606020202030204" pitchFamily="34" charset="0"/>
                </a:rPr>
                <a:t>Лесозаводский ГО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163138" y="2974461"/>
              <a:ext cx="514926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Презентация опыта работы муниципальной Школы наставничества «Мы вместе»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10701" y="3026733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Болтенко Е.С.,</a:t>
            </a: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русского языка и литературы МОБУ СОШ № 4 Лесозаводский </a:t>
            </a:r>
            <a:r>
              <a:rPr lang="ru-RU" sz="2000" dirty="0" smtClean="0">
                <a:latin typeface="Arial Narrow" panose="020B0606020202030204" pitchFamily="34" charset="0"/>
              </a:rPr>
              <a:t>ГО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701" y="3914080"/>
            <a:ext cx="43434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Рыбачук Л.М.,</a:t>
            </a: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истории и обществознания, </a:t>
            </a:r>
            <a:r>
              <a:rPr lang="ru-RU" sz="2000" dirty="0" smtClean="0">
                <a:latin typeface="Arial Narrow" panose="020B0606020202030204" pitchFamily="34" charset="0"/>
              </a:rPr>
              <a:t>МОБУ </a:t>
            </a:r>
            <a:r>
              <a:rPr lang="ru-RU" sz="2000" dirty="0">
                <a:latin typeface="Arial Narrow" panose="020B0606020202030204" pitchFamily="34" charset="0"/>
              </a:rPr>
              <a:t>СОШ № 4 </a:t>
            </a:r>
            <a:r>
              <a:rPr lang="ru-RU" sz="2000" dirty="0" smtClean="0">
                <a:latin typeface="Arial Narrow" panose="020B0606020202030204" pitchFamily="34" charset="0"/>
              </a:rPr>
              <a:t>Лесозаводский ГО</a:t>
            </a:r>
            <a:endParaRPr lang="ru-RU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412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Секция 1</a:t>
            </a:r>
            <a:r>
              <a:rPr lang="ru-RU" sz="3600" spc="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endParaRPr lang="ru-RU" sz="3600" spc="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r>
              <a:rPr lang="ru-RU" sz="2800" u="sng" spc="200" dirty="0" smtClean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«Как </a:t>
            </a:r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найти союзников»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9462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135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12:50 – 13:50 / кабинет № 242</a:t>
            </a:r>
            <a:endParaRPr lang="ru-RU" sz="24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4000" y="3462420"/>
            <a:ext cx="9943017" cy="978729"/>
            <a:chOff x="216983" y="3546475"/>
            <a:chExt cx="9943017" cy="978729"/>
          </a:xfrm>
        </p:grpSpPr>
        <p:sp>
          <p:nvSpPr>
            <p:cNvPr id="9" name="TextBox 8"/>
            <p:cNvSpPr txBox="1"/>
            <p:nvPr/>
          </p:nvSpPr>
          <p:spPr>
            <a:xfrm>
              <a:off x="216983" y="3546475"/>
              <a:ext cx="4343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Назарова Н.О.,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у</a:t>
              </a:r>
              <a:r>
                <a:rPr lang="ru-RU" sz="2000" dirty="0" smtClean="0">
                  <a:latin typeface="Arial Narrow" panose="020B0606020202030204" pitchFamily="34" charset="0"/>
                </a:rPr>
                <a:t>читель начальных классов МБОУ СОШ № 14 г. </a:t>
              </a:r>
              <a:r>
                <a:rPr lang="ru-RU" sz="2000" dirty="0">
                  <a:latin typeface="Arial Narrow" panose="020B0606020202030204" pitchFamily="34" charset="0"/>
                </a:rPr>
                <a:t>У</a:t>
              </a:r>
              <a:r>
                <a:rPr lang="ru-RU" sz="2000" dirty="0" smtClean="0">
                  <a:latin typeface="Arial Narrow" panose="020B0606020202030204" pitchFamily="34" charset="0"/>
                </a:rPr>
                <a:t>ссурийска</a:t>
              </a:r>
              <a:endParaRPr lang="ru-RU" sz="160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49800" y="3952300"/>
              <a:ext cx="54102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>
                  <a:solidFill>
                    <a:srgbClr val="C00000"/>
                  </a:solidFill>
                  <a:latin typeface="Arial Narrow" panose="020B0606020202030204" pitchFamily="34" charset="0"/>
                </a:rPr>
                <a:t>«Как найти </a:t>
              </a: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союзников»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8941" y="2894599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539" y="1910919"/>
            <a:ext cx="10287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Модератор: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Назарова Наталья Олеговна, </a:t>
            </a:r>
            <a:r>
              <a:rPr lang="ru-RU" dirty="0" smtClean="0">
                <a:latin typeface="Arial Narrow" panose="020B0606020202030204" pitchFamily="34" charset="0"/>
              </a:rPr>
              <a:t>методист МКУ </a:t>
            </a:r>
            <a:r>
              <a:rPr lang="ru-RU" dirty="0">
                <a:latin typeface="Arial Narrow" panose="020B0606020202030204" pitchFamily="34" charset="0"/>
              </a:rPr>
              <a:t>«Методический кабинет»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8621" y="4441149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Назарова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А.М.,</a:t>
            </a: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</a:t>
            </a:r>
            <a:r>
              <a:rPr lang="ru-RU" sz="2000" dirty="0" smtClean="0">
                <a:latin typeface="Arial Narrow" panose="020B0606020202030204" pitchFamily="34" charset="0"/>
              </a:rPr>
              <a:t>читель начальных классов МБОУ СОШ № 14 г. </a:t>
            </a:r>
            <a:r>
              <a:rPr lang="ru-RU" sz="2000" dirty="0">
                <a:latin typeface="Arial Narrow" panose="020B0606020202030204" pitchFamily="34" charset="0"/>
              </a:rPr>
              <a:t>У</a:t>
            </a:r>
            <a:r>
              <a:rPr lang="ru-RU" sz="2000" dirty="0" smtClean="0">
                <a:latin typeface="Arial Narrow" panose="020B0606020202030204" pitchFamily="34" charset="0"/>
              </a:rPr>
              <a:t>ссурийска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621" y="5697216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Соловова О.В.,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английского языка МОБУ СОШ № 34 Лесозаводский ГО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746" y="6675945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Болтенко Е.С.,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русского языка и литературы МОБУ СОШ № 4 Лесозаводский ГО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7746" y="7654674"/>
            <a:ext cx="43434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Рыбачук Л.М.,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учитель истории и обществознания, заместитель директора по УВР МОБУ СОШ № 4 Лесозаводский ГО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817" y="6017303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«Сингапурские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технологии – эффективный формат организации совместной деятельности сотрудничества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-1357891" y="549204"/>
            <a:ext cx="79164" cy="82330"/>
          </a:xfrm>
          <a:custGeom>
            <a:avLst/>
            <a:gdLst/>
            <a:ahLst/>
            <a:cxnLst/>
            <a:rect l="l" t="t" r="r" b="b"/>
            <a:pathLst>
              <a:path w="75565" h="81915">
                <a:moveTo>
                  <a:pt x="14363" y="58229"/>
                </a:moveTo>
                <a:lnTo>
                  <a:pt x="14160" y="54444"/>
                </a:lnTo>
                <a:lnTo>
                  <a:pt x="12230" y="52539"/>
                </a:lnTo>
                <a:lnTo>
                  <a:pt x="7543" y="59778"/>
                </a:lnTo>
                <a:lnTo>
                  <a:pt x="4076" y="67005"/>
                </a:lnTo>
                <a:lnTo>
                  <a:pt x="1625" y="74231"/>
                </a:lnTo>
                <a:lnTo>
                  <a:pt x="0" y="81457"/>
                </a:lnTo>
                <a:lnTo>
                  <a:pt x="2832" y="75958"/>
                </a:lnTo>
                <a:lnTo>
                  <a:pt x="5956" y="70789"/>
                </a:lnTo>
                <a:lnTo>
                  <a:pt x="9550" y="65633"/>
                </a:lnTo>
                <a:lnTo>
                  <a:pt x="13792" y="60121"/>
                </a:lnTo>
                <a:lnTo>
                  <a:pt x="14363" y="58229"/>
                </a:lnTo>
                <a:close/>
              </a:path>
              <a:path w="75565" h="81915">
                <a:moveTo>
                  <a:pt x="75361" y="14249"/>
                </a:moveTo>
                <a:lnTo>
                  <a:pt x="74142" y="0"/>
                </a:lnTo>
                <a:lnTo>
                  <a:pt x="70954" y="1308"/>
                </a:lnTo>
                <a:lnTo>
                  <a:pt x="64262" y="5905"/>
                </a:lnTo>
                <a:lnTo>
                  <a:pt x="57835" y="11099"/>
                </a:lnTo>
                <a:lnTo>
                  <a:pt x="55410" y="14249"/>
                </a:lnTo>
                <a:lnTo>
                  <a:pt x="54864" y="18999"/>
                </a:lnTo>
                <a:lnTo>
                  <a:pt x="55410" y="22669"/>
                </a:lnTo>
                <a:lnTo>
                  <a:pt x="57035" y="25247"/>
                </a:lnTo>
                <a:lnTo>
                  <a:pt x="62738" y="20358"/>
                </a:lnTo>
                <a:lnTo>
                  <a:pt x="68580" y="15875"/>
                </a:lnTo>
                <a:lnTo>
                  <a:pt x="75361" y="14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82600" y="41275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Секция 2: </a:t>
            </a:r>
          </a:p>
          <a:p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«Мир </a:t>
            </a:r>
            <a:r>
              <a:rPr lang="ru-RU" sz="2800" u="sng" spc="200" dirty="0" err="1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игропрактик</a:t>
            </a:r>
            <a:r>
              <a:rPr lang="ru-RU" sz="2800" u="sng" spc="200" dirty="0">
                <a:solidFill>
                  <a:srgbClr val="AE2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14966" y="1946275"/>
            <a:ext cx="925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94" y="-479705"/>
            <a:ext cx="2579858" cy="20290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2600" y="1354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 ноября 2023 г. 12:50 – 13:50 / кабинет № 236</a:t>
            </a:r>
            <a:endParaRPr lang="ru-RU" sz="2400" spc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54000" y="3462420"/>
            <a:ext cx="9943017" cy="1483043"/>
            <a:chOff x="216983" y="3546475"/>
            <a:chExt cx="9943017" cy="1483043"/>
          </a:xfrm>
        </p:grpSpPr>
        <p:sp>
          <p:nvSpPr>
            <p:cNvPr id="9" name="TextBox 8"/>
            <p:cNvSpPr txBox="1"/>
            <p:nvPr/>
          </p:nvSpPr>
          <p:spPr>
            <a:xfrm>
              <a:off x="216983" y="3546475"/>
              <a:ext cx="434340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buFont typeface="Wingdings" panose="05000000000000000000" pitchFamily="2" charset="2"/>
                <a:buChar char="§"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Варёная М.В.,</a:t>
              </a:r>
              <a:endPara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>
                <a:lnSpc>
                  <a:spcPct val="80000"/>
                </a:lnSpc>
              </a:pPr>
              <a:endParaRPr lang="ru-RU" sz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воспитатель МБДОУ «Детский сад </a:t>
              </a:r>
            </a:p>
            <a:p>
              <a:pPr marL="352425">
                <a:lnSpc>
                  <a:spcPct val="80000"/>
                </a:lnSpc>
              </a:pPr>
              <a:r>
                <a:rPr lang="ru-RU" sz="2000" dirty="0">
                  <a:latin typeface="Arial Narrow" panose="020B0606020202030204" pitchFamily="34" charset="0"/>
                </a:rPr>
                <a:t>п. Нефтебаза» </a:t>
              </a:r>
              <a:r>
                <a:rPr lang="ru-RU" sz="2000" dirty="0" err="1">
                  <a:latin typeface="Arial Narrow" panose="020B0606020202030204" pitchFamily="34" charset="0"/>
                </a:rPr>
                <a:t>Яковлевский</a:t>
              </a:r>
              <a:r>
                <a:rPr lang="ru-RU" sz="2000" dirty="0">
                  <a:latin typeface="Arial Narrow" panose="020B0606020202030204" pitchFamily="34" charset="0"/>
                </a:rPr>
                <a:t> МР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749800" y="3952300"/>
              <a:ext cx="54102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2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«Напольные игры как полифункциональное средство познавательной и двигательной активности детей дошкольного и младшего школьного возраста»</a:t>
              </a:r>
              <a:endParaRPr lang="ru-RU" sz="20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68941" y="2894599"/>
            <a:ext cx="3597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Спикеры и выступления: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539" y="1910919"/>
            <a:ext cx="10287000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Модератор: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Гринченко Яна Александровна, </a:t>
            </a:r>
            <a:r>
              <a:rPr lang="ru-RU" dirty="0" smtClean="0">
                <a:latin typeface="Arial Narrow" panose="020B0606020202030204" pitchFamily="34" charset="0"/>
              </a:rPr>
              <a:t>методист МКУ </a:t>
            </a:r>
            <a:r>
              <a:rPr lang="ru-RU" dirty="0">
                <a:latin typeface="Arial Narrow" panose="020B0606020202030204" pitchFamily="34" charset="0"/>
              </a:rPr>
              <a:t>«Методический кабинет»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1609" y="4396548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Круглова М.В.,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воспитатель МБДОУ «Детский сад </a:t>
            </a: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п. Нефтебаза» </a:t>
            </a:r>
            <a:r>
              <a:rPr lang="ru-RU" sz="2000" dirty="0" err="1">
                <a:latin typeface="Arial Narrow" panose="020B0606020202030204" pitchFamily="34" charset="0"/>
              </a:rPr>
              <a:t>Яковлевский</a:t>
            </a:r>
            <a:r>
              <a:rPr lang="ru-RU" sz="2000" dirty="0">
                <a:latin typeface="Arial Narrow" panose="020B0606020202030204" pitchFamily="34" charset="0"/>
              </a:rPr>
              <a:t> МР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1609" y="5351569"/>
            <a:ext cx="43434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Киселёва С.Г.,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воспитатель МБДОУ «Детский сад </a:t>
            </a: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п. Нефтебаза» </a:t>
            </a:r>
            <a:r>
              <a:rPr lang="ru-RU" sz="2000" dirty="0" err="1">
                <a:latin typeface="Arial Narrow" panose="020B0606020202030204" pitchFamily="34" charset="0"/>
              </a:rPr>
              <a:t>Яковлевский</a:t>
            </a:r>
            <a:r>
              <a:rPr lang="ru-RU" sz="2000" dirty="0">
                <a:latin typeface="Arial Narrow" panose="020B0606020202030204" pitchFamily="34" charset="0"/>
              </a:rPr>
              <a:t> МР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7746" y="6675945"/>
            <a:ext cx="434340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Данилевич Е.Б.,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>
                <a:latin typeface="Arial Narrow" panose="020B0606020202030204" pitchFamily="34" charset="0"/>
              </a:rPr>
              <a:t>педагог дополнительного образования МБУ ДО «ЦДО» с. Камень-Рыболов </a:t>
            </a:r>
            <a:r>
              <a:rPr lang="ru-RU" sz="2000" dirty="0" err="1">
                <a:latin typeface="Arial Narrow" panose="020B0606020202030204" pitchFamily="34" charset="0"/>
              </a:rPr>
              <a:t>Ханкайский</a:t>
            </a:r>
            <a:r>
              <a:rPr lang="ru-RU" sz="2000" dirty="0">
                <a:latin typeface="Arial Narrow" panose="020B0606020202030204" pitchFamily="34" charset="0"/>
              </a:rPr>
              <a:t> МР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86817" y="6749810"/>
            <a:ext cx="541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«Игра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- дело серьёзное»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270" y="7900896"/>
            <a:ext cx="603773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Руденко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Виталина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, Придворная Ульяна,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</a:pPr>
            <a:endParaRPr lang="ru-RU" sz="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352425">
              <a:lnSpc>
                <a:spcPct val="80000"/>
              </a:lnSpc>
            </a:pPr>
            <a:r>
              <a:rPr lang="ru-RU" sz="2000" dirty="0" smtClean="0">
                <a:latin typeface="Arial Narrow" panose="020B0606020202030204" pitchFamily="34" charset="0"/>
              </a:rPr>
              <a:t>участники </a:t>
            </a:r>
            <a:r>
              <a:rPr lang="ru-RU" sz="2000" dirty="0">
                <a:latin typeface="Arial Narrow" panose="020B0606020202030204" pitchFamily="34" charset="0"/>
              </a:rPr>
              <a:t>Волонтерского движения «Берег Добра»  МБУ ДО «ЦДО» с. Камень-Рыболов </a:t>
            </a:r>
            <a:r>
              <a:rPr lang="ru-RU" sz="2000" dirty="0" err="1">
                <a:latin typeface="Arial Narrow" panose="020B0606020202030204" pitchFamily="34" charset="0"/>
              </a:rPr>
              <a:t>Ханкайский</a:t>
            </a:r>
            <a:r>
              <a:rPr lang="ru-RU" sz="2000" dirty="0">
                <a:latin typeface="Arial Narrow" panose="020B0606020202030204" pitchFamily="34" charset="0"/>
              </a:rPr>
              <a:t> МР</a:t>
            </a:r>
            <a:endParaRPr lang="ru-RU" sz="1600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1322</Words>
  <Application>Microsoft Office PowerPoint</Application>
  <PresentationFormat>Произвольный</PresentationFormat>
  <Paragraphs>276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 педагога 2023_баннер_в печать.cdr</dc:title>
  <dc:creator>Ксю</dc:creator>
  <cp:lastModifiedBy>user</cp:lastModifiedBy>
  <cp:revision>173</cp:revision>
  <cp:lastPrinted>2023-11-21T04:13:08Z</cp:lastPrinted>
  <dcterms:created xsi:type="dcterms:W3CDTF">2023-07-16T23:33:17Z</dcterms:created>
  <dcterms:modified xsi:type="dcterms:W3CDTF">2023-11-21T06:33:25Z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2023-07-14T00:00:00Z</vt:filetime>
  </property>
  <property fmtid="{D5CDD505-2E9C-101B-9397-08002B2CF9AE}" pid="3" name="Creator">
    <vt:lpwstr>CorelDRAW 2021</vt:lpwstr>
  </property>
  <property fmtid="{D5CDD505-2E9C-101B-9397-08002B2CF9AE}" pid="4" name="LastSaved">
    <vt:filetime>2023-07-16T00:00:00Z</vt:filetime>
  </property>
</Properties>
</file>