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7" r:id="rId4"/>
    <p:sldId id="318" r:id="rId5"/>
    <p:sldId id="317" r:id="rId6"/>
    <p:sldId id="264" r:id="rId7"/>
    <p:sldId id="377" r:id="rId8"/>
    <p:sldId id="378" r:id="rId9"/>
    <p:sldId id="385" r:id="rId10"/>
    <p:sldId id="383" r:id="rId11"/>
    <p:sldId id="384" r:id="rId12"/>
    <p:sldId id="358" r:id="rId13"/>
    <p:sldId id="386" r:id="rId14"/>
    <p:sldId id="387" r:id="rId15"/>
    <p:sldId id="388" r:id="rId16"/>
    <p:sldId id="389" r:id="rId17"/>
    <p:sldId id="272" r:id="rId18"/>
    <p:sldId id="361" r:id="rId19"/>
    <p:sldId id="379" r:id="rId20"/>
    <p:sldId id="362" r:id="rId21"/>
    <p:sldId id="374" r:id="rId22"/>
    <p:sldId id="363" r:id="rId23"/>
    <p:sldId id="364" r:id="rId24"/>
    <p:sldId id="280" r:id="rId25"/>
    <p:sldId id="380" r:id="rId26"/>
    <p:sldId id="382" r:id="rId27"/>
    <p:sldId id="347" r:id="rId28"/>
    <p:sldId id="381" r:id="rId29"/>
    <p:sldId id="350" r:id="rId30"/>
    <p:sldId id="376" r:id="rId31"/>
    <p:sldId id="372" r:id="rId32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332" autoAdjust="0"/>
  </p:normalViewPr>
  <p:slideViewPr>
    <p:cSldViewPr>
      <p:cViewPr varScale="1">
        <p:scale>
          <a:sx n="114" d="100"/>
          <a:sy n="114" d="100"/>
        </p:scale>
        <p:origin x="414" y="18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102354" y="982726"/>
            <a:ext cx="3987291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35505" y="763270"/>
            <a:ext cx="8920988" cy="953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92705" y="2396997"/>
            <a:ext cx="8006588" cy="24339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9204" y="1818589"/>
            <a:ext cx="9789795" cy="13465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" algn="ctr">
              <a:lnSpc>
                <a:spcPts val="5185"/>
              </a:lnSpc>
              <a:spcBef>
                <a:spcPts val="100"/>
              </a:spcBef>
            </a:pPr>
            <a:r>
              <a:rPr sz="4800" spc="-20" dirty="0">
                <a:solidFill>
                  <a:srgbClr val="C00000"/>
                </a:solidFill>
              </a:rPr>
              <a:t>ВВОДНОЕ</a:t>
            </a:r>
            <a:r>
              <a:rPr sz="4800" spc="-45" dirty="0">
                <a:solidFill>
                  <a:srgbClr val="C00000"/>
                </a:solidFill>
              </a:rPr>
              <a:t> </a:t>
            </a:r>
            <a:r>
              <a:rPr sz="4800" spc="-10" dirty="0">
                <a:solidFill>
                  <a:srgbClr val="C00000"/>
                </a:solidFill>
              </a:rPr>
              <a:t>ЗАНЯТИЕ</a:t>
            </a:r>
            <a:endParaRPr sz="4800" dirty="0"/>
          </a:p>
          <a:p>
            <a:pPr algn="ctr">
              <a:lnSpc>
                <a:spcPts val="5185"/>
              </a:lnSpc>
            </a:pPr>
            <a:r>
              <a:rPr sz="4800" spc="-20" dirty="0">
                <a:solidFill>
                  <a:srgbClr val="C00000"/>
                </a:solidFill>
              </a:rPr>
              <a:t>ЗНАКОМСТВО</a:t>
            </a:r>
            <a:r>
              <a:rPr sz="4800" dirty="0">
                <a:solidFill>
                  <a:srgbClr val="C00000"/>
                </a:solidFill>
              </a:rPr>
              <a:t> С</a:t>
            </a:r>
            <a:r>
              <a:rPr sz="4800" spc="-20" dirty="0">
                <a:solidFill>
                  <a:srgbClr val="C00000"/>
                </a:solidFill>
              </a:rPr>
              <a:t> </a:t>
            </a:r>
            <a:r>
              <a:rPr lang="en-US" sz="4800" spc="-5" dirty="0" err="1">
                <a:solidFill>
                  <a:srgbClr val="C00000"/>
                </a:solidFill>
              </a:rPr>
              <a:t>Hiwonder</a:t>
            </a:r>
            <a:r>
              <a:rPr sz="4800" spc="-15" dirty="0">
                <a:solidFill>
                  <a:srgbClr val="C00000"/>
                </a:solidFill>
              </a:rPr>
              <a:t> </a:t>
            </a:r>
            <a:r>
              <a:rPr sz="4800" spc="-65" dirty="0">
                <a:solidFill>
                  <a:srgbClr val="C00000"/>
                </a:solidFill>
              </a:rPr>
              <a:t>«</a:t>
            </a:r>
            <a:r>
              <a:rPr lang="en-US" sz="4800" spc="-65" dirty="0">
                <a:solidFill>
                  <a:srgbClr val="C00000"/>
                </a:solidFill>
              </a:rPr>
              <a:t>JetMax</a:t>
            </a:r>
            <a:r>
              <a:rPr sz="4800" dirty="0">
                <a:solidFill>
                  <a:srgbClr val="C00000"/>
                </a:solidFill>
              </a:rPr>
              <a:t>»</a:t>
            </a:r>
            <a:endParaRPr sz="4800" dirty="0"/>
          </a:p>
        </p:txBody>
      </p:sp>
      <p:sp>
        <p:nvSpPr>
          <p:cNvPr id="3" name="object 3"/>
          <p:cNvSpPr txBox="1"/>
          <p:nvPr/>
        </p:nvSpPr>
        <p:spPr>
          <a:xfrm>
            <a:off x="1435735" y="4247769"/>
            <a:ext cx="91643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C00000"/>
                </a:solidFill>
                <a:latin typeface="Calibri"/>
                <a:cs typeface="Calibri"/>
              </a:rPr>
              <a:t>Особенности</a:t>
            </a:r>
            <a:r>
              <a:rPr sz="240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Calibri"/>
                <a:cs typeface="Calibri"/>
              </a:rPr>
              <a:t>программирования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и</a:t>
            </a:r>
            <a:r>
              <a:rPr sz="2400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сборки</a:t>
            </a:r>
            <a:r>
              <a:rPr sz="2400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 образовательном</a:t>
            </a:r>
            <a:r>
              <a:rPr sz="240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наборе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46302" y="5777762"/>
            <a:ext cx="3346980" cy="889281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769619" y="1173480"/>
            <a:ext cx="10503535" cy="213360"/>
            <a:chOff x="769619" y="1173480"/>
            <a:chExt cx="10503535" cy="213360"/>
          </a:xfrm>
        </p:grpSpPr>
        <p:sp>
          <p:nvSpPr>
            <p:cNvPr id="6" name="object 6"/>
            <p:cNvSpPr/>
            <p:nvPr/>
          </p:nvSpPr>
          <p:spPr>
            <a:xfrm>
              <a:off x="775715" y="1179576"/>
              <a:ext cx="10494645" cy="42545"/>
            </a:xfrm>
            <a:custGeom>
              <a:avLst/>
              <a:gdLst/>
              <a:ahLst/>
              <a:cxnLst/>
              <a:rect l="l" t="t" r="r" b="b"/>
              <a:pathLst>
                <a:path w="10494645" h="42544">
                  <a:moveTo>
                    <a:pt x="0" y="0"/>
                  </a:moveTo>
                  <a:lnTo>
                    <a:pt x="10494391" y="42545"/>
                  </a:lnTo>
                </a:path>
              </a:pathLst>
            </a:custGeom>
            <a:ln w="609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75715" y="1179576"/>
              <a:ext cx="702945" cy="201295"/>
            </a:xfrm>
            <a:custGeom>
              <a:avLst/>
              <a:gdLst/>
              <a:ahLst/>
              <a:cxnLst/>
              <a:rect l="l" t="t" r="r" b="b"/>
              <a:pathLst>
                <a:path w="702944" h="201294">
                  <a:moveTo>
                    <a:pt x="702564" y="0"/>
                  </a:moveTo>
                  <a:lnTo>
                    <a:pt x="0" y="0"/>
                  </a:lnTo>
                  <a:lnTo>
                    <a:pt x="0" y="201167"/>
                  </a:lnTo>
                  <a:lnTo>
                    <a:pt x="702564" y="201167"/>
                  </a:lnTo>
                  <a:lnTo>
                    <a:pt x="702564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75715" y="1179576"/>
              <a:ext cx="702945" cy="201295"/>
            </a:xfrm>
            <a:custGeom>
              <a:avLst/>
              <a:gdLst/>
              <a:ahLst/>
              <a:cxnLst/>
              <a:rect l="l" t="t" r="r" b="b"/>
              <a:pathLst>
                <a:path w="702944" h="201294">
                  <a:moveTo>
                    <a:pt x="0" y="201167"/>
                  </a:moveTo>
                  <a:lnTo>
                    <a:pt x="702564" y="201167"/>
                  </a:lnTo>
                  <a:lnTo>
                    <a:pt x="702564" y="0"/>
                  </a:lnTo>
                  <a:lnTo>
                    <a:pt x="0" y="0"/>
                  </a:lnTo>
                  <a:lnTo>
                    <a:pt x="0" y="201167"/>
                  </a:lnTo>
                  <a:close/>
                </a:path>
              </a:pathLst>
            </a:custGeom>
            <a:ln w="1219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772668" y="5294376"/>
            <a:ext cx="10503535" cy="213360"/>
            <a:chOff x="772668" y="5294376"/>
            <a:chExt cx="10503535" cy="213360"/>
          </a:xfrm>
        </p:grpSpPr>
        <p:sp>
          <p:nvSpPr>
            <p:cNvPr id="10" name="object 10"/>
            <p:cNvSpPr/>
            <p:nvPr/>
          </p:nvSpPr>
          <p:spPr>
            <a:xfrm>
              <a:off x="775716" y="5458968"/>
              <a:ext cx="10494645" cy="42545"/>
            </a:xfrm>
            <a:custGeom>
              <a:avLst/>
              <a:gdLst/>
              <a:ahLst/>
              <a:cxnLst/>
              <a:rect l="l" t="t" r="r" b="b"/>
              <a:pathLst>
                <a:path w="10494645" h="42545">
                  <a:moveTo>
                    <a:pt x="0" y="0"/>
                  </a:moveTo>
                  <a:lnTo>
                    <a:pt x="10494391" y="42544"/>
                  </a:lnTo>
                </a:path>
              </a:pathLst>
            </a:custGeom>
            <a:ln w="609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568939" y="5300472"/>
              <a:ext cx="701040" cy="201295"/>
            </a:xfrm>
            <a:custGeom>
              <a:avLst/>
              <a:gdLst/>
              <a:ahLst/>
              <a:cxnLst/>
              <a:rect l="l" t="t" r="r" b="b"/>
              <a:pathLst>
                <a:path w="701040" h="201295">
                  <a:moveTo>
                    <a:pt x="701040" y="0"/>
                  </a:moveTo>
                  <a:lnTo>
                    <a:pt x="0" y="0"/>
                  </a:lnTo>
                  <a:lnTo>
                    <a:pt x="0" y="201167"/>
                  </a:lnTo>
                  <a:lnTo>
                    <a:pt x="701040" y="201167"/>
                  </a:lnTo>
                  <a:lnTo>
                    <a:pt x="70104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568939" y="5300472"/>
              <a:ext cx="701040" cy="201295"/>
            </a:xfrm>
            <a:custGeom>
              <a:avLst/>
              <a:gdLst/>
              <a:ahLst/>
              <a:cxnLst/>
              <a:rect l="l" t="t" r="r" b="b"/>
              <a:pathLst>
                <a:path w="701040" h="201295">
                  <a:moveTo>
                    <a:pt x="0" y="201167"/>
                  </a:moveTo>
                  <a:lnTo>
                    <a:pt x="701040" y="201167"/>
                  </a:lnTo>
                  <a:lnTo>
                    <a:pt x="701040" y="0"/>
                  </a:lnTo>
                  <a:lnTo>
                    <a:pt x="0" y="0"/>
                  </a:lnTo>
                  <a:lnTo>
                    <a:pt x="0" y="201167"/>
                  </a:lnTo>
                  <a:close/>
                </a:path>
              </a:pathLst>
            </a:custGeom>
            <a:ln w="1219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254" name="AutoShape 6" descr="Hiwon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325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2228850" cy="299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7EE3AB-E3E3-4267-9141-FC29F9351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7A60A4-3E63-40C5-A6B6-C582B731A6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C6945C4-1DE4-4F31-A77E-DC99D2D6359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729" y="174415"/>
            <a:ext cx="9292540" cy="65091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0084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object 10">
            <a:extLst>
              <a:ext uri="{FF2B5EF4-FFF2-40B4-BE49-F238E27FC236}">
                <a16:creationId xmlns:a16="http://schemas.microsoft.com/office/drawing/2014/main" id="{5032E856-B434-4366-81BF-EF24903FEE7C}"/>
              </a:ext>
            </a:extLst>
          </p:cNvPr>
          <p:cNvGrpSpPr/>
          <p:nvPr/>
        </p:nvGrpSpPr>
        <p:grpSpPr>
          <a:xfrm>
            <a:off x="1540763" y="1051560"/>
            <a:ext cx="9540240" cy="167640"/>
            <a:chOff x="1540763" y="1495044"/>
            <a:chExt cx="9540240" cy="167640"/>
          </a:xfrm>
        </p:grpSpPr>
        <p:sp>
          <p:nvSpPr>
            <p:cNvPr id="10" name="object 11">
              <a:extLst>
                <a:ext uri="{FF2B5EF4-FFF2-40B4-BE49-F238E27FC236}">
                  <a16:creationId xmlns:a16="http://schemas.microsoft.com/office/drawing/2014/main" id="{D8AACE16-2395-4D8D-84F4-84BF5A3A44AD}"/>
                </a:ext>
              </a:extLst>
            </p:cNvPr>
            <p:cNvSpPr/>
            <p:nvPr/>
          </p:nvSpPr>
          <p:spPr>
            <a:xfrm>
              <a:off x="1546859" y="1498092"/>
              <a:ext cx="9533890" cy="0"/>
            </a:xfrm>
            <a:custGeom>
              <a:avLst/>
              <a:gdLst/>
              <a:ahLst/>
              <a:cxnLst/>
              <a:rect l="l" t="t" r="r" b="b"/>
              <a:pathLst>
                <a:path w="9533890">
                  <a:moveTo>
                    <a:pt x="0" y="0"/>
                  </a:moveTo>
                  <a:lnTo>
                    <a:pt x="9533763" y="0"/>
                  </a:lnTo>
                </a:path>
              </a:pathLst>
            </a:custGeom>
            <a:ln w="609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2">
              <a:extLst>
                <a:ext uri="{FF2B5EF4-FFF2-40B4-BE49-F238E27FC236}">
                  <a16:creationId xmlns:a16="http://schemas.microsoft.com/office/drawing/2014/main" id="{8BFA5686-BD8E-422C-8F6E-695CCF677AD9}"/>
                </a:ext>
              </a:extLst>
            </p:cNvPr>
            <p:cNvSpPr/>
            <p:nvPr/>
          </p:nvSpPr>
          <p:spPr>
            <a:xfrm>
              <a:off x="1546859" y="1507236"/>
              <a:ext cx="662940" cy="149860"/>
            </a:xfrm>
            <a:custGeom>
              <a:avLst/>
              <a:gdLst/>
              <a:ahLst/>
              <a:cxnLst/>
              <a:rect l="l" t="t" r="r" b="b"/>
              <a:pathLst>
                <a:path w="662939" h="149860">
                  <a:moveTo>
                    <a:pt x="662940" y="0"/>
                  </a:moveTo>
                  <a:lnTo>
                    <a:pt x="0" y="0"/>
                  </a:lnTo>
                  <a:lnTo>
                    <a:pt x="0" y="149351"/>
                  </a:lnTo>
                  <a:lnTo>
                    <a:pt x="662940" y="149351"/>
                  </a:lnTo>
                  <a:lnTo>
                    <a:pt x="66294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3">
              <a:extLst>
                <a:ext uri="{FF2B5EF4-FFF2-40B4-BE49-F238E27FC236}">
                  <a16:creationId xmlns:a16="http://schemas.microsoft.com/office/drawing/2014/main" id="{B44580D5-F7E2-481C-BBB5-3A57F92141D8}"/>
                </a:ext>
              </a:extLst>
            </p:cNvPr>
            <p:cNvSpPr/>
            <p:nvPr/>
          </p:nvSpPr>
          <p:spPr>
            <a:xfrm>
              <a:off x="1546859" y="1507236"/>
              <a:ext cx="662940" cy="149860"/>
            </a:xfrm>
            <a:custGeom>
              <a:avLst/>
              <a:gdLst/>
              <a:ahLst/>
              <a:cxnLst/>
              <a:rect l="l" t="t" r="r" b="b"/>
              <a:pathLst>
                <a:path w="662939" h="149860">
                  <a:moveTo>
                    <a:pt x="0" y="149351"/>
                  </a:moveTo>
                  <a:lnTo>
                    <a:pt x="662940" y="149351"/>
                  </a:lnTo>
                  <a:lnTo>
                    <a:pt x="662940" y="0"/>
                  </a:lnTo>
                  <a:lnTo>
                    <a:pt x="0" y="0"/>
                  </a:lnTo>
                  <a:lnTo>
                    <a:pt x="0" y="149351"/>
                  </a:lnTo>
                  <a:close/>
                </a:path>
              </a:pathLst>
            </a:custGeom>
            <a:ln w="12191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2">
            <a:extLst>
              <a:ext uri="{FF2B5EF4-FFF2-40B4-BE49-F238E27FC236}">
                <a16:creationId xmlns:a16="http://schemas.microsoft.com/office/drawing/2014/main" id="{9BDED1B8-2F32-4AAA-8032-378F3007125E}"/>
              </a:ext>
            </a:extLst>
          </p:cNvPr>
          <p:cNvSpPr txBox="1">
            <a:spLocks/>
          </p:cNvSpPr>
          <p:nvPr/>
        </p:nvSpPr>
        <p:spPr>
          <a:xfrm>
            <a:off x="4038600" y="414654"/>
            <a:ext cx="4343400" cy="5815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Рабочая зона</a:t>
            </a:r>
            <a:endParaRPr kumimoji="0" lang="ru-RU" sz="3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3" name="Picture 7">
            <a:extLst>
              <a:ext uri="{FF2B5EF4-FFF2-40B4-BE49-F238E27FC236}">
                <a16:creationId xmlns:a16="http://schemas.microsoft.com/office/drawing/2014/main" id="{372FC963-FBB0-48BD-B260-3ACB31598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2228850" cy="299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5DDAB8F-3081-4C47-B6B1-4F8168B23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472" y="2355353"/>
            <a:ext cx="4191000" cy="32099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096BA3-26EB-4EB3-A74F-BF1C527E21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7530" y="2564902"/>
            <a:ext cx="334327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072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F5AB51D5-2CA2-4EC9-BB4C-47A843EF927B}"/>
              </a:ext>
            </a:extLst>
          </p:cNvPr>
          <p:cNvSpPr txBox="1"/>
          <p:nvPr/>
        </p:nvSpPr>
        <p:spPr>
          <a:xfrm>
            <a:off x="669967" y="1988840"/>
            <a:ext cx="6048672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101010"/>
                </a:solidFill>
                <a:effectLst/>
                <a:latin typeface="Open Sans" panose="020B0606030504020204" pitchFamily="34" charset="0"/>
              </a:rPr>
              <a:t>NVIDIA JETSON NANO — это небольшой, мощный компьютер, который позволяет параллельно запускать несколько нейронных сетей для таких приложений, как обнаружение объектов, сегментация и обработка речи. Оснащенный четырехъядерным процессором CORTEX-A57, 128-ядерным графическим процессором MAXWELL и хранилищем LPDDR объемом 4 ГБ, он обладает мощными вычислительными возможностями, обеспечивает 472 ГФЛОП и поддерживает основные платформы и алгоритмы искусственного интеллекта, такие как TENSORFLOW, PYTORCH, CAFFE/ CAFFE2, KERAS и MXNET.</a:t>
            </a:r>
            <a:endParaRPr lang="ru-RU" dirty="0"/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14631D78-C8D4-4E7B-9E9A-01765422882C}"/>
              </a:ext>
            </a:extLst>
          </p:cNvPr>
          <p:cNvSpPr txBox="1">
            <a:spLocks/>
          </p:cNvSpPr>
          <p:nvPr/>
        </p:nvSpPr>
        <p:spPr>
          <a:xfrm>
            <a:off x="3694303" y="207645"/>
            <a:ext cx="478536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algn="ctr" rtl="0">
              <a:spcBef>
                <a:spcPts val="95"/>
              </a:spcBef>
              <a:defRPr/>
            </a:pPr>
            <a:r>
              <a:rPr lang="ru-RU" sz="3600" kern="0" spc="-5" dirty="0">
                <a:solidFill>
                  <a:srgbClr val="C00000"/>
                </a:solidFill>
                <a:latin typeface="+mj-lt"/>
                <a:cs typeface="+mj-cs"/>
              </a:rPr>
              <a:t>Плата управления</a:t>
            </a:r>
          </a:p>
        </p:txBody>
      </p:sp>
      <p:pic>
        <p:nvPicPr>
          <p:cNvPr id="17" name="Picture 7">
            <a:extLst>
              <a:ext uri="{FF2B5EF4-FFF2-40B4-BE49-F238E27FC236}">
                <a16:creationId xmlns:a16="http://schemas.microsoft.com/office/drawing/2014/main" id="{96AB0FD7-5859-43B6-9F39-AEE931854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2228850" cy="299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9" name="object 10">
            <a:extLst>
              <a:ext uri="{FF2B5EF4-FFF2-40B4-BE49-F238E27FC236}">
                <a16:creationId xmlns:a16="http://schemas.microsoft.com/office/drawing/2014/main" id="{66051474-B777-44F2-A6C5-0E37FE214811}"/>
              </a:ext>
            </a:extLst>
          </p:cNvPr>
          <p:cNvGrpSpPr/>
          <p:nvPr/>
        </p:nvGrpSpPr>
        <p:grpSpPr>
          <a:xfrm>
            <a:off x="1540763" y="836712"/>
            <a:ext cx="9540240" cy="167640"/>
            <a:chOff x="1540763" y="1495044"/>
            <a:chExt cx="9540240" cy="167640"/>
          </a:xfrm>
        </p:grpSpPr>
        <p:sp>
          <p:nvSpPr>
            <p:cNvPr id="20" name="object 11">
              <a:extLst>
                <a:ext uri="{FF2B5EF4-FFF2-40B4-BE49-F238E27FC236}">
                  <a16:creationId xmlns:a16="http://schemas.microsoft.com/office/drawing/2014/main" id="{68564388-462E-4F56-B173-4D9A5E745124}"/>
                </a:ext>
              </a:extLst>
            </p:cNvPr>
            <p:cNvSpPr/>
            <p:nvPr/>
          </p:nvSpPr>
          <p:spPr>
            <a:xfrm>
              <a:off x="1546859" y="1498092"/>
              <a:ext cx="9533890" cy="0"/>
            </a:xfrm>
            <a:custGeom>
              <a:avLst/>
              <a:gdLst/>
              <a:ahLst/>
              <a:cxnLst/>
              <a:rect l="l" t="t" r="r" b="b"/>
              <a:pathLst>
                <a:path w="9533890">
                  <a:moveTo>
                    <a:pt x="0" y="0"/>
                  </a:moveTo>
                  <a:lnTo>
                    <a:pt x="9533763" y="0"/>
                  </a:lnTo>
                </a:path>
              </a:pathLst>
            </a:custGeom>
            <a:ln w="609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2">
              <a:extLst>
                <a:ext uri="{FF2B5EF4-FFF2-40B4-BE49-F238E27FC236}">
                  <a16:creationId xmlns:a16="http://schemas.microsoft.com/office/drawing/2014/main" id="{1FA0B528-DFD6-49B1-81BB-425FE0C16E60}"/>
                </a:ext>
              </a:extLst>
            </p:cNvPr>
            <p:cNvSpPr/>
            <p:nvPr/>
          </p:nvSpPr>
          <p:spPr>
            <a:xfrm>
              <a:off x="1546859" y="1507236"/>
              <a:ext cx="662940" cy="149860"/>
            </a:xfrm>
            <a:custGeom>
              <a:avLst/>
              <a:gdLst/>
              <a:ahLst/>
              <a:cxnLst/>
              <a:rect l="l" t="t" r="r" b="b"/>
              <a:pathLst>
                <a:path w="662939" h="149860">
                  <a:moveTo>
                    <a:pt x="662940" y="0"/>
                  </a:moveTo>
                  <a:lnTo>
                    <a:pt x="0" y="0"/>
                  </a:lnTo>
                  <a:lnTo>
                    <a:pt x="0" y="149351"/>
                  </a:lnTo>
                  <a:lnTo>
                    <a:pt x="662940" y="149351"/>
                  </a:lnTo>
                  <a:lnTo>
                    <a:pt x="66294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3">
              <a:extLst>
                <a:ext uri="{FF2B5EF4-FFF2-40B4-BE49-F238E27FC236}">
                  <a16:creationId xmlns:a16="http://schemas.microsoft.com/office/drawing/2014/main" id="{6B157BEB-10B6-4AB9-A52B-51E739C2D6A2}"/>
                </a:ext>
              </a:extLst>
            </p:cNvPr>
            <p:cNvSpPr/>
            <p:nvPr/>
          </p:nvSpPr>
          <p:spPr>
            <a:xfrm>
              <a:off x="1546859" y="1507236"/>
              <a:ext cx="662940" cy="149860"/>
            </a:xfrm>
            <a:custGeom>
              <a:avLst/>
              <a:gdLst/>
              <a:ahLst/>
              <a:cxnLst/>
              <a:rect l="l" t="t" r="r" b="b"/>
              <a:pathLst>
                <a:path w="662939" h="149860">
                  <a:moveTo>
                    <a:pt x="0" y="149351"/>
                  </a:moveTo>
                  <a:lnTo>
                    <a:pt x="662940" y="149351"/>
                  </a:lnTo>
                  <a:lnTo>
                    <a:pt x="662940" y="0"/>
                  </a:lnTo>
                  <a:lnTo>
                    <a:pt x="0" y="0"/>
                  </a:lnTo>
                  <a:lnTo>
                    <a:pt x="0" y="149351"/>
                  </a:lnTo>
                  <a:close/>
                </a:path>
              </a:pathLst>
            </a:custGeom>
            <a:ln w="12191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19EA34-10E8-4117-8131-5246F4387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842" y="1772816"/>
            <a:ext cx="4600575" cy="37433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F5AB51D5-2CA2-4EC9-BB4C-47A843EF927B}"/>
              </a:ext>
            </a:extLst>
          </p:cNvPr>
          <p:cNvSpPr txBox="1"/>
          <p:nvPr/>
        </p:nvSpPr>
        <p:spPr>
          <a:xfrm>
            <a:off x="669967" y="1988840"/>
            <a:ext cx="604867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3D–печать с помощью роботизированной руки – она же роботизированное аддитивное производство - набирает обороты как гибкий и эффективный способ 3D-печати большего размера, быстрее и дешевле.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Роботизированная 3D–печать – также называемая 3D-печатью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-apple-system"/>
              </a:rPr>
              <a:t>robotic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-apple-system"/>
              </a:rPr>
              <a:t>arm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 и роботизированным аддитивным производством - сочетает в себе головку 3D-принтера, которая выдавливает материалы, с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-apple-system"/>
              </a:rPr>
              <a:t>многоосевой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 роботизированной рукой для создания гораздо более гибкого 3D-принтера, чем обычные модели.</a:t>
            </a:r>
            <a:endParaRPr lang="ru-RU" dirty="0"/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14631D78-C8D4-4E7B-9E9A-01765422882C}"/>
              </a:ext>
            </a:extLst>
          </p:cNvPr>
          <p:cNvSpPr txBox="1">
            <a:spLocks/>
          </p:cNvSpPr>
          <p:nvPr/>
        </p:nvSpPr>
        <p:spPr>
          <a:xfrm>
            <a:off x="3694303" y="207645"/>
            <a:ext cx="478536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algn="ctr" rtl="0">
              <a:spcBef>
                <a:spcPts val="95"/>
              </a:spcBef>
              <a:defRPr/>
            </a:pPr>
            <a:r>
              <a:rPr lang="ru-RU" sz="3600" kern="0" spc="-5" dirty="0">
                <a:solidFill>
                  <a:srgbClr val="C00000"/>
                </a:solidFill>
                <a:latin typeface="+mj-lt"/>
                <a:cs typeface="+mj-cs"/>
              </a:rPr>
              <a:t>Модуль 3д печати</a:t>
            </a:r>
          </a:p>
        </p:txBody>
      </p:sp>
      <p:pic>
        <p:nvPicPr>
          <p:cNvPr id="17" name="Picture 7">
            <a:extLst>
              <a:ext uri="{FF2B5EF4-FFF2-40B4-BE49-F238E27FC236}">
                <a16:creationId xmlns:a16="http://schemas.microsoft.com/office/drawing/2014/main" id="{96AB0FD7-5859-43B6-9F39-AEE931854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2228850" cy="299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9" name="object 10">
            <a:extLst>
              <a:ext uri="{FF2B5EF4-FFF2-40B4-BE49-F238E27FC236}">
                <a16:creationId xmlns:a16="http://schemas.microsoft.com/office/drawing/2014/main" id="{66051474-B777-44F2-A6C5-0E37FE214811}"/>
              </a:ext>
            </a:extLst>
          </p:cNvPr>
          <p:cNvGrpSpPr/>
          <p:nvPr/>
        </p:nvGrpSpPr>
        <p:grpSpPr>
          <a:xfrm>
            <a:off x="1540763" y="836712"/>
            <a:ext cx="9540240" cy="167640"/>
            <a:chOff x="1540763" y="1495044"/>
            <a:chExt cx="9540240" cy="167640"/>
          </a:xfrm>
        </p:grpSpPr>
        <p:sp>
          <p:nvSpPr>
            <p:cNvPr id="20" name="object 11">
              <a:extLst>
                <a:ext uri="{FF2B5EF4-FFF2-40B4-BE49-F238E27FC236}">
                  <a16:creationId xmlns:a16="http://schemas.microsoft.com/office/drawing/2014/main" id="{68564388-462E-4F56-B173-4D9A5E745124}"/>
                </a:ext>
              </a:extLst>
            </p:cNvPr>
            <p:cNvSpPr/>
            <p:nvPr/>
          </p:nvSpPr>
          <p:spPr>
            <a:xfrm>
              <a:off x="1546859" y="1498092"/>
              <a:ext cx="9533890" cy="0"/>
            </a:xfrm>
            <a:custGeom>
              <a:avLst/>
              <a:gdLst/>
              <a:ahLst/>
              <a:cxnLst/>
              <a:rect l="l" t="t" r="r" b="b"/>
              <a:pathLst>
                <a:path w="9533890">
                  <a:moveTo>
                    <a:pt x="0" y="0"/>
                  </a:moveTo>
                  <a:lnTo>
                    <a:pt x="9533763" y="0"/>
                  </a:lnTo>
                </a:path>
              </a:pathLst>
            </a:custGeom>
            <a:ln w="609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2">
              <a:extLst>
                <a:ext uri="{FF2B5EF4-FFF2-40B4-BE49-F238E27FC236}">
                  <a16:creationId xmlns:a16="http://schemas.microsoft.com/office/drawing/2014/main" id="{1FA0B528-DFD6-49B1-81BB-425FE0C16E60}"/>
                </a:ext>
              </a:extLst>
            </p:cNvPr>
            <p:cNvSpPr/>
            <p:nvPr/>
          </p:nvSpPr>
          <p:spPr>
            <a:xfrm>
              <a:off x="1546859" y="1507236"/>
              <a:ext cx="662940" cy="149860"/>
            </a:xfrm>
            <a:custGeom>
              <a:avLst/>
              <a:gdLst/>
              <a:ahLst/>
              <a:cxnLst/>
              <a:rect l="l" t="t" r="r" b="b"/>
              <a:pathLst>
                <a:path w="662939" h="149860">
                  <a:moveTo>
                    <a:pt x="662940" y="0"/>
                  </a:moveTo>
                  <a:lnTo>
                    <a:pt x="0" y="0"/>
                  </a:lnTo>
                  <a:lnTo>
                    <a:pt x="0" y="149351"/>
                  </a:lnTo>
                  <a:lnTo>
                    <a:pt x="662940" y="149351"/>
                  </a:lnTo>
                  <a:lnTo>
                    <a:pt x="66294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3">
              <a:extLst>
                <a:ext uri="{FF2B5EF4-FFF2-40B4-BE49-F238E27FC236}">
                  <a16:creationId xmlns:a16="http://schemas.microsoft.com/office/drawing/2014/main" id="{6B157BEB-10B6-4AB9-A52B-51E739C2D6A2}"/>
                </a:ext>
              </a:extLst>
            </p:cNvPr>
            <p:cNvSpPr/>
            <p:nvPr/>
          </p:nvSpPr>
          <p:spPr>
            <a:xfrm>
              <a:off x="1546859" y="1507236"/>
              <a:ext cx="662940" cy="149860"/>
            </a:xfrm>
            <a:custGeom>
              <a:avLst/>
              <a:gdLst/>
              <a:ahLst/>
              <a:cxnLst/>
              <a:rect l="l" t="t" r="r" b="b"/>
              <a:pathLst>
                <a:path w="662939" h="149860">
                  <a:moveTo>
                    <a:pt x="0" y="149351"/>
                  </a:moveTo>
                  <a:lnTo>
                    <a:pt x="662940" y="149351"/>
                  </a:lnTo>
                  <a:lnTo>
                    <a:pt x="662940" y="0"/>
                  </a:lnTo>
                  <a:lnTo>
                    <a:pt x="0" y="0"/>
                  </a:lnTo>
                  <a:lnTo>
                    <a:pt x="0" y="149351"/>
                  </a:lnTo>
                  <a:close/>
                </a:path>
              </a:pathLst>
            </a:custGeom>
            <a:ln w="12191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B79510E-8D78-405A-B34C-14DB6C8F2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9790" y="3746984"/>
            <a:ext cx="2808312" cy="220835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9DC68AF-EF73-4322-B6F6-9F56CFAB7A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0136" y="1772816"/>
            <a:ext cx="2146723" cy="204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239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F5AB51D5-2CA2-4EC9-BB4C-47A843EF927B}"/>
              </a:ext>
            </a:extLst>
          </p:cNvPr>
          <p:cNvSpPr txBox="1"/>
          <p:nvPr/>
        </p:nvSpPr>
        <p:spPr>
          <a:xfrm>
            <a:off x="669967" y="1988840"/>
            <a:ext cx="604867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Модуль вакуумной присоски предназначен для осуществления захвата и перемещения объектов с помощью создания вакуума. Он обычно используется в промышленных роботах или манипуляторах для автоматизации процесса подъема и перемещения предметов, таких как детали на производственной линии. Модуль вакуумной присоски создает разницу в давлении между внутренней и внешней сторонами присоски, что позволяет ему надежно прикрепиться к поверхности объекта и удерживать его вес. Это позволяет роботу точно и безопасно перемещать объекты из одного места в другое.</a:t>
            </a:r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14631D78-C8D4-4E7B-9E9A-01765422882C}"/>
              </a:ext>
            </a:extLst>
          </p:cNvPr>
          <p:cNvSpPr txBox="1">
            <a:spLocks/>
          </p:cNvSpPr>
          <p:nvPr/>
        </p:nvSpPr>
        <p:spPr>
          <a:xfrm>
            <a:off x="2927648" y="207645"/>
            <a:ext cx="57606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algn="ctr" rtl="0">
              <a:spcBef>
                <a:spcPts val="95"/>
              </a:spcBef>
              <a:defRPr/>
            </a:pPr>
            <a:r>
              <a:rPr lang="ru-RU" sz="3600" kern="0" spc="-5" dirty="0">
                <a:solidFill>
                  <a:srgbClr val="C00000"/>
                </a:solidFill>
                <a:latin typeface="+mj-lt"/>
                <a:cs typeface="+mj-cs"/>
              </a:rPr>
              <a:t>Модуль пневмоприсоски</a:t>
            </a:r>
          </a:p>
        </p:txBody>
      </p:sp>
      <p:pic>
        <p:nvPicPr>
          <p:cNvPr id="17" name="Picture 7">
            <a:extLst>
              <a:ext uri="{FF2B5EF4-FFF2-40B4-BE49-F238E27FC236}">
                <a16:creationId xmlns:a16="http://schemas.microsoft.com/office/drawing/2014/main" id="{96AB0FD7-5859-43B6-9F39-AEE931854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2228850" cy="299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9" name="object 10">
            <a:extLst>
              <a:ext uri="{FF2B5EF4-FFF2-40B4-BE49-F238E27FC236}">
                <a16:creationId xmlns:a16="http://schemas.microsoft.com/office/drawing/2014/main" id="{66051474-B777-44F2-A6C5-0E37FE214811}"/>
              </a:ext>
            </a:extLst>
          </p:cNvPr>
          <p:cNvGrpSpPr/>
          <p:nvPr/>
        </p:nvGrpSpPr>
        <p:grpSpPr>
          <a:xfrm>
            <a:off x="1540763" y="836712"/>
            <a:ext cx="9540240" cy="167640"/>
            <a:chOff x="1540763" y="1495044"/>
            <a:chExt cx="9540240" cy="167640"/>
          </a:xfrm>
        </p:grpSpPr>
        <p:sp>
          <p:nvSpPr>
            <p:cNvPr id="20" name="object 11">
              <a:extLst>
                <a:ext uri="{FF2B5EF4-FFF2-40B4-BE49-F238E27FC236}">
                  <a16:creationId xmlns:a16="http://schemas.microsoft.com/office/drawing/2014/main" id="{68564388-462E-4F56-B173-4D9A5E745124}"/>
                </a:ext>
              </a:extLst>
            </p:cNvPr>
            <p:cNvSpPr/>
            <p:nvPr/>
          </p:nvSpPr>
          <p:spPr>
            <a:xfrm>
              <a:off x="1546859" y="1498092"/>
              <a:ext cx="9533890" cy="0"/>
            </a:xfrm>
            <a:custGeom>
              <a:avLst/>
              <a:gdLst/>
              <a:ahLst/>
              <a:cxnLst/>
              <a:rect l="l" t="t" r="r" b="b"/>
              <a:pathLst>
                <a:path w="9533890">
                  <a:moveTo>
                    <a:pt x="0" y="0"/>
                  </a:moveTo>
                  <a:lnTo>
                    <a:pt x="9533763" y="0"/>
                  </a:lnTo>
                </a:path>
              </a:pathLst>
            </a:custGeom>
            <a:ln w="609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2">
              <a:extLst>
                <a:ext uri="{FF2B5EF4-FFF2-40B4-BE49-F238E27FC236}">
                  <a16:creationId xmlns:a16="http://schemas.microsoft.com/office/drawing/2014/main" id="{1FA0B528-DFD6-49B1-81BB-425FE0C16E60}"/>
                </a:ext>
              </a:extLst>
            </p:cNvPr>
            <p:cNvSpPr/>
            <p:nvPr/>
          </p:nvSpPr>
          <p:spPr>
            <a:xfrm>
              <a:off x="1546859" y="1507236"/>
              <a:ext cx="662940" cy="149860"/>
            </a:xfrm>
            <a:custGeom>
              <a:avLst/>
              <a:gdLst/>
              <a:ahLst/>
              <a:cxnLst/>
              <a:rect l="l" t="t" r="r" b="b"/>
              <a:pathLst>
                <a:path w="662939" h="149860">
                  <a:moveTo>
                    <a:pt x="662940" y="0"/>
                  </a:moveTo>
                  <a:lnTo>
                    <a:pt x="0" y="0"/>
                  </a:lnTo>
                  <a:lnTo>
                    <a:pt x="0" y="149351"/>
                  </a:lnTo>
                  <a:lnTo>
                    <a:pt x="662940" y="149351"/>
                  </a:lnTo>
                  <a:lnTo>
                    <a:pt x="66294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3">
              <a:extLst>
                <a:ext uri="{FF2B5EF4-FFF2-40B4-BE49-F238E27FC236}">
                  <a16:creationId xmlns:a16="http://schemas.microsoft.com/office/drawing/2014/main" id="{6B157BEB-10B6-4AB9-A52B-51E739C2D6A2}"/>
                </a:ext>
              </a:extLst>
            </p:cNvPr>
            <p:cNvSpPr/>
            <p:nvPr/>
          </p:nvSpPr>
          <p:spPr>
            <a:xfrm>
              <a:off x="1546859" y="1507236"/>
              <a:ext cx="662940" cy="149860"/>
            </a:xfrm>
            <a:custGeom>
              <a:avLst/>
              <a:gdLst/>
              <a:ahLst/>
              <a:cxnLst/>
              <a:rect l="l" t="t" r="r" b="b"/>
              <a:pathLst>
                <a:path w="662939" h="149860">
                  <a:moveTo>
                    <a:pt x="0" y="149351"/>
                  </a:moveTo>
                  <a:lnTo>
                    <a:pt x="662940" y="149351"/>
                  </a:lnTo>
                  <a:lnTo>
                    <a:pt x="662940" y="0"/>
                  </a:lnTo>
                  <a:lnTo>
                    <a:pt x="0" y="0"/>
                  </a:lnTo>
                  <a:lnTo>
                    <a:pt x="0" y="149351"/>
                  </a:lnTo>
                  <a:close/>
                </a:path>
              </a:pathLst>
            </a:custGeom>
            <a:ln w="12191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350BAE0-1516-475F-87EC-38850CA86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8248" y="3356992"/>
            <a:ext cx="2494852" cy="15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355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F5AB51D5-2CA2-4EC9-BB4C-47A843EF927B}"/>
              </a:ext>
            </a:extLst>
          </p:cNvPr>
          <p:cNvSpPr txBox="1"/>
          <p:nvPr/>
        </p:nvSpPr>
        <p:spPr>
          <a:xfrm>
            <a:off x="669967" y="1988840"/>
            <a:ext cx="6048672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Сменный лазерный модуль предназначен для добавления функциональности к манипулятору. Он позволяет выполнять точные и высококачественные операции по резке и гравировке различных материалов, таких как дерево, пластик, ткань, кожа, акрил и металл. </a:t>
            </a:r>
          </a:p>
          <a:p>
            <a:r>
              <a:rPr lang="ru-RU" dirty="0"/>
              <a:t>С помощью лазерного модуля манипулятор может создавать детали, вырезать сложные формы, создавать надписи и декоративные элементы на поверхностях различных материалов. Лазерная резка и гравировка позволяют достичь высокой точности и качества обработки, что делает модуль полезным инструментом в различных областях, таких как производство, реклама, дизайн и творчество.</a:t>
            </a:r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14631D78-C8D4-4E7B-9E9A-01765422882C}"/>
              </a:ext>
            </a:extLst>
          </p:cNvPr>
          <p:cNvSpPr txBox="1">
            <a:spLocks/>
          </p:cNvSpPr>
          <p:nvPr/>
        </p:nvSpPr>
        <p:spPr>
          <a:xfrm>
            <a:off x="3506747" y="263795"/>
            <a:ext cx="593008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algn="ctr" rtl="0">
              <a:spcBef>
                <a:spcPts val="95"/>
              </a:spcBef>
              <a:defRPr/>
            </a:pPr>
            <a:r>
              <a:rPr lang="ru-RU" sz="3600" kern="0" spc="-5" dirty="0">
                <a:solidFill>
                  <a:srgbClr val="C00000"/>
                </a:solidFill>
                <a:latin typeface="+mj-lt"/>
                <a:cs typeface="+mj-cs"/>
              </a:rPr>
              <a:t>Сменный лазерный модуль</a:t>
            </a:r>
          </a:p>
        </p:txBody>
      </p:sp>
      <p:pic>
        <p:nvPicPr>
          <p:cNvPr id="17" name="Picture 7">
            <a:extLst>
              <a:ext uri="{FF2B5EF4-FFF2-40B4-BE49-F238E27FC236}">
                <a16:creationId xmlns:a16="http://schemas.microsoft.com/office/drawing/2014/main" id="{96AB0FD7-5859-43B6-9F39-AEE931854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2228850" cy="299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9" name="object 10">
            <a:extLst>
              <a:ext uri="{FF2B5EF4-FFF2-40B4-BE49-F238E27FC236}">
                <a16:creationId xmlns:a16="http://schemas.microsoft.com/office/drawing/2014/main" id="{66051474-B777-44F2-A6C5-0E37FE214811}"/>
              </a:ext>
            </a:extLst>
          </p:cNvPr>
          <p:cNvGrpSpPr/>
          <p:nvPr/>
        </p:nvGrpSpPr>
        <p:grpSpPr>
          <a:xfrm>
            <a:off x="1540763" y="836712"/>
            <a:ext cx="9540240" cy="167640"/>
            <a:chOff x="1540763" y="1495044"/>
            <a:chExt cx="9540240" cy="167640"/>
          </a:xfrm>
        </p:grpSpPr>
        <p:sp>
          <p:nvSpPr>
            <p:cNvPr id="20" name="object 11">
              <a:extLst>
                <a:ext uri="{FF2B5EF4-FFF2-40B4-BE49-F238E27FC236}">
                  <a16:creationId xmlns:a16="http://schemas.microsoft.com/office/drawing/2014/main" id="{68564388-462E-4F56-B173-4D9A5E745124}"/>
                </a:ext>
              </a:extLst>
            </p:cNvPr>
            <p:cNvSpPr/>
            <p:nvPr/>
          </p:nvSpPr>
          <p:spPr>
            <a:xfrm>
              <a:off x="1546859" y="1498092"/>
              <a:ext cx="9533890" cy="0"/>
            </a:xfrm>
            <a:custGeom>
              <a:avLst/>
              <a:gdLst/>
              <a:ahLst/>
              <a:cxnLst/>
              <a:rect l="l" t="t" r="r" b="b"/>
              <a:pathLst>
                <a:path w="9533890">
                  <a:moveTo>
                    <a:pt x="0" y="0"/>
                  </a:moveTo>
                  <a:lnTo>
                    <a:pt x="9533763" y="0"/>
                  </a:lnTo>
                </a:path>
              </a:pathLst>
            </a:custGeom>
            <a:ln w="609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2">
              <a:extLst>
                <a:ext uri="{FF2B5EF4-FFF2-40B4-BE49-F238E27FC236}">
                  <a16:creationId xmlns:a16="http://schemas.microsoft.com/office/drawing/2014/main" id="{1FA0B528-DFD6-49B1-81BB-425FE0C16E60}"/>
                </a:ext>
              </a:extLst>
            </p:cNvPr>
            <p:cNvSpPr/>
            <p:nvPr/>
          </p:nvSpPr>
          <p:spPr>
            <a:xfrm>
              <a:off x="1546859" y="1507236"/>
              <a:ext cx="662940" cy="149860"/>
            </a:xfrm>
            <a:custGeom>
              <a:avLst/>
              <a:gdLst/>
              <a:ahLst/>
              <a:cxnLst/>
              <a:rect l="l" t="t" r="r" b="b"/>
              <a:pathLst>
                <a:path w="662939" h="149860">
                  <a:moveTo>
                    <a:pt x="662940" y="0"/>
                  </a:moveTo>
                  <a:lnTo>
                    <a:pt x="0" y="0"/>
                  </a:lnTo>
                  <a:lnTo>
                    <a:pt x="0" y="149351"/>
                  </a:lnTo>
                  <a:lnTo>
                    <a:pt x="662940" y="149351"/>
                  </a:lnTo>
                  <a:lnTo>
                    <a:pt x="66294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3">
              <a:extLst>
                <a:ext uri="{FF2B5EF4-FFF2-40B4-BE49-F238E27FC236}">
                  <a16:creationId xmlns:a16="http://schemas.microsoft.com/office/drawing/2014/main" id="{6B157BEB-10B6-4AB9-A52B-51E739C2D6A2}"/>
                </a:ext>
              </a:extLst>
            </p:cNvPr>
            <p:cNvSpPr/>
            <p:nvPr/>
          </p:nvSpPr>
          <p:spPr>
            <a:xfrm>
              <a:off x="1546859" y="1507236"/>
              <a:ext cx="662940" cy="149860"/>
            </a:xfrm>
            <a:custGeom>
              <a:avLst/>
              <a:gdLst/>
              <a:ahLst/>
              <a:cxnLst/>
              <a:rect l="l" t="t" r="r" b="b"/>
              <a:pathLst>
                <a:path w="662939" h="149860">
                  <a:moveTo>
                    <a:pt x="0" y="149351"/>
                  </a:moveTo>
                  <a:lnTo>
                    <a:pt x="662940" y="149351"/>
                  </a:lnTo>
                  <a:lnTo>
                    <a:pt x="662940" y="0"/>
                  </a:lnTo>
                  <a:lnTo>
                    <a:pt x="0" y="0"/>
                  </a:lnTo>
                  <a:lnTo>
                    <a:pt x="0" y="149351"/>
                  </a:lnTo>
                  <a:close/>
                </a:path>
              </a:pathLst>
            </a:custGeom>
            <a:ln w="12191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FDBE49B-755C-4D3C-890F-6188D7767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930204" y="2098852"/>
            <a:ext cx="2380264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442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F5AB51D5-2CA2-4EC9-BB4C-47A843EF927B}"/>
              </a:ext>
            </a:extLst>
          </p:cNvPr>
          <p:cNvSpPr txBox="1"/>
          <p:nvPr/>
        </p:nvSpPr>
        <p:spPr>
          <a:xfrm>
            <a:off x="669967" y="1988840"/>
            <a:ext cx="604867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Гироскоп используется в </a:t>
            </a:r>
            <a:r>
              <a:rPr lang="ru-RU" dirty="0" err="1"/>
              <a:t>четырехосевом</a:t>
            </a:r>
            <a:r>
              <a:rPr lang="ru-RU" dirty="0"/>
              <a:t> манипуляторе рычажного типа для измерения угловой скорости каждого из рычагов. Это позволяет определить положение и ориентацию манипулятора в пространстве. Полученные данные ориентации могут быть использованы для контроля движения манипулятора, обеспечения его стабильности и точности выполнения задач.</a:t>
            </a:r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14631D78-C8D4-4E7B-9E9A-01765422882C}"/>
              </a:ext>
            </a:extLst>
          </p:cNvPr>
          <p:cNvSpPr txBox="1">
            <a:spLocks/>
          </p:cNvSpPr>
          <p:nvPr/>
        </p:nvSpPr>
        <p:spPr>
          <a:xfrm>
            <a:off x="3694303" y="207645"/>
            <a:ext cx="478536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algn="ctr" rtl="0">
              <a:spcBef>
                <a:spcPts val="95"/>
              </a:spcBef>
              <a:defRPr/>
            </a:pPr>
            <a:r>
              <a:rPr lang="ru-RU" sz="3600" kern="0" spc="-5" dirty="0">
                <a:solidFill>
                  <a:srgbClr val="C00000"/>
                </a:solidFill>
                <a:latin typeface="+mj-lt"/>
                <a:cs typeface="+mj-cs"/>
              </a:rPr>
              <a:t>Гироскоп</a:t>
            </a:r>
          </a:p>
        </p:txBody>
      </p:sp>
      <p:pic>
        <p:nvPicPr>
          <p:cNvPr id="17" name="Picture 7">
            <a:extLst>
              <a:ext uri="{FF2B5EF4-FFF2-40B4-BE49-F238E27FC236}">
                <a16:creationId xmlns:a16="http://schemas.microsoft.com/office/drawing/2014/main" id="{96AB0FD7-5859-43B6-9F39-AEE931854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2228850" cy="299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9" name="object 10">
            <a:extLst>
              <a:ext uri="{FF2B5EF4-FFF2-40B4-BE49-F238E27FC236}">
                <a16:creationId xmlns:a16="http://schemas.microsoft.com/office/drawing/2014/main" id="{66051474-B777-44F2-A6C5-0E37FE214811}"/>
              </a:ext>
            </a:extLst>
          </p:cNvPr>
          <p:cNvGrpSpPr/>
          <p:nvPr/>
        </p:nvGrpSpPr>
        <p:grpSpPr>
          <a:xfrm>
            <a:off x="1540763" y="836712"/>
            <a:ext cx="9540240" cy="167640"/>
            <a:chOff x="1540763" y="1495044"/>
            <a:chExt cx="9540240" cy="167640"/>
          </a:xfrm>
        </p:grpSpPr>
        <p:sp>
          <p:nvSpPr>
            <p:cNvPr id="20" name="object 11">
              <a:extLst>
                <a:ext uri="{FF2B5EF4-FFF2-40B4-BE49-F238E27FC236}">
                  <a16:creationId xmlns:a16="http://schemas.microsoft.com/office/drawing/2014/main" id="{68564388-462E-4F56-B173-4D9A5E745124}"/>
                </a:ext>
              </a:extLst>
            </p:cNvPr>
            <p:cNvSpPr/>
            <p:nvPr/>
          </p:nvSpPr>
          <p:spPr>
            <a:xfrm>
              <a:off x="1546859" y="1498092"/>
              <a:ext cx="9533890" cy="0"/>
            </a:xfrm>
            <a:custGeom>
              <a:avLst/>
              <a:gdLst/>
              <a:ahLst/>
              <a:cxnLst/>
              <a:rect l="l" t="t" r="r" b="b"/>
              <a:pathLst>
                <a:path w="9533890">
                  <a:moveTo>
                    <a:pt x="0" y="0"/>
                  </a:moveTo>
                  <a:lnTo>
                    <a:pt x="9533763" y="0"/>
                  </a:lnTo>
                </a:path>
              </a:pathLst>
            </a:custGeom>
            <a:ln w="609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2">
              <a:extLst>
                <a:ext uri="{FF2B5EF4-FFF2-40B4-BE49-F238E27FC236}">
                  <a16:creationId xmlns:a16="http://schemas.microsoft.com/office/drawing/2014/main" id="{1FA0B528-DFD6-49B1-81BB-425FE0C16E60}"/>
                </a:ext>
              </a:extLst>
            </p:cNvPr>
            <p:cNvSpPr/>
            <p:nvPr/>
          </p:nvSpPr>
          <p:spPr>
            <a:xfrm>
              <a:off x="1546859" y="1507236"/>
              <a:ext cx="662940" cy="149860"/>
            </a:xfrm>
            <a:custGeom>
              <a:avLst/>
              <a:gdLst/>
              <a:ahLst/>
              <a:cxnLst/>
              <a:rect l="l" t="t" r="r" b="b"/>
              <a:pathLst>
                <a:path w="662939" h="149860">
                  <a:moveTo>
                    <a:pt x="662940" y="0"/>
                  </a:moveTo>
                  <a:lnTo>
                    <a:pt x="0" y="0"/>
                  </a:lnTo>
                  <a:lnTo>
                    <a:pt x="0" y="149351"/>
                  </a:lnTo>
                  <a:lnTo>
                    <a:pt x="662940" y="149351"/>
                  </a:lnTo>
                  <a:lnTo>
                    <a:pt x="66294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3">
              <a:extLst>
                <a:ext uri="{FF2B5EF4-FFF2-40B4-BE49-F238E27FC236}">
                  <a16:creationId xmlns:a16="http://schemas.microsoft.com/office/drawing/2014/main" id="{6B157BEB-10B6-4AB9-A52B-51E739C2D6A2}"/>
                </a:ext>
              </a:extLst>
            </p:cNvPr>
            <p:cNvSpPr/>
            <p:nvPr/>
          </p:nvSpPr>
          <p:spPr>
            <a:xfrm>
              <a:off x="1546859" y="1507236"/>
              <a:ext cx="662940" cy="149860"/>
            </a:xfrm>
            <a:custGeom>
              <a:avLst/>
              <a:gdLst/>
              <a:ahLst/>
              <a:cxnLst/>
              <a:rect l="l" t="t" r="r" b="b"/>
              <a:pathLst>
                <a:path w="662939" h="149860">
                  <a:moveTo>
                    <a:pt x="0" y="149351"/>
                  </a:moveTo>
                  <a:lnTo>
                    <a:pt x="662940" y="149351"/>
                  </a:lnTo>
                  <a:lnTo>
                    <a:pt x="662940" y="0"/>
                  </a:lnTo>
                  <a:lnTo>
                    <a:pt x="0" y="0"/>
                  </a:lnTo>
                  <a:lnTo>
                    <a:pt x="0" y="149351"/>
                  </a:lnTo>
                  <a:close/>
                </a:path>
              </a:pathLst>
            </a:custGeom>
            <a:ln w="12191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F6A8440-4F9B-4559-9B41-C5CFE6E68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9663" y="3573016"/>
            <a:ext cx="111442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276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21658" y="982726"/>
            <a:ext cx="3956685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3600" spc="-15" dirty="0">
                <a:solidFill>
                  <a:srgbClr val="C00000"/>
                </a:solidFill>
              </a:rPr>
              <a:t>Управление</a:t>
            </a:r>
            <a:endParaRPr sz="3600" spc="-15" dirty="0">
              <a:solidFill>
                <a:srgbClr val="C0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4270" y="2294509"/>
            <a:ext cx="9903460" cy="2428101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065" marR="5080" algn="just">
              <a:lnSpc>
                <a:spcPct val="90000"/>
              </a:lnSpc>
              <a:spcBef>
                <a:spcPts val="390"/>
              </a:spcBef>
              <a:buClr>
                <a:srgbClr val="9E3611"/>
              </a:buClr>
              <a:buSzPct val="85416"/>
              <a:tabLst>
                <a:tab pos="195580" algn="l"/>
              </a:tabLst>
            </a:pPr>
            <a:r>
              <a:rPr lang="ru-RU" sz="2400" dirty="0">
                <a:latin typeface="Calibri"/>
                <a:cs typeface="Calibri"/>
              </a:rPr>
              <a:t>Управление осуществляется с помощью компьютера, ноутбука, телефона.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ru-RU" sz="2400" dirty="0">
                <a:latin typeface="Calibri"/>
                <a:cs typeface="Calibri"/>
              </a:rPr>
              <a:t> При помощи телефона возможно управлять роботом при помощи заранее установленных программ. Запрограммировать на автономную работу можно при подключении через удаленный рабочий стол. Существует несколько приложений для программирования: непосредственное управление моторами, текстовое программирование.</a:t>
            </a:r>
          </a:p>
          <a:p>
            <a:pPr marL="194945" marR="5080" indent="-182880" algn="just">
              <a:lnSpc>
                <a:spcPct val="90000"/>
              </a:lnSpc>
              <a:spcBef>
                <a:spcPts val="390"/>
              </a:spcBef>
              <a:buClr>
                <a:srgbClr val="9E3611"/>
              </a:buClr>
              <a:buSzPct val="85416"/>
              <a:buFont typeface="Wingdings"/>
              <a:buChar char=""/>
              <a:tabLst>
                <a:tab pos="195580" algn="l"/>
              </a:tabLst>
            </a:pPr>
            <a:endParaRPr lang="ru-RU"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08760" y="1700808"/>
            <a:ext cx="9112885" cy="11430"/>
          </a:xfrm>
          <a:custGeom>
            <a:avLst/>
            <a:gdLst/>
            <a:ahLst/>
            <a:cxnLst/>
            <a:rect l="l" t="t" r="r" b="b"/>
            <a:pathLst>
              <a:path w="9112885" h="11430">
                <a:moveTo>
                  <a:pt x="0" y="11049"/>
                </a:moveTo>
                <a:lnTo>
                  <a:pt x="9112377" y="0"/>
                </a:lnTo>
              </a:path>
            </a:pathLst>
          </a:custGeom>
          <a:ln w="6096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2228850" cy="299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1614516488_44-p-telefon-na-belom-fone-4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98666" y="-1440542"/>
            <a:ext cx="6102678" cy="993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5760" y="263115"/>
            <a:ext cx="5200650" cy="56409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algn="ctr" rtl="0">
              <a:spcBef>
                <a:spcPts val="79"/>
              </a:spcBef>
            </a:pPr>
            <a:r>
              <a:rPr lang="ru-RU" sz="3600" spc="-11" dirty="0">
                <a:solidFill>
                  <a:srgbClr val="C00000"/>
                </a:solidFill>
                <a:latin typeface="+mj-lt"/>
              </a:rPr>
              <a:t>Мобильное</a:t>
            </a:r>
            <a:r>
              <a:rPr lang="ru-RU" sz="2800" spc="-11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3600" spc="-11" dirty="0">
                <a:solidFill>
                  <a:srgbClr val="C00000"/>
                </a:solidFill>
                <a:latin typeface="+mj-lt"/>
              </a:rPr>
              <a:t>приложение</a:t>
            </a:r>
            <a:endParaRPr sz="2800" spc="-1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1D4B57F4-88F2-493A-B6DE-5BE7499EB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2228850" cy="299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object 10">
            <a:extLst>
              <a:ext uri="{FF2B5EF4-FFF2-40B4-BE49-F238E27FC236}">
                <a16:creationId xmlns:a16="http://schemas.microsoft.com/office/drawing/2014/main" id="{75946D50-8295-4037-B0BE-5B8BF6251821}"/>
              </a:ext>
            </a:extLst>
          </p:cNvPr>
          <p:cNvGrpSpPr/>
          <p:nvPr/>
        </p:nvGrpSpPr>
        <p:grpSpPr>
          <a:xfrm>
            <a:off x="1540763" y="836712"/>
            <a:ext cx="9540240" cy="167640"/>
            <a:chOff x="1540763" y="1495044"/>
            <a:chExt cx="9540240" cy="167640"/>
          </a:xfrm>
        </p:grpSpPr>
        <p:sp>
          <p:nvSpPr>
            <p:cNvPr id="12" name="object 11">
              <a:extLst>
                <a:ext uri="{FF2B5EF4-FFF2-40B4-BE49-F238E27FC236}">
                  <a16:creationId xmlns:a16="http://schemas.microsoft.com/office/drawing/2014/main" id="{F2324F2F-9EC9-4849-810D-F1B372E1377E}"/>
                </a:ext>
              </a:extLst>
            </p:cNvPr>
            <p:cNvSpPr/>
            <p:nvPr/>
          </p:nvSpPr>
          <p:spPr>
            <a:xfrm>
              <a:off x="1546859" y="1498092"/>
              <a:ext cx="9533890" cy="0"/>
            </a:xfrm>
            <a:custGeom>
              <a:avLst/>
              <a:gdLst/>
              <a:ahLst/>
              <a:cxnLst/>
              <a:rect l="l" t="t" r="r" b="b"/>
              <a:pathLst>
                <a:path w="9533890">
                  <a:moveTo>
                    <a:pt x="0" y="0"/>
                  </a:moveTo>
                  <a:lnTo>
                    <a:pt x="9533763" y="0"/>
                  </a:lnTo>
                </a:path>
              </a:pathLst>
            </a:custGeom>
            <a:ln w="609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2">
              <a:extLst>
                <a:ext uri="{FF2B5EF4-FFF2-40B4-BE49-F238E27FC236}">
                  <a16:creationId xmlns:a16="http://schemas.microsoft.com/office/drawing/2014/main" id="{00F09BB0-AA1D-4451-8556-30BC74F7E7C2}"/>
                </a:ext>
              </a:extLst>
            </p:cNvPr>
            <p:cNvSpPr/>
            <p:nvPr/>
          </p:nvSpPr>
          <p:spPr>
            <a:xfrm>
              <a:off x="1546859" y="1507236"/>
              <a:ext cx="662940" cy="149860"/>
            </a:xfrm>
            <a:custGeom>
              <a:avLst/>
              <a:gdLst/>
              <a:ahLst/>
              <a:cxnLst/>
              <a:rect l="l" t="t" r="r" b="b"/>
              <a:pathLst>
                <a:path w="662939" h="149860">
                  <a:moveTo>
                    <a:pt x="662940" y="0"/>
                  </a:moveTo>
                  <a:lnTo>
                    <a:pt x="0" y="0"/>
                  </a:lnTo>
                  <a:lnTo>
                    <a:pt x="0" y="149351"/>
                  </a:lnTo>
                  <a:lnTo>
                    <a:pt x="662940" y="149351"/>
                  </a:lnTo>
                  <a:lnTo>
                    <a:pt x="66294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3">
              <a:extLst>
                <a:ext uri="{FF2B5EF4-FFF2-40B4-BE49-F238E27FC236}">
                  <a16:creationId xmlns:a16="http://schemas.microsoft.com/office/drawing/2014/main" id="{9C27A897-5BE5-4C00-AC6F-E61CB497543F}"/>
                </a:ext>
              </a:extLst>
            </p:cNvPr>
            <p:cNvSpPr/>
            <p:nvPr/>
          </p:nvSpPr>
          <p:spPr>
            <a:xfrm>
              <a:off x="1546859" y="1507236"/>
              <a:ext cx="662940" cy="149860"/>
            </a:xfrm>
            <a:custGeom>
              <a:avLst/>
              <a:gdLst/>
              <a:ahLst/>
              <a:cxnLst/>
              <a:rect l="l" t="t" r="r" b="b"/>
              <a:pathLst>
                <a:path w="662939" h="149860">
                  <a:moveTo>
                    <a:pt x="0" y="149351"/>
                  </a:moveTo>
                  <a:lnTo>
                    <a:pt x="662940" y="149351"/>
                  </a:lnTo>
                  <a:lnTo>
                    <a:pt x="662940" y="0"/>
                  </a:lnTo>
                  <a:lnTo>
                    <a:pt x="0" y="0"/>
                  </a:lnTo>
                  <a:lnTo>
                    <a:pt x="0" y="149351"/>
                  </a:lnTo>
                  <a:close/>
                </a:path>
              </a:pathLst>
            </a:custGeom>
            <a:ln w="12191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7BDD876-0754-4373-945B-77CEA8C9E0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3592" y="1702799"/>
            <a:ext cx="7267575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922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1614516488_44-p-telefon-na-belom-fone-4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98666" y="-1440542"/>
            <a:ext cx="6102678" cy="993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5760" y="263115"/>
            <a:ext cx="5200650" cy="56409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algn="ctr" rtl="0">
              <a:spcBef>
                <a:spcPts val="79"/>
              </a:spcBef>
            </a:pPr>
            <a:r>
              <a:rPr lang="ru-RU" sz="3600" spc="-11" dirty="0">
                <a:solidFill>
                  <a:srgbClr val="C00000"/>
                </a:solidFill>
                <a:latin typeface="+mj-lt"/>
              </a:rPr>
              <a:t>Мобильное</a:t>
            </a:r>
            <a:r>
              <a:rPr lang="ru-RU" sz="2800" spc="-11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3600" spc="-11" dirty="0">
                <a:solidFill>
                  <a:srgbClr val="C00000"/>
                </a:solidFill>
                <a:latin typeface="+mj-lt"/>
              </a:rPr>
              <a:t>приложение</a:t>
            </a:r>
            <a:endParaRPr sz="2800" spc="-1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1D4B57F4-88F2-493A-B6DE-5BE7499EB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2228850" cy="299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object 10">
            <a:extLst>
              <a:ext uri="{FF2B5EF4-FFF2-40B4-BE49-F238E27FC236}">
                <a16:creationId xmlns:a16="http://schemas.microsoft.com/office/drawing/2014/main" id="{75946D50-8295-4037-B0BE-5B8BF6251821}"/>
              </a:ext>
            </a:extLst>
          </p:cNvPr>
          <p:cNvGrpSpPr/>
          <p:nvPr/>
        </p:nvGrpSpPr>
        <p:grpSpPr>
          <a:xfrm>
            <a:off x="1540763" y="836712"/>
            <a:ext cx="9540240" cy="167640"/>
            <a:chOff x="1540763" y="1495044"/>
            <a:chExt cx="9540240" cy="167640"/>
          </a:xfrm>
        </p:grpSpPr>
        <p:sp>
          <p:nvSpPr>
            <p:cNvPr id="12" name="object 11">
              <a:extLst>
                <a:ext uri="{FF2B5EF4-FFF2-40B4-BE49-F238E27FC236}">
                  <a16:creationId xmlns:a16="http://schemas.microsoft.com/office/drawing/2014/main" id="{F2324F2F-9EC9-4849-810D-F1B372E1377E}"/>
                </a:ext>
              </a:extLst>
            </p:cNvPr>
            <p:cNvSpPr/>
            <p:nvPr/>
          </p:nvSpPr>
          <p:spPr>
            <a:xfrm>
              <a:off x="1546859" y="1498092"/>
              <a:ext cx="9533890" cy="0"/>
            </a:xfrm>
            <a:custGeom>
              <a:avLst/>
              <a:gdLst/>
              <a:ahLst/>
              <a:cxnLst/>
              <a:rect l="l" t="t" r="r" b="b"/>
              <a:pathLst>
                <a:path w="9533890">
                  <a:moveTo>
                    <a:pt x="0" y="0"/>
                  </a:moveTo>
                  <a:lnTo>
                    <a:pt x="9533763" y="0"/>
                  </a:lnTo>
                </a:path>
              </a:pathLst>
            </a:custGeom>
            <a:ln w="609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2">
              <a:extLst>
                <a:ext uri="{FF2B5EF4-FFF2-40B4-BE49-F238E27FC236}">
                  <a16:creationId xmlns:a16="http://schemas.microsoft.com/office/drawing/2014/main" id="{00F09BB0-AA1D-4451-8556-30BC74F7E7C2}"/>
                </a:ext>
              </a:extLst>
            </p:cNvPr>
            <p:cNvSpPr/>
            <p:nvPr/>
          </p:nvSpPr>
          <p:spPr>
            <a:xfrm>
              <a:off x="1546859" y="1507236"/>
              <a:ext cx="662940" cy="149860"/>
            </a:xfrm>
            <a:custGeom>
              <a:avLst/>
              <a:gdLst/>
              <a:ahLst/>
              <a:cxnLst/>
              <a:rect l="l" t="t" r="r" b="b"/>
              <a:pathLst>
                <a:path w="662939" h="149860">
                  <a:moveTo>
                    <a:pt x="662940" y="0"/>
                  </a:moveTo>
                  <a:lnTo>
                    <a:pt x="0" y="0"/>
                  </a:lnTo>
                  <a:lnTo>
                    <a:pt x="0" y="149351"/>
                  </a:lnTo>
                  <a:lnTo>
                    <a:pt x="662940" y="149351"/>
                  </a:lnTo>
                  <a:lnTo>
                    <a:pt x="66294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3">
              <a:extLst>
                <a:ext uri="{FF2B5EF4-FFF2-40B4-BE49-F238E27FC236}">
                  <a16:creationId xmlns:a16="http://schemas.microsoft.com/office/drawing/2014/main" id="{9C27A897-5BE5-4C00-AC6F-E61CB497543F}"/>
                </a:ext>
              </a:extLst>
            </p:cNvPr>
            <p:cNvSpPr/>
            <p:nvPr/>
          </p:nvSpPr>
          <p:spPr>
            <a:xfrm>
              <a:off x="1546859" y="1507236"/>
              <a:ext cx="662940" cy="149860"/>
            </a:xfrm>
            <a:custGeom>
              <a:avLst/>
              <a:gdLst/>
              <a:ahLst/>
              <a:cxnLst/>
              <a:rect l="l" t="t" r="r" b="b"/>
              <a:pathLst>
                <a:path w="662939" h="149860">
                  <a:moveTo>
                    <a:pt x="0" y="149351"/>
                  </a:moveTo>
                  <a:lnTo>
                    <a:pt x="662940" y="149351"/>
                  </a:lnTo>
                  <a:lnTo>
                    <a:pt x="662940" y="0"/>
                  </a:lnTo>
                  <a:lnTo>
                    <a:pt x="0" y="0"/>
                  </a:lnTo>
                  <a:lnTo>
                    <a:pt x="0" y="149351"/>
                  </a:lnTo>
                  <a:close/>
                </a:path>
              </a:pathLst>
            </a:custGeom>
            <a:ln w="12191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0DCB5CB-1A7B-418B-8790-D0B79C2CC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3591" y="1713626"/>
            <a:ext cx="7267575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207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290B81A-DFC9-4BBF-B27E-689CA305C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017" y="1893019"/>
            <a:ext cx="3552203" cy="355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ject 3"/>
          <p:cNvSpPr txBox="1"/>
          <p:nvPr/>
        </p:nvSpPr>
        <p:spPr>
          <a:xfrm>
            <a:off x="0" y="1362350"/>
            <a:ext cx="8928992" cy="5367751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95580" marR="5080" indent="-182880" algn="just">
              <a:lnSpc>
                <a:spcPct val="90000"/>
              </a:lnSpc>
              <a:spcBef>
                <a:spcPts val="385"/>
              </a:spcBef>
              <a:buClr>
                <a:srgbClr val="9E3611"/>
              </a:buClr>
              <a:buSzPct val="85416"/>
              <a:buFont typeface="Wingdings"/>
              <a:buChar char=""/>
              <a:tabLst>
                <a:tab pos="195580" algn="l"/>
              </a:tabLst>
            </a:pPr>
            <a:r>
              <a:rPr lang="ru-RU" sz="2400" b="1" spc="-10" dirty="0">
                <a:latin typeface="Calibri"/>
                <a:cs typeface="Calibri"/>
              </a:rPr>
              <a:t>Что </a:t>
            </a:r>
            <a:r>
              <a:rPr lang="ru-RU" sz="2400" b="1" spc="-5" dirty="0">
                <a:latin typeface="Calibri"/>
                <a:cs typeface="Calibri"/>
              </a:rPr>
              <a:t>за </a:t>
            </a:r>
            <a:r>
              <a:rPr lang="ru-RU" sz="2400" b="1" spc="-10" dirty="0">
                <a:latin typeface="Calibri"/>
                <a:cs typeface="Calibri"/>
              </a:rPr>
              <a:t>конструктор? </a:t>
            </a:r>
            <a:r>
              <a:rPr lang="ru-RU" sz="2400" spc="-10" dirty="0">
                <a:cs typeface="Calibri"/>
              </a:rPr>
              <a:t>JetMax - это роботизированный манипулятор, разработанный на основе NVIDIA Jetson Nano. У него есть широкоугольная камера высокой четкости и интеллектуальные</a:t>
            </a:r>
            <a:r>
              <a:rPr lang="en-US" sz="2400" spc="-10" dirty="0">
                <a:cs typeface="Calibri"/>
              </a:rPr>
              <a:t> </a:t>
            </a:r>
            <a:r>
              <a:rPr lang="ru-RU" sz="2400" spc="-10" dirty="0">
                <a:cs typeface="Calibri"/>
              </a:rPr>
              <a:t>адресные сервоприводы. Он использует роботизированную систему ROS и поддерживает программирование на Python, С++, С</a:t>
            </a:r>
            <a:r>
              <a:rPr lang="en-US" sz="2400" spc="-10" dirty="0">
                <a:cs typeface="Calibri"/>
              </a:rPr>
              <a:t>#</a:t>
            </a:r>
            <a:r>
              <a:rPr lang="ru-RU" sz="2400" spc="-10" dirty="0">
                <a:cs typeface="Calibri"/>
              </a:rPr>
              <a:t> и др. Благодаря глубокому обучению и компьютерному зрению, JetMax способен выполнять множество задач, таких как распознавание цвета, сортировка мусора, распознавание жестов, распознавание лиц и определение наличия масок. С помощью мобильного приложения для </a:t>
            </a:r>
            <a:r>
              <a:rPr lang="ru-RU" sz="2400" spc="-10" dirty="0" err="1">
                <a:cs typeface="Calibri"/>
              </a:rPr>
              <a:t>Android</a:t>
            </a:r>
            <a:r>
              <a:rPr lang="ru-RU" sz="2400" spc="-10" dirty="0">
                <a:cs typeface="Calibri"/>
              </a:rPr>
              <a:t>/</a:t>
            </a:r>
            <a:r>
              <a:rPr lang="ru-RU" sz="2400" spc="-10" dirty="0" err="1">
                <a:cs typeface="Calibri"/>
              </a:rPr>
              <a:t>iOS</a:t>
            </a:r>
            <a:r>
              <a:rPr lang="ru-RU" sz="2400" spc="-10" dirty="0">
                <a:cs typeface="Calibri"/>
              </a:rPr>
              <a:t>, ПК, мыши и беспроводной ручки вы сможете управлять им легко и просто. Благодаря открытому коду </a:t>
            </a:r>
            <a:r>
              <a:rPr lang="ru-RU" sz="2400" spc="-10" dirty="0" err="1">
                <a:cs typeface="Calibri"/>
              </a:rPr>
              <a:t>предустановленых</a:t>
            </a:r>
            <a:r>
              <a:rPr lang="ru-RU" sz="2400" spc="-10" dirty="0">
                <a:cs typeface="Calibri"/>
              </a:rPr>
              <a:t> программ, JetMax позволяет вам легко изучить компьютерное зрение роботов, обработку изображений, кинематику и другие аспекты робототехники, а также быстро воплотить различные творческие проекты в области искусственного интеллекта.  </a:t>
            </a:r>
            <a:endParaRPr lang="ru-RU" sz="2400" dirty="0">
              <a:latin typeface="Calibri"/>
              <a:cs typeface="Calibri"/>
            </a:endParaRPr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2228850" cy="299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object 2"/>
          <p:cNvSpPr txBox="1">
            <a:spLocks/>
          </p:cNvSpPr>
          <p:nvPr/>
        </p:nvSpPr>
        <p:spPr>
          <a:xfrm>
            <a:off x="4038600" y="414654"/>
            <a:ext cx="4343400" cy="5815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700" b="0" i="0" u="none" strike="noStrike" kern="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Что </a:t>
            </a:r>
            <a:r>
              <a:rPr kumimoji="0" lang="ru-RU" sz="3600" b="0" i="0" u="none" strike="noStrike" kern="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</a:t>
            </a:r>
            <a:r>
              <a:rPr kumimoji="0" lang="ru-RU" sz="3700" b="0" i="0" u="none" strike="noStrike" kern="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конструктор?</a:t>
            </a:r>
            <a:endParaRPr kumimoji="0" lang="ru-RU" sz="3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7" name="object 10"/>
          <p:cNvGrpSpPr/>
          <p:nvPr/>
        </p:nvGrpSpPr>
        <p:grpSpPr>
          <a:xfrm>
            <a:off x="1540763" y="1051560"/>
            <a:ext cx="9540240" cy="167640"/>
            <a:chOff x="1540763" y="1495044"/>
            <a:chExt cx="9540240" cy="167640"/>
          </a:xfrm>
        </p:grpSpPr>
        <p:sp>
          <p:nvSpPr>
            <p:cNvPr id="18" name="object 11"/>
            <p:cNvSpPr/>
            <p:nvPr/>
          </p:nvSpPr>
          <p:spPr>
            <a:xfrm>
              <a:off x="1546859" y="1498092"/>
              <a:ext cx="9533890" cy="0"/>
            </a:xfrm>
            <a:custGeom>
              <a:avLst/>
              <a:gdLst/>
              <a:ahLst/>
              <a:cxnLst/>
              <a:rect l="l" t="t" r="r" b="b"/>
              <a:pathLst>
                <a:path w="9533890">
                  <a:moveTo>
                    <a:pt x="0" y="0"/>
                  </a:moveTo>
                  <a:lnTo>
                    <a:pt x="9533763" y="0"/>
                  </a:lnTo>
                </a:path>
              </a:pathLst>
            </a:custGeom>
            <a:ln w="609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2"/>
            <p:cNvSpPr/>
            <p:nvPr/>
          </p:nvSpPr>
          <p:spPr>
            <a:xfrm>
              <a:off x="1546859" y="1507236"/>
              <a:ext cx="662940" cy="149860"/>
            </a:xfrm>
            <a:custGeom>
              <a:avLst/>
              <a:gdLst/>
              <a:ahLst/>
              <a:cxnLst/>
              <a:rect l="l" t="t" r="r" b="b"/>
              <a:pathLst>
                <a:path w="662939" h="149860">
                  <a:moveTo>
                    <a:pt x="662940" y="0"/>
                  </a:moveTo>
                  <a:lnTo>
                    <a:pt x="0" y="0"/>
                  </a:lnTo>
                  <a:lnTo>
                    <a:pt x="0" y="149351"/>
                  </a:lnTo>
                  <a:lnTo>
                    <a:pt x="662940" y="149351"/>
                  </a:lnTo>
                  <a:lnTo>
                    <a:pt x="66294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3"/>
            <p:cNvSpPr/>
            <p:nvPr/>
          </p:nvSpPr>
          <p:spPr>
            <a:xfrm>
              <a:off x="1546859" y="1507236"/>
              <a:ext cx="662940" cy="149860"/>
            </a:xfrm>
            <a:custGeom>
              <a:avLst/>
              <a:gdLst/>
              <a:ahLst/>
              <a:cxnLst/>
              <a:rect l="l" t="t" r="r" b="b"/>
              <a:pathLst>
                <a:path w="662939" h="149860">
                  <a:moveTo>
                    <a:pt x="0" y="149351"/>
                  </a:moveTo>
                  <a:lnTo>
                    <a:pt x="662940" y="149351"/>
                  </a:lnTo>
                  <a:lnTo>
                    <a:pt x="662940" y="0"/>
                  </a:lnTo>
                  <a:lnTo>
                    <a:pt x="0" y="0"/>
                  </a:lnTo>
                  <a:lnTo>
                    <a:pt x="0" y="149351"/>
                  </a:lnTo>
                  <a:close/>
                </a:path>
              </a:pathLst>
            </a:custGeom>
            <a:ln w="12191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91344" y="1308117"/>
            <a:ext cx="7416824" cy="6008568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94945" marR="5080" indent="-182880" algn="just">
              <a:lnSpc>
                <a:spcPct val="90000"/>
              </a:lnSpc>
              <a:spcBef>
                <a:spcPts val="390"/>
              </a:spcBef>
              <a:buClr>
                <a:srgbClr val="9E3611"/>
              </a:buClr>
              <a:buSzPct val="85416"/>
              <a:buFont typeface="Wingdings"/>
              <a:buChar char=""/>
              <a:tabLst>
                <a:tab pos="195580" algn="l"/>
              </a:tabLst>
            </a:pPr>
            <a:r>
              <a:rPr lang="ru-RU" sz="2400" spc="-5" dirty="0">
                <a:cs typeface="Calibri"/>
              </a:rPr>
              <a:t>Чтобы управлять роботом с компьютера, необходимо настроить удаленное подключение</a:t>
            </a:r>
            <a:r>
              <a:rPr lang="ru-RU" sz="2400" spc="-25" dirty="0">
                <a:latin typeface="Calibri"/>
                <a:cs typeface="Calibri"/>
              </a:rPr>
              <a:t> к его рабочему столу для этого нужно:</a:t>
            </a:r>
          </a:p>
          <a:p>
            <a:pPr marL="926465" marR="5080" lvl="1" indent="-457200" algn="just">
              <a:lnSpc>
                <a:spcPct val="90000"/>
              </a:lnSpc>
              <a:spcBef>
                <a:spcPts val="390"/>
              </a:spcBef>
              <a:buClr>
                <a:srgbClr val="9E3611"/>
              </a:buClr>
              <a:buSzPct val="85416"/>
              <a:buFont typeface="+mj-lt"/>
              <a:buAutoNum type="arabicPeriod"/>
              <a:tabLst>
                <a:tab pos="195580" algn="l"/>
              </a:tabLst>
            </a:pPr>
            <a:r>
              <a:rPr lang="ru-RU" sz="2400" spc="-25" dirty="0">
                <a:latin typeface="Calibri"/>
                <a:cs typeface="Calibri"/>
              </a:rPr>
              <a:t>Скачать программу удаленного доступа (</a:t>
            </a:r>
            <a:r>
              <a:rPr lang="en-US" sz="2400" spc="-25" dirty="0">
                <a:latin typeface="Calibri"/>
                <a:cs typeface="Calibri"/>
              </a:rPr>
              <a:t>VNS, </a:t>
            </a:r>
            <a:r>
              <a:rPr lang="en-US" sz="2400" spc="-25" dirty="0" err="1">
                <a:latin typeface="Calibri"/>
                <a:cs typeface="Calibri"/>
              </a:rPr>
              <a:t>NoMachine</a:t>
            </a:r>
            <a:r>
              <a:rPr lang="en-US" sz="2400" spc="-25" dirty="0">
                <a:latin typeface="Calibri"/>
                <a:cs typeface="Calibri"/>
              </a:rPr>
              <a:t>)</a:t>
            </a:r>
            <a:endParaRPr lang="ru-RU" sz="2400" spc="-25" dirty="0">
              <a:latin typeface="Calibri"/>
              <a:cs typeface="Calibri"/>
            </a:endParaRPr>
          </a:p>
          <a:p>
            <a:pPr marL="926465" marR="5080" lvl="1" indent="-457200" algn="just">
              <a:lnSpc>
                <a:spcPct val="90000"/>
              </a:lnSpc>
              <a:spcBef>
                <a:spcPts val="390"/>
              </a:spcBef>
              <a:buClr>
                <a:srgbClr val="9E3611"/>
              </a:buClr>
              <a:buSzPct val="85416"/>
              <a:buFont typeface="+mj-lt"/>
              <a:buAutoNum type="arabicPeriod"/>
              <a:tabLst>
                <a:tab pos="195580" algn="l"/>
              </a:tabLst>
            </a:pPr>
            <a:r>
              <a:rPr lang="ru-RU" sz="2400" spc="-25" dirty="0">
                <a:latin typeface="Calibri"/>
                <a:cs typeface="Calibri"/>
              </a:rPr>
              <a:t>Подключить к компьютеру при помощи кабеля </a:t>
            </a:r>
            <a:r>
              <a:rPr lang="en-US" sz="2400" spc="-25" dirty="0">
                <a:latin typeface="Calibri"/>
                <a:cs typeface="Calibri"/>
              </a:rPr>
              <a:t>Ethernet </a:t>
            </a:r>
            <a:r>
              <a:rPr lang="ru-RU" sz="2400" spc="-25" dirty="0">
                <a:latin typeface="Calibri"/>
                <a:cs typeface="Calibri"/>
              </a:rPr>
              <a:t>или подключиться при помощи </a:t>
            </a:r>
            <a:r>
              <a:rPr lang="en-US" sz="2400" spc="-25" dirty="0" err="1">
                <a:latin typeface="Calibri"/>
                <a:cs typeface="Calibri"/>
              </a:rPr>
              <a:t>WiFi</a:t>
            </a:r>
            <a:r>
              <a:rPr lang="en-US" sz="2400" spc="-25" dirty="0">
                <a:latin typeface="Calibri"/>
                <a:cs typeface="Calibri"/>
              </a:rPr>
              <a:t> </a:t>
            </a:r>
            <a:r>
              <a:rPr lang="ru-RU" sz="2400" spc="-25" dirty="0">
                <a:latin typeface="Calibri"/>
                <a:cs typeface="Calibri"/>
              </a:rPr>
              <a:t>соединения.</a:t>
            </a:r>
          </a:p>
          <a:p>
            <a:pPr marL="926465" marR="5080" lvl="1" indent="-457200" algn="just">
              <a:lnSpc>
                <a:spcPct val="90000"/>
              </a:lnSpc>
              <a:spcBef>
                <a:spcPts val="390"/>
              </a:spcBef>
              <a:buClr>
                <a:srgbClr val="9E3611"/>
              </a:buClr>
              <a:buSzPct val="85416"/>
              <a:buFont typeface="+mj-lt"/>
              <a:buAutoNum type="arabicPeriod"/>
              <a:tabLst>
                <a:tab pos="195580" algn="l"/>
              </a:tabLst>
            </a:pPr>
            <a:r>
              <a:rPr lang="ru-RU" sz="2400" spc="-25" dirty="0">
                <a:latin typeface="Calibri"/>
                <a:cs typeface="Calibri"/>
              </a:rPr>
              <a:t>Чтобы управлять роботом вы можете запустить в браузере программу непосредственного управления моторами, или начать взаимодействовать с ним при помощи терминала, для удобства вы можете установить свое ПО для написание программ</a:t>
            </a:r>
          </a:p>
          <a:p>
            <a:pPr marL="469265" marR="5080" lvl="1" algn="just">
              <a:lnSpc>
                <a:spcPct val="90000"/>
              </a:lnSpc>
              <a:spcBef>
                <a:spcPts val="390"/>
              </a:spcBef>
              <a:buClr>
                <a:srgbClr val="9E3611"/>
              </a:buClr>
              <a:buSzPct val="85416"/>
              <a:tabLst>
                <a:tab pos="195580" algn="l"/>
              </a:tabLst>
            </a:pPr>
            <a:r>
              <a:rPr lang="ru-RU" sz="2400" spc="-25" dirty="0">
                <a:latin typeface="Calibri"/>
                <a:cs typeface="Calibri"/>
              </a:rPr>
              <a:t> </a:t>
            </a:r>
          </a:p>
          <a:p>
            <a:pPr marL="194945" marR="5080" indent="-182880" algn="just">
              <a:lnSpc>
                <a:spcPct val="90000"/>
              </a:lnSpc>
              <a:spcBef>
                <a:spcPts val="390"/>
              </a:spcBef>
              <a:buClr>
                <a:srgbClr val="9E3611"/>
              </a:buClr>
              <a:buSzPct val="85416"/>
              <a:buFont typeface="Wingdings"/>
              <a:buChar char=""/>
              <a:tabLst>
                <a:tab pos="195580" algn="l"/>
              </a:tabLst>
            </a:pPr>
            <a:endParaRPr lang="en-US" sz="2400" spc="-25" dirty="0">
              <a:latin typeface="Calibri"/>
              <a:cs typeface="Calibri"/>
            </a:endParaRPr>
          </a:p>
          <a:p>
            <a:pPr marL="194945" marR="5080" indent="-182880" algn="just">
              <a:lnSpc>
                <a:spcPct val="90000"/>
              </a:lnSpc>
              <a:spcBef>
                <a:spcPts val="390"/>
              </a:spcBef>
              <a:buClr>
                <a:srgbClr val="9E3611"/>
              </a:buClr>
              <a:buSzPct val="85416"/>
              <a:buFont typeface="Wingdings"/>
              <a:buChar char=""/>
              <a:tabLst>
                <a:tab pos="195580" algn="l"/>
              </a:tabLst>
            </a:pPr>
            <a:endParaRPr sz="2400" dirty="0">
              <a:latin typeface="Calibri"/>
              <a:cs typeface="Calibri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2228850" cy="299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6D0A7774-A0D7-41DA-B58A-FE2451B3EFB3}"/>
              </a:ext>
            </a:extLst>
          </p:cNvPr>
          <p:cNvSpPr txBox="1">
            <a:spLocks/>
          </p:cNvSpPr>
          <p:nvPr/>
        </p:nvSpPr>
        <p:spPr>
          <a:xfrm>
            <a:off x="1541492" y="272616"/>
            <a:ext cx="9235028" cy="56409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9525" algn="ctr" rtl="0">
              <a:spcBef>
                <a:spcPts val="79"/>
              </a:spcBef>
            </a:pPr>
            <a:r>
              <a:rPr lang="ru-RU" sz="3600" kern="0" spc="-15" dirty="0">
                <a:solidFill>
                  <a:srgbClr val="C00000"/>
                </a:solidFill>
                <a:latin typeface="+mj-lt"/>
              </a:rPr>
              <a:t>Управления с компьютера</a:t>
            </a:r>
            <a:endParaRPr lang="ru-RU" sz="3600" kern="0" spc="-11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20" name="object 10">
            <a:extLst>
              <a:ext uri="{FF2B5EF4-FFF2-40B4-BE49-F238E27FC236}">
                <a16:creationId xmlns:a16="http://schemas.microsoft.com/office/drawing/2014/main" id="{6C101CAE-238E-49BF-9DD1-CC7ADC09F8F2}"/>
              </a:ext>
            </a:extLst>
          </p:cNvPr>
          <p:cNvGrpSpPr/>
          <p:nvPr/>
        </p:nvGrpSpPr>
        <p:grpSpPr>
          <a:xfrm>
            <a:off x="1540763" y="836712"/>
            <a:ext cx="9540240" cy="167640"/>
            <a:chOff x="1540763" y="1495044"/>
            <a:chExt cx="9540240" cy="167640"/>
          </a:xfrm>
        </p:grpSpPr>
        <p:sp>
          <p:nvSpPr>
            <p:cNvPr id="21" name="object 11">
              <a:extLst>
                <a:ext uri="{FF2B5EF4-FFF2-40B4-BE49-F238E27FC236}">
                  <a16:creationId xmlns:a16="http://schemas.microsoft.com/office/drawing/2014/main" id="{A36B6D3C-B41F-40C1-ACE8-722F302D66FF}"/>
                </a:ext>
              </a:extLst>
            </p:cNvPr>
            <p:cNvSpPr/>
            <p:nvPr/>
          </p:nvSpPr>
          <p:spPr>
            <a:xfrm>
              <a:off x="1546859" y="1498092"/>
              <a:ext cx="9533890" cy="0"/>
            </a:xfrm>
            <a:custGeom>
              <a:avLst/>
              <a:gdLst/>
              <a:ahLst/>
              <a:cxnLst/>
              <a:rect l="l" t="t" r="r" b="b"/>
              <a:pathLst>
                <a:path w="9533890">
                  <a:moveTo>
                    <a:pt x="0" y="0"/>
                  </a:moveTo>
                  <a:lnTo>
                    <a:pt x="9533763" y="0"/>
                  </a:lnTo>
                </a:path>
              </a:pathLst>
            </a:custGeom>
            <a:ln w="609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2">
              <a:extLst>
                <a:ext uri="{FF2B5EF4-FFF2-40B4-BE49-F238E27FC236}">
                  <a16:creationId xmlns:a16="http://schemas.microsoft.com/office/drawing/2014/main" id="{AD9DE0AF-F4E0-4957-8BFE-3AEFB34EDE19}"/>
                </a:ext>
              </a:extLst>
            </p:cNvPr>
            <p:cNvSpPr/>
            <p:nvPr/>
          </p:nvSpPr>
          <p:spPr>
            <a:xfrm>
              <a:off x="1546859" y="1507236"/>
              <a:ext cx="662940" cy="149860"/>
            </a:xfrm>
            <a:custGeom>
              <a:avLst/>
              <a:gdLst/>
              <a:ahLst/>
              <a:cxnLst/>
              <a:rect l="l" t="t" r="r" b="b"/>
              <a:pathLst>
                <a:path w="662939" h="149860">
                  <a:moveTo>
                    <a:pt x="662940" y="0"/>
                  </a:moveTo>
                  <a:lnTo>
                    <a:pt x="0" y="0"/>
                  </a:lnTo>
                  <a:lnTo>
                    <a:pt x="0" y="149351"/>
                  </a:lnTo>
                  <a:lnTo>
                    <a:pt x="662940" y="149351"/>
                  </a:lnTo>
                  <a:lnTo>
                    <a:pt x="66294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3">
              <a:extLst>
                <a:ext uri="{FF2B5EF4-FFF2-40B4-BE49-F238E27FC236}">
                  <a16:creationId xmlns:a16="http://schemas.microsoft.com/office/drawing/2014/main" id="{CF2A3A45-157F-45C7-9510-C7CDB4F9DACF}"/>
                </a:ext>
              </a:extLst>
            </p:cNvPr>
            <p:cNvSpPr/>
            <p:nvPr/>
          </p:nvSpPr>
          <p:spPr>
            <a:xfrm>
              <a:off x="1546859" y="1507236"/>
              <a:ext cx="662940" cy="149860"/>
            </a:xfrm>
            <a:custGeom>
              <a:avLst/>
              <a:gdLst/>
              <a:ahLst/>
              <a:cxnLst/>
              <a:rect l="l" t="t" r="r" b="b"/>
              <a:pathLst>
                <a:path w="662939" h="149860">
                  <a:moveTo>
                    <a:pt x="0" y="149351"/>
                  </a:moveTo>
                  <a:lnTo>
                    <a:pt x="662940" y="149351"/>
                  </a:lnTo>
                  <a:lnTo>
                    <a:pt x="662940" y="0"/>
                  </a:lnTo>
                  <a:lnTo>
                    <a:pt x="0" y="0"/>
                  </a:lnTo>
                  <a:lnTo>
                    <a:pt x="0" y="149351"/>
                  </a:lnTo>
                  <a:close/>
                </a:path>
              </a:pathLst>
            </a:custGeom>
            <a:ln w="12191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BC8A899-C508-4C9B-A62C-7AC7C1B66C7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040216" y="1268760"/>
            <a:ext cx="3655060" cy="237553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5B68EB7-BABC-4F40-9856-D3D3A39D5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6346" y="4005064"/>
            <a:ext cx="3655060" cy="236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94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79376" y="1196752"/>
            <a:ext cx="7255722" cy="3041602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94945" marR="5080" indent="-182880" algn="just">
              <a:lnSpc>
                <a:spcPct val="90000"/>
              </a:lnSpc>
              <a:spcBef>
                <a:spcPts val="390"/>
              </a:spcBef>
              <a:buClr>
                <a:srgbClr val="9E3611"/>
              </a:buClr>
              <a:buSzPct val="85416"/>
              <a:buFont typeface="Wingdings"/>
              <a:buChar char=""/>
              <a:tabLst>
                <a:tab pos="195580" algn="l"/>
              </a:tabLst>
            </a:pPr>
            <a:r>
              <a:rPr lang="ru-RU" sz="2400" spc="-5" dirty="0">
                <a:cs typeface="Calibri"/>
              </a:rPr>
              <a:t>Программирование происходит путем добавления контрольных</a:t>
            </a:r>
            <a:r>
              <a:rPr lang="ru-RU" sz="2400" dirty="0">
                <a:latin typeface="Calibri"/>
                <a:cs typeface="Calibri"/>
              </a:rPr>
              <a:t> </a:t>
            </a:r>
            <a:r>
              <a:rPr lang="ru-RU" sz="2400" spc="-5" dirty="0">
                <a:latin typeface="Calibri"/>
                <a:cs typeface="Calibri"/>
              </a:rPr>
              <a:t>точек или углов сервоприводов друг за другом.</a:t>
            </a:r>
            <a:r>
              <a:rPr lang="ru-RU" sz="2400" dirty="0">
                <a:latin typeface="Calibri"/>
                <a:cs typeface="Calibri"/>
              </a:rPr>
              <a:t> Возможно воспроизведение отдельной строчки из всей программы и  добавление бесконечного повторения. На этом этапе ученики смогут настроить работу робота без особых навыков и умений в программировании, изучить основные принципы управления многокомпонентными системами и сразу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ru-RU" sz="2400" dirty="0">
                <a:latin typeface="Calibri"/>
                <a:cs typeface="Calibri"/>
              </a:rPr>
              <a:t>увидеть результат своей работы</a:t>
            </a:r>
            <a:r>
              <a:rPr sz="2400" spc="-25" dirty="0">
                <a:latin typeface="Calibri"/>
                <a:cs typeface="Calibri"/>
              </a:rPr>
              <a:t>.</a:t>
            </a:r>
            <a:r>
              <a:rPr lang="ru-RU" sz="2400" spc="-25" dirty="0">
                <a:latin typeface="Calibri"/>
                <a:cs typeface="Calibri"/>
              </a:rPr>
              <a:t> </a:t>
            </a:r>
            <a:endParaRPr lang="en-US" sz="2400" spc="-25" dirty="0">
              <a:latin typeface="Calibri"/>
              <a:cs typeface="Calibri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2228850" cy="299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id="{3B6CC8B7-D55E-4074-AF2A-14BA1E91E386}"/>
              </a:ext>
            </a:extLst>
          </p:cNvPr>
          <p:cNvSpPr txBox="1">
            <a:spLocks/>
          </p:cNvSpPr>
          <p:nvPr/>
        </p:nvSpPr>
        <p:spPr>
          <a:xfrm>
            <a:off x="1541492" y="272616"/>
            <a:ext cx="9235028" cy="56409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9525" algn="ctr" rtl="0">
              <a:spcBef>
                <a:spcPts val="79"/>
              </a:spcBef>
            </a:pPr>
            <a:r>
              <a:rPr lang="ru-RU" sz="3600" spc="-15" dirty="0">
                <a:solidFill>
                  <a:srgbClr val="C00000"/>
                </a:solidFill>
              </a:rPr>
              <a:t>Непосредственное управление моторами</a:t>
            </a:r>
            <a:endParaRPr lang="ru-RU" sz="3600" kern="0" spc="-11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14" name="object 10">
            <a:extLst>
              <a:ext uri="{FF2B5EF4-FFF2-40B4-BE49-F238E27FC236}">
                <a16:creationId xmlns:a16="http://schemas.microsoft.com/office/drawing/2014/main" id="{1D0E021C-2FFD-40E7-B59E-AB6A7A8311FA}"/>
              </a:ext>
            </a:extLst>
          </p:cNvPr>
          <p:cNvGrpSpPr/>
          <p:nvPr/>
        </p:nvGrpSpPr>
        <p:grpSpPr>
          <a:xfrm>
            <a:off x="1540763" y="836712"/>
            <a:ext cx="9540240" cy="167640"/>
            <a:chOff x="1540763" y="1495044"/>
            <a:chExt cx="9540240" cy="167640"/>
          </a:xfrm>
        </p:grpSpPr>
        <p:sp>
          <p:nvSpPr>
            <p:cNvPr id="15" name="object 11">
              <a:extLst>
                <a:ext uri="{FF2B5EF4-FFF2-40B4-BE49-F238E27FC236}">
                  <a16:creationId xmlns:a16="http://schemas.microsoft.com/office/drawing/2014/main" id="{4F7B0948-0775-4A63-8DF2-178C42FCC891}"/>
                </a:ext>
              </a:extLst>
            </p:cNvPr>
            <p:cNvSpPr/>
            <p:nvPr/>
          </p:nvSpPr>
          <p:spPr>
            <a:xfrm>
              <a:off x="1546859" y="1498092"/>
              <a:ext cx="9533890" cy="0"/>
            </a:xfrm>
            <a:custGeom>
              <a:avLst/>
              <a:gdLst/>
              <a:ahLst/>
              <a:cxnLst/>
              <a:rect l="l" t="t" r="r" b="b"/>
              <a:pathLst>
                <a:path w="9533890">
                  <a:moveTo>
                    <a:pt x="0" y="0"/>
                  </a:moveTo>
                  <a:lnTo>
                    <a:pt x="9533763" y="0"/>
                  </a:lnTo>
                </a:path>
              </a:pathLst>
            </a:custGeom>
            <a:ln w="609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2">
              <a:extLst>
                <a:ext uri="{FF2B5EF4-FFF2-40B4-BE49-F238E27FC236}">
                  <a16:creationId xmlns:a16="http://schemas.microsoft.com/office/drawing/2014/main" id="{2398BC88-5E47-4D63-A5B1-F83B9F238F38}"/>
                </a:ext>
              </a:extLst>
            </p:cNvPr>
            <p:cNvSpPr/>
            <p:nvPr/>
          </p:nvSpPr>
          <p:spPr>
            <a:xfrm>
              <a:off x="1546859" y="1507236"/>
              <a:ext cx="662940" cy="149860"/>
            </a:xfrm>
            <a:custGeom>
              <a:avLst/>
              <a:gdLst/>
              <a:ahLst/>
              <a:cxnLst/>
              <a:rect l="l" t="t" r="r" b="b"/>
              <a:pathLst>
                <a:path w="662939" h="149860">
                  <a:moveTo>
                    <a:pt x="662940" y="0"/>
                  </a:moveTo>
                  <a:lnTo>
                    <a:pt x="0" y="0"/>
                  </a:lnTo>
                  <a:lnTo>
                    <a:pt x="0" y="149351"/>
                  </a:lnTo>
                  <a:lnTo>
                    <a:pt x="662940" y="149351"/>
                  </a:lnTo>
                  <a:lnTo>
                    <a:pt x="66294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3">
              <a:extLst>
                <a:ext uri="{FF2B5EF4-FFF2-40B4-BE49-F238E27FC236}">
                  <a16:creationId xmlns:a16="http://schemas.microsoft.com/office/drawing/2014/main" id="{F1CED94E-A807-4597-954E-A4A742760536}"/>
                </a:ext>
              </a:extLst>
            </p:cNvPr>
            <p:cNvSpPr/>
            <p:nvPr/>
          </p:nvSpPr>
          <p:spPr>
            <a:xfrm>
              <a:off x="1546859" y="1507236"/>
              <a:ext cx="662940" cy="149860"/>
            </a:xfrm>
            <a:custGeom>
              <a:avLst/>
              <a:gdLst/>
              <a:ahLst/>
              <a:cxnLst/>
              <a:rect l="l" t="t" r="r" b="b"/>
              <a:pathLst>
                <a:path w="662939" h="149860">
                  <a:moveTo>
                    <a:pt x="0" y="149351"/>
                  </a:moveTo>
                  <a:lnTo>
                    <a:pt x="662940" y="149351"/>
                  </a:lnTo>
                  <a:lnTo>
                    <a:pt x="662940" y="0"/>
                  </a:lnTo>
                  <a:lnTo>
                    <a:pt x="0" y="0"/>
                  </a:lnTo>
                  <a:lnTo>
                    <a:pt x="0" y="149351"/>
                  </a:lnTo>
                  <a:close/>
                </a:path>
              </a:pathLst>
            </a:custGeom>
            <a:ln w="12191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ACBCABD-7851-4AB7-AE76-2734699F3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8248" y="1397702"/>
            <a:ext cx="3202112" cy="263970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F15B1C3-48F8-47B4-8DEC-32DB592C31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5640" y="4436342"/>
            <a:ext cx="6298456" cy="217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0455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46358" y="2204864"/>
            <a:ext cx="5732508" cy="3476593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94945" marR="5080" indent="-182880" algn="just">
              <a:lnSpc>
                <a:spcPct val="90000"/>
              </a:lnSpc>
              <a:spcBef>
                <a:spcPts val="390"/>
              </a:spcBef>
              <a:buClr>
                <a:srgbClr val="9E3611"/>
              </a:buClr>
              <a:buSzPct val="85416"/>
              <a:buFont typeface="Wingdings"/>
              <a:buChar char=""/>
              <a:tabLst>
                <a:tab pos="195580" algn="l"/>
              </a:tabLst>
            </a:pPr>
            <a:r>
              <a:rPr lang="ru-RU" sz="2400" spc="-25" dirty="0">
                <a:solidFill>
                  <a:srgbClr val="000000"/>
                </a:solidFill>
                <a:latin typeface="YS Text"/>
                <a:cs typeface="Calibri"/>
              </a:rPr>
              <a:t>В плате управления уже есть предустановленные программы, а так же разработаны библиотеки для управления роботом на языке «</a:t>
            </a:r>
            <a:r>
              <a:rPr lang="en-US" sz="2400" spc="-25" dirty="0">
                <a:solidFill>
                  <a:srgbClr val="000000"/>
                </a:solidFill>
                <a:latin typeface="YS Text"/>
                <a:cs typeface="Calibri"/>
              </a:rPr>
              <a:t>Python</a:t>
            </a:r>
            <a:r>
              <a:rPr lang="ru-RU" sz="2400" spc="-25" dirty="0">
                <a:solidFill>
                  <a:srgbClr val="000000"/>
                </a:solidFill>
                <a:latin typeface="YS Text"/>
                <a:cs typeface="Calibri"/>
              </a:rPr>
              <a:t>». </a:t>
            </a:r>
          </a:p>
          <a:p>
            <a:pPr marL="194945" marR="5080" indent="-182880" algn="just">
              <a:lnSpc>
                <a:spcPct val="90000"/>
              </a:lnSpc>
              <a:spcBef>
                <a:spcPts val="390"/>
              </a:spcBef>
              <a:buClr>
                <a:srgbClr val="9E3611"/>
              </a:buClr>
              <a:buSzPct val="85416"/>
              <a:buFont typeface="Wingdings"/>
              <a:buChar char=""/>
              <a:tabLst>
                <a:tab pos="195580" algn="l"/>
              </a:tabLst>
            </a:pPr>
            <a:r>
              <a:rPr lang="ru-RU" sz="2400" spc="-25" dirty="0">
                <a:solidFill>
                  <a:srgbClr val="000000"/>
                </a:solidFill>
                <a:latin typeface="YS Text"/>
                <a:cs typeface="Calibri"/>
              </a:rPr>
              <a:t>Робот управляется одноплатным компьютером, вы можете самостоятельно разрабатывать программы на разных языках программирования например:</a:t>
            </a:r>
            <a:r>
              <a:rPr lang="en-US" sz="2400" spc="-25" dirty="0">
                <a:solidFill>
                  <a:srgbClr val="000000"/>
                </a:solidFill>
                <a:latin typeface="YS Text"/>
                <a:cs typeface="Calibri"/>
              </a:rPr>
              <a:t> C, C++, JavaScript</a:t>
            </a:r>
            <a:r>
              <a:rPr lang="ru-RU" sz="2400" spc="-25" dirty="0">
                <a:solidFill>
                  <a:srgbClr val="000000"/>
                </a:solidFill>
                <a:latin typeface="YS Text"/>
                <a:cs typeface="Calibri"/>
              </a:rPr>
              <a:t> и др. </a:t>
            </a:r>
            <a:endParaRPr lang="en-US" sz="2400" spc="-25" dirty="0">
              <a:latin typeface="Calibri"/>
              <a:cs typeface="Calibri"/>
            </a:endParaRPr>
          </a:p>
          <a:p>
            <a:pPr marL="194945" marR="5080" indent="-182880" algn="just">
              <a:lnSpc>
                <a:spcPct val="90000"/>
              </a:lnSpc>
              <a:spcBef>
                <a:spcPts val="390"/>
              </a:spcBef>
              <a:buClr>
                <a:srgbClr val="9E3611"/>
              </a:buClr>
              <a:buSzPct val="85416"/>
              <a:buFont typeface="Wingdings"/>
              <a:buChar char=""/>
              <a:tabLst>
                <a:tab pos="195580" algn="l"/>
              </a:tabLst>
            </a:pPr>
            <a:endParaRPr sz="2400" dirty="0">
              <a:latin typeface="Calibri"/>
              <a:cs typeface="Calibri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2228850" cy="299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object 2">
            <a:extLst>
              <a:ext uri="{FF2B5EF4-FFF2-40B4-BE49-F238E27FC236}">
                <a16:creationId xmlns:a16="http://schemas.microsoft.com/office/drawing/2014/main" id="{586ED095-9CA0-4BF1-83C2-93C34BD87817}"/>
              </a:ext>
            </a:extLst>
          </p:cNvPr>
          <p:cNvSpPr txBox="1">
            <a:spLocks/>
          </p:cNvSpPr>
          <p:nvPr/>
        </p:nvSpPr>
        <p:spPr>
          <a:xfrm>
            <a:off x="1541492" y="260648"/>
            <a:ext cx="9235028" cy="56409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9525" algn="ctr" rtl="0">
              <a:spcBef>
                <a:spcPts val="79"/>
              </a:spcBef>
            </a:pPr>
            <a:r>
              <a:rPr lang="ru-RU" sz="3600" spc="-15" dirty="0">
                <a:solidFill>
                  <a:srgbClr val="C00000"/>
                </a:solidFill>
              </a:rPr>
              <a:t>Текстовое программирование</a:t>
            </a:r>
            <a:endParaRPr lang="ru-RU" sz="3600" kern="0" spc="-1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5CD2512-AF93-4065-BB7C-95C7A8D09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533" y="1555188"/>
            <a:ext cx="4847109" cy="135284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1F13F8B-B412-4E85-92BD-2537044653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9472" y="3573016"/>
            <a:ext cx="3525391" cy="2318814"/>
          </a:xfrm>
          <a:prstGeom prst="rect">
            <a:avLst/>
          </a:prstGeom>
        </p:spPr>
      </p:pic>
      <p:grpSp>
        <p:nvGrpSpPr>
          <p:cNvPr id="17" name="object 10">
            <a:extLst>
              <a:ext uri="{FF2B5EF4-FFF2-40B4-BE49-F238E27FC236}">
                <a16:creationId xmlns:a16="http://schemas.microsoft.com/office/drawing/2014/main" id="{6147D342-DD44-4D32-B5A0-7337217A564B}"/>
              </a:ext>
            </a:extLst>
          </p:cNvPr>
          <p:cNvGrpSpPr/>
          <p:nvPr/>
        </p:nvGrpSpPr>
        <p:grpSpPr>
          <a:xfrm>
            <a:off x="1540763" y="836712"/>
            <a:ext cx="9540240" cy="167640"/>
            <a:chOff x="1540763" y="1495044"/>
            <a:chExt cx="9540240" cy="167640"/>
          </a:xfrm>
        </p:grpSpPr>
        <p:sp>
          <p:nvSpPr>
            <p:cNvPr id="18" name="object 11">
              <a:extLst>
                <a:ext uri="{FF2B5EF4-FFF2-40B4-BE49-F238E27FC236}">
                  <a16:creationId xmlns:a16="http://schemas.microsoft.com/office/drawing/2014/main" id="{C55774B8-83E6-4AE7-9664-14C5C9794024}"/>
                </a:ext>
              </a:extLst>
            </p:cNvPr>
            <p:cNvSpPr/>
            <p:nvPr/>
          </p:nvSpPr>
          <p:spPr>
            <a:xfrm>
              <a:off x="1546859" y="1498092"/>
              <a:ext cx="9533890" cy="0"/>
            </a:xfrm>
            <a:custGeom>
              <a:avLst/>
              <a:gdLst/>
              <a:ahLst/>
              <a:cxnLst/>
              <a:rect l="l" t="t" r="r" b="b"/>
              <a:pathLst>
                <a:path w="9533890">
                  <a:moveTo>
                    <a:pt x="0" y="0"/>
                  </a:moveTo>
                  <a:lnTo>
                    <a:pt x="9533763" y="0"/>
                  </a:lnTo>
                </a:path>
              </a:pathLst>
            </a:custGeom>
            <a:ln w="609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2">
              <a:extLst>
                <a:ext uri="{FF2B5EF4-FFF2-40B4-BE49-F238E27FC236}">
                  <a16:creationId xmlns:a16="http://schemas.microsoft.com/office/drawing/2014/main" id="{D3DB7C6B-FC5C-41C2-A23D-40550A5835FF}"/>
                </a:ext>
              </a:extLst>
            </p:cNvPr>
            <p:cNvSpPr/>
            <p:nvPr/>
          </p:nvSpPr>
          <p:spPr>
            <a:xfrm>
              <a:off x="1546859" y="1507236"/>
              <a:ext cx="662940" cy="149860"/>
            </a:xfrm>
            <a:custGeom>
              <a:avLst/>
              <a:gdLst/>
              <a:ahLst/>
              <a:cxnLst/>
              <a:rect l="l" t="t" r="r" b="b"/>
              <a:pathLst>
                <a:path w="662939" h="149860">
                  <a:moveTo>
                    <a:pt x="662940" y="0"/>
                  </a:moveTo>
                  <a:lnTo>
                    <a:pt x="0" y="0"/>
                  </a:lnTo>
                  <a:lnTo>
                    <a:pt x="0" y="149351"/>
                  </a:lnTo>
                  <a:lnTo>
                    <a:pt x="662940" y="149351"/>
                  </a:lnTo>
                  <a:lnTo>
                    <a:pt x="66294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3">
              <a:extLst>
                <a:ext uri="{FF2B5EF4-FFF2-40B4-BE49-F238E27FC236}">
                  <a16:creationId xmlns:a16="http://schemas.microsoft.com/office/drawing/2014/main" id="{92C39D54-8B6F-4C60-8BC1-700A3D789EC1}"/>
                </a:ext>
              </a:extLst>
            </p:cNvPr>
            <p:cNvSpPr/>
            <p:nvPr/>
          </p:nvSpPr>
          <p:spPr>
            <a:xfrm>
              <a:off x="1546859" y="1507236"/>
              <a:ext cx="662940" cy="149860"/>
            </a:xfrm>
            <a:custGeom>
              <a:avLst/>
              <a:gdLst/>
              <a:ahLst/>
              <a:cxnLst/>
              <a:rect l="l" t="t" r="r" b="b"/>
              <a:pathLst>
                <a:path w="662939" h="149860">
                  <a:moveTo>
                    <a:pt x="0" y="149351"/>
                  </a:moveTo>
                  <a:lnTo>
                    <a:pt x="662940" y="149351"/>
                  </a:lnTo>
                  <a:lnTo>
                    <a:pt x="662940" y="0"/>
                  </a:lnTo>
                  <a:lnTo>
                    <a:pt x="0" y="0"/>
                  </a:lnTo>
                  <a:lnTo>
                    <a:pt x="0" y="149351"/>
                  </a:lnTo>
                  <a:close/>
                </a:path>
              </a:pathLst>
            </a:custGeom>
            <a:ln w="12191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953741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2860" y="571480"/>
            <a:ext cx="5473792" cy="44098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algn="l" rtl="0">
              <a:spcBef>
                <a:spcPts val="79"/>
              </a:spcBef>
            </a:pPr>
            <a:r>
              <a:rPr lang="ru-RU" sz="2800" spc="-11" dirty="0">
                <a:solidFill>
                  <a:srgbClr val="C00000"/>
                </a:solidFill>
                <a:latin typeface="+mj-lt"/>
              </a:rPr>
              <a:t>Продвинутая  робототехника</a:t>
            </a:r>
            <a:endParaRPr sz="2800" spc="-1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5122" name="Picture 2" descr="https://xchip.ru/wp-content/uploads/2020/05/blobid15900389458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570" y="1654259"/>
            <a:ext cx="6874580" cy="458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>
            <a:extLst>
              <a:ext uri="{FF2B5EF4-FFF2-40B4-BE49-F238E27FC236}">
                <a16:creationId xmlns:a16="http://schemas.microsoft.com/office/drawing/2014/main" id="{C861FD28-81A1-4EE4-8598-7F6D27DEB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2228850" cy="299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" name="object 10">
            <a:extLst>
              <a:ext uri="{FF2B5EF4-FFF2-40B4-BE49-F238E27FC236}">
                <a16:creationId xmlns:a16="http://schemas.microsoft.com/office/drawing/2014/main" id="{218C4E45-46C3-471E-9EEF-12B78BAFF538}"/>
              </a:ext>
            </a:extLst>
          </p:cNvPr>
          <p:cNvGrpSpPr/>
          <p:nvPr/>
        </p:nvGrpSpPr>
        <p:grpSpPr>
          <a:xfrm>
            <a:off x="1540763" y="1051560"/>
            <a:ext cx="9540240" cy="167640"/>
            <a:chOff x="1540763" y="1495044"/>
            <a:chExt cx="9540240" cy="167640"/>
          </a:xfrm>
        </p:grpSpPr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246D3529-CC85-4A86-99A0-F11E8FBE49D4}"/>
                </a:ext>
              </a:extLst>
            </p:cNvPr>
            <p:cNvSpPr/>
            <p:nvPr/>
          </p:nvSpPr>
          <p:spPr>
            <a:xfrm>
              <a:off x="1546859" y="1498092"/>
              <a:ext cx="9533890" cy="0"/>
            </a:xfrm>
            <a:custGeom>
              <a:avLst/>
              <a:gdLst/>
              <a:ahLst/>
              <a:cxnLst/>
              <a:rect l="l" t="t" r="r" b="b"/>
              <a:pathLst>
                <a:path w="9533890">
                  <a:moveTo>
                    <a:pt x="0" y="0"/>
                  </a:moveTo>
                  <a:lnTo>
                    <a:pt x="9533763" y="0"/>
                  </a:lnTo>
                </a:path>
              </a:pathLst>
            </a:custGeom>
            <a:ln w="609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2">
              <a:extLst>
                <a:ext uri="{FF2B5EF4-FFF2-40B4-BE49-F238E27FC236}">
                  <a16:creationId xmlns:a16="http://schemas.microsoft.com/office/drawing/2014/main" id="{13708705-A45F-4312-8706-66A703D2DEAA}"/>
                </a:ext>
              </a:extLst>
            </p:cNvPr>
            <p:cNvSpPr/>
            <p:nvPr/>
          </p:nvSpPr>
          <p:spPr>
            <a:xfrm>
              <a:off x="1546859" y="1507236"/>
              <a:ext cx="662940" cy="149860"/>
            </a:xfrm>
            <a:custGeom>
              <a:avLst/>
              <a:gdLst/>
              <a:ahLst/>
              <a:cxnLst/>
              <a:rect l="l" t="t" r="r" b="b"/>
              <a:pathLst>
                <a:path w="662939" h="149860">
                  <a:moveTo>
                    <a:pt x="662940" y="0"/>
                  </a:moveTo>
                  <a:lnTo>
                    <a:pt x="0" y="0"/>
                  </a:lnTo>
                  <a:lnTo>
                    <a:pt x="0" y="149351"/>
                  </a:lnTo>
                  <a:lnTo>
                    <a:pt x="662940" y="149351"/>
                  </a:lnTo>
                  <a:lnTo>
                    <a:pt x="66294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3">
              <a:extLst>
                <a:ext uri="{FF2B5EF4-FFF2-40B4-BE49-F238E27FC236}">
                  <a16:creationId xmlns:a16="http://schemas.microsoft.com/office/drawing/2014/main" id="{2E88928C-4C83-479B-9DB0-0A2BAB1B254E}"/>
                </a:ext>
              </a:extLst>
            </p:cNvPr>
            <p:cNvSpPr/>
            <p:nvPr/>
          </p:nvSpPr>
          <p:spPr>
            <a:xfrm>
              <a:off x="1546859" y="1507236"/>
              <a:ext cx="662940" cy="149860"/>
            </a:xfrm>
            <a:custGeom>
              <a:avLst/>
              <a:gdLst/>
              <a:ahLst/>
              <a:cxnLst/>
              <a:rect l="l" t="t" r="r" b="b"/>
              <a:pathLst>
                <a:path w="662939" h="149860">
                  <a:moveTo>
                    <a:pt x="0" y="149351"/>
                  </a:moveTo>
                  <a:lnTo>
                    <a:pt x="662940" y="149351"/>
                  </a:lnTo>
                  <a:lnTo>
                    <a:pt x="662940" y="0"/>
                  </a:lnTo>
                  <a:lnTo>
                    <a:pt x="0" y="0"/>
                  </a:lnTo>
                  <a:lnTo>
                    <a:pt x="0" y="149351"/>
                  </a:lnTo>
                  <a:close/>
                </a:path>
              </a:pathLst>
            </a:custGeom>
            <a:ln w="12191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855133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object 10">
            <a:extLst>
              <a:ext uri="{FF2B5EF4-FFF2-40B4-BE49-F238E27FC236}">
                <a16:creationId xmlns:a16="http://schemas.microsoft.com/office/drawing/2014/main" id="{5032E856-B434-4366-81BF-EF24903FEE7C}"/>
              </a:ext>
            </a:extLst>
          </p:cNvPr>
          <p:cNvGrpSpPr/>
          <p:nvPr/>
        </p:nvGrpSpPr>
        <p:grpSpPr>
          <a:xfrm>
            <a:off x="1540763" y="1051560"/>
            <a:ext cx="9540240" cy="167640"/>
            <a:chOff x="1540763" y="1495044"/>
            <a:chExt cx="9540240" cy="167640"/>
          </a:xfrm>
        </p:grpSpPr>
        <p:sp>
          <p:nvSpPr>
            <p:cNvPr id="10" name="object 11">
              <a:extLst>
                <a:ext uri="{FF2B5EF4-FFF2-40B4-BE49-F238E27FC236}">
                  <a16:creationId xmlns:a16="http://schemas.microsoft.com/office/drawing/2014/main" id="{D8AACE16-2395-4D8D-84F4-84BF5A3A44AD}"/>
                </a:ext>
              </a:extLst>
            </p:cNvPr>
            <p:cNvSpPr/>
            <p:nvPr/>
          </p:nvSpPr>
          <p:spPr>
            <a:xfrm>
              <a:off x="1546859" y="1498092"/>
              <a:ext cx="9533890" cy="0"/>
            </a:xfrm>
            <a:custGeom>
              <a:avLst/>
              <a:gdLst/>
              <a:ahLst/>
              <a:cxnLst/>
              <a:rect l="l" t="t" r="r" b="b"/>
              <a:pathLst>
                <a:path w="9533890">
                  <a:moveTo>
                    <a:pt x="0" y="0"/>
                  </a:moveTo>
                  <a:lnTo>
                    <a:pt x="9533763" y="0"/>
                  </a:lnTo>
                </a:path>
              </a:pathLst>
            </a:custGeom>
            <a:ln w="609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2">
              <a:extLst>
                <a:ext uri="{FF2B5EF4-FFF2-40B4-BE49-F238E27FC236}">
                  <a16:creationId xmlns:a16="http://schemas.microsoft.com/office/drawing/2014/main" id="{8BFA5686-BD8E-422C-8F6E-695CCF677AD9}"/>
                </a:ext>
              </a:extLst>
            </p:cNvPr>
            <p:cNvSpPr/>
            <p:nvPr/>
          </p:nvSpPr>
          <p:spPr>
            <a:xfrm>
              <a:off x="1546859" y="1507236"/>
              <a:ext cx="662940" cy="149860"/>
            </a:xfrm>
            <a:custGeom>
              <a:avLst/>
              <a:gdLst/>
              <a:ahLst/>
              <a:cxnLst/>
              <a:rect l="l" t="t" r="r" b="b"/>
              <a:pathLst>
                <a:path w="662939" h="149860">
                  <a:moveTo>
                    <a:pt x="662940" y="0"/>
                  </a:moveTo>
                  <a:lnTo>
                    <a:pt x="0" y="0"/>
                  </a:lnTo>
                  <a:lnTo>
                    <a:pt x="0" y="149351"/>
                  </a:lnTo>
                  <a:lnTo>
                    <a:pt x="662940" y="149351"/>
                  </a:lnTo>
                  <a:lnTo>
                    <a:pt x="66294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3">
              <a:extLst>
                <a:ext uri="{FF2B5EF4-FFF2-40B4-BE49-F238E27FC236}">
                  <a16:creationId xmlns:a16="http://schemas.microsoft.com/office/drawing/2014/main" id="{B44580D5-F7E2-481C-BBB5-3A57F92141D8}"/>
                </a:ext>
              </a:extLst>
            </p:cNvPr>
            <p:cNvSpPr/>
            <p:nvPr/>
          </p:nvSpPr>
          <p:spPr>
            <a:xfrm>
              <a:off x="1546859" y="1507236"/>
              <a:ext cx="662940" cy="149860"/>
            </a:xfrm>
            <a:custGeom>
              <a:avLst/>
              <a:gdLst/>
              <a:ahLst/>
              <a:cxnLst/>
              <a:rect l="l" t="t" r="r" b="b"/>
              <a:pathLst>
                <a:path w="662939" h="149860">
                  <a:moveTo>
                    <a:pt x="0" y="149351"/>
                  </a:moveTo>
                  <a:lnTo>
                    <a:pt x="662940" y="149351"/>
                  </a:lnTo>
                  <a:lnTo>
                    <a:pt x="662940" y="0"/>
                  </a:lnTo>
                  <a:lnTo>
                    <a:pt x="0" y="0"/>
                  </a:lnTo>
                  <a:lnTo>
                    <a:pt x="0" y="149351"/>
                  </a:lnTo>
                  <a:close/>
                </a:path>
              </a:pathLst>
            </a:custGeom>
            <a:ln w="12191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2">
            <a:extLst>
              <a:ext uri="{FF2B5EF4-FFF2-40B4-BE49-F238E27FC236}">
                <a16:creationId xmlns:a16="http://schemas.microsoft.com/office/drawing/2014/main" id="{9BDED1B8-2F32-4AAA-8032-378F3007125E}"/>
              </a:ext>
            </a:extLst>
          </p:cNvPr>
          <p:cNvSpPr txBox="1">
            <a:spLocks/>
          </p:cNvSpPr>
          <p:nvPr/>
        </p:nvSpPr>
        <p:spPr>
          <a:xfrm>
            <a:off x="4038600" y="414654"/>
            <a:ext cx="4343400" cy="5815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План урока</a:t>
            </a:r>
            <a:endParaRPr kumimoji="0" lang="ru-RU" sz="3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3" name="Picture 7">
            <a:extLst>
              <a:ext uri="{FF2B5EF4-FFF2-40B4-BE49-F238E27FC236}">
                <a16:creationId xmlns:a16="http://schemas.microsoft.com/office/drawing/2014/main" id="{372FC963-FBB0-48BD-B260-3ACB31598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2228850" cy="299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object 2">
            <a:extLst>
              <a:ext uri="{FF2B5EF4-FFF2-40B4-BE49-F238E27FC236}">
                <a16:creationId xmlns:a16="http://schemas.microsoft.com/office/drawing/2014/main" id="{A6133A1F-2FCC-46C3-999B-4D83A2993901}"/>
              </a:ext>
            </a:extLst>
          </p:cNvPr>
          <p:cNvSpPr txBox="1"/>
          <p:nvPr/>
        </p:nvSpPr>
        <p:spPr>
          <a:xfrm>
            <a:off x="6716512" y="2132856"/>
            <a:ext cx="4589908" cy="2639569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R="3810" indent="450000" algn="just">
              <a:buClr>
                <a:srgbClr val="9E3611"/>
              </a:buClr>
              <a:buSzPct val="85416"/>
              <a:buFont typeface="Wingdings"/>
              <a:buChar char=""/>
              <a:tabLst>
                <a:tab pos="147161" algn="l"/>
              </a:tabLst>
            </a:pPr>
            <a:r>
              <a:rPr lang="ru-RU" sz="2400" spc="-4" dirty="0">
                <a:cs typeface="Calibri"/>
              </a:rPr>
              <a:t>Сегодня мы научимся подключаться к роботу</a:t>
            </a:r>
          </a:p>
          <a:p>
            <a:pPr marR="3810" indent="450000" algn="just">
              <a:buClr>
                <a:srgbClr val="9E3611"/>
              </a:buClr>
              <a:buSzPct val="85416"/>
              <a:buFont typeface="Wingdings"/>
              <a:buChar char=""/>
              <a:tabLst>
                <a:tab pos="147161" algn="l"/>
              </a:tabLst>
            </a:pPr>
            <a:r>
              <a:rPr lang="ru-RU" sz="2400" spc="-4" dirty="0">
                <a:cs typeface="Calibri"/>
              </a:rPr>
              <a:t>Узнаем из каких электронных компонентов состоит робот.</a:t>
            </a:r>
          </a:p>
          <a:p>
            <a:pPr marR="3810" indent="450000" algn="just">
              <a:buClr>
                <a:srgbClr val="9E3611"/>
              </a:buClr>
              <a:buSzPct val="85416"/>
              <a:buFont typeface="Wingdings"/>
              <a:buChar char=""/>
              <a:tabLst>
                <a:tab pos="147161" algn="l"/>
              </a:tabLst>
            </a:pPr>
            <a:r>
              <a:rPr lang="ru-RU" sz="2400" spc="-4" dirty="0">
                <a:cs typeface="Calibri"/>
              </a:rPr>
              <a:t>Создадим программы позволяющие управлять роботом.</a:t>
            </a:r>
          </a:p>
          <a:p>
            <a:pPr marL="355600" marR="1231265" indent="-342900" algn="just">
              <a:lnSpc>
                <a:spcPts val="2590"/>
              </a:lnSpc>
              <a:spcBef>
                <a:spcPts val="425"/>
              </a:spcBef>
              <a:buFont typeface="Arial" panose="020B0604020202020204" pitchFamily="34" charset="0"/>
              <a:buChar char="•"/>
            </a:pPr>
            <a:endParaRPr lang="ru-RU" sz="2000" dirty="0">
              <a:cs typeface="Calibri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1BD66C7-09F0-480E-8BE5-A24CB0644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1574186"/>
            <a:ext cx="4869160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7EE3AB-E3E3-4267-9141-FC29F9351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7A60A4-3E63-40C5-A6B6-C582B731A6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C6945C4-1DE4-4F31-A77E-DC99D2D6359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729" y="174415"/>
            <a:ext cx="9292540" cy="65091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86334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object 10">
            <a:extLst>
              <a:ext uri="{FF2B5EF4-FFF2-40B4-BE49-F238E27FC236}">
                <a16:creationId xmlns:a16="http://schemas.microsoft.com/office/drawing/2014/main" id="{5032E856-B434-4366-81BF-EF24903FEE7C}"/>
              </a:ext>
            </a:extLst>
          </p:cNvPr>
          <p:cNvGrpSpPr/>
          <p:nvPr/>
        </p:nvGrpSpPr>
        <p:grpSpPr>
          <a:xfrm>
            <a:off x="1540763" y="1051560"/>
            <a:ext cx="9540240" cy="167640"/>
            <a:chOff x="1540763" y="1495044"/>
            <a:chExt cx="9540240" cy="167640"/>
          </a:xfrm>
        </p:grpSpPr>
        <p:sp>
          <p:nvSpPr>
            <p:cNvPr id="10" name="object 11">
              <a:extLst>
                <a:ext uri="{FF2B5EF4-FFF2-40B4-BE49-F238E27FC236}">
                  <a16:creationId xmlns:a16="http://schemas.microsoft.com/office/drawing/2014/main" id="{D8AACE16-2395-4D8D-84F4-84BF5A3A44AD}"/>
                </a:ext>
              </a:extLst>
            </p:cNvPr>
            <p:cNvSpPr/>
            <p:nvPr/>
          </p:nvSpPr>
          <p:spPr>
            <a:xfrm>
              <a:off x="1546859" y="1498092"/>
              <a:ext cx="9533890" cy="0"/>
            </a:xfrm>
            <a:custGeom>
              <a:avLst/>
              <a:gdLst/>
              <a:ahLst/>
              <a:cxnLst/>
              <a:rect l="l" t="t" r="r" b="b"/>
              <a:pathLst>
                <a:path w="9533890">
                  <a:moveTo>
                    <a:pt x="0" y="0"/>
                  </a:moveTo>
                  <a:lnTo>
                    <a:pt x="9533763" y="0"/>
                  </a:lnTo>
                </a:path>
              </a:pathLst>
            </a:custGeom>
            <a:ln w="609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2">
              <a:extLst>
                <a:ext uri="{FF2B5EF4-FFF2-40B4-BE49-F238E27FC236}">
                  <a16:creationId xmlns:a16="http://schemas.microsoft.com/office/drawing/2014/main" id="{8BFA5686-BD8E-422C-8F6E-695CCF677AD9}"/>
                </a:ext>
              </a:extLst>
            </p:cNvPr>
            <p:cNvSpPr/>
            <p:nvPr/>
          </p:nvSpPr>
          <p:spPr>
            <a:xfrm>
              <a:off x="1546859" y="1507236"/>
              <a:ext cx="662940" cy="149860"/>
            </a:xfrm>
            <a:custGeom>
              <a:avLst/>
              <a:gdLst/>
              <a:ahLst/>
              <a:cxnLst/>
              <a:rect l="l" t="t" r="r" b="b"/>
              <a:pathLst>
                <a:path w="662939" h="149860">
                  <a:moveTo>
                    <a:pt x="662940" y="0"/>
                  </a:moveTo>
                  <a:lnTo>
                    <a:pt x="0" y="0"/>
                  </a:lnTo>
                  <a:lnTo>
                    <a:pt x="0" y="149351"/>
                  </a:lnTo>
                  <a:lnTo>
                    <a:pt x="662940" y="149351"/>
                  </a:lnTo>
                  <a:lnTo>
                    <a:pt x="66294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3">
              <a:extLst>
                <a:ext uri="{FF2B5EF4-FFF2-40B4-BE49-F238E27FC236}">
                  <a16:creationId xmlns:a16="http://schemas.microsoft.com/office/drawing/2014/main" id="{B44580D5-F7E2-481C-BBB5-3A57F92141D8}"/>
                </a:ext>
              </a:extLst>
            </p:cNvPr>
            <p:cNvSpPr/>
            <p:nvPr/>
          </p:nvSpPr>
          <p:spPr>
            <a:xfrm>
              <a:off x="1546859" y="1507236"/>
              <a:ext cx="662940" cy="149860"/>
            </a:xfrm>
            <a:custGeom>
              <a:avLst/>
              <a:gdLst/>
              <a:ahLst/>
              <a:cxnLst/>
              <a:rect l="l" t="t" r="r" b="b"/>
              <a:pathLst>
                <a:path w="662939" h="149860">
                  <a:moveTo>
                    <a:pt x="0" y="149351"/>
                  </a:moveTo>
                  <a:lnTo>
                    <a:pt x="662940" y="149351"/>
                  </a:lnTo>
                  <a:lnTo>
                    <a:pt x="662940" y="0"/>
                  </a:lnTo>
                  <a:lnTo>
                    <a:pt x="0" y="0"/>
                  </a:lnTo>
                  <a:lnTo>
                    <a:pt x="0" y="149351"/>
                  </a:lnTo>
                  <a:close/>
                </a:path>
              </a:pathLst>
            </a:custGeom>
            <a:ln w="12191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2">
            <a:extLst>
              <a:ext uri="{FF2B5EF4-FFF2-40B4-BE49-F238E27FC236}">
                <a16:creationId xmlns:a16="http://schemas.microsoft.com/office/drawing/2014/main" id="{9BDED1B8-2F32-4AAA-8032-378F3007125E}"/>
              </a:ext>
            </a:extLst>
          </p:cNvPr>
          <p:cNvSpPr txBox="1">
            <a:spLocks/>
          </p:cNvSpPr>
          <p:nvPr/>
        </p:nvSpPr>
        <p:spPr>
          <a:xfrm>
            <a:off x="4038600" y="414654"/>
            <a:ext cx="4343400" cy="5815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Рабочая зона</a:t>
            </a:r>
            <a:endParaRPr kumimoji="0" lang="ru-RU" sz="3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3" name="Picture 7">
            <a:extLst>
              <a:ext uri="{FF2B5EF4-FFF2-40B4-BE49-F238E27FC236}">
                <a16:creationId xmlns:a16="http://schemas.microsoft.com/office/drawing/2014/main" id="{372FC963-FBB0-48BD-B260-3ACB31598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2228850" cy="299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5DDAB8F-3081-4C47-B6B1-4F8168B23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472" y="2355353"/>
            <a:ext cx="4191000" cy="32099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096BA3-26EB-4EB3-A74F-BF1C527E21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7530" y="2564902"/>
            <a:ext cx="334327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3455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31904" y="481690"/>
            <a:ext cx="448310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3600" spc="-15" dirty="0">
                <a:solidFill>
                  <a:srgbClr val="C00000"/>
                </a:solidFill>
              </a:rPr>
              <a:t>Подключение</a:t>
            </a: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2228850" cy="299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object 2">
            <a:extLst>
              <a:ext uri="{FF2B5EF4-FFF2-40B4-BE49-F238E27FC236}">
                <a16:creationId xmlns:a16="http://schemas.microsoft.com/office/drawing/2014/main" id="{DFCD1619-4128-4689-8FE5-0F2E5FCFBF4A}"/>
              </a:ext>
            </a:extLst>
          </p:cNvPr>
          <p:cNvSpPr txBox="1"/>
          <p:nvPr/>
        </p:nvSpPr>
        <p:spPr>
          <a:xfrm>
            <a:off x="6912419" y="1268760"/>
            <a:ext cx="5016229" cy="4117153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R="3810" indent="450000" algn="just">
              <a:buClr>
                <a:srgbClr val="9E3611"/>
              </a:buClr>
              <a:buSzPct val="85416"/>
              <a:buFont typeface="Wingdings"/>
              <a:buChar char=""/>
              <a:tabLst>
                <a:tab pos="147161" algn="l"/>
              </a:tabLst>
            </a:pPr>
            <a:r>
              <a:rPr lang="ru-RU" sz="2400" spc="-4" dirty="0">
                <a:cs typeface="Calibri"/>
              </a:rPr>
              <a:t>Подключаемся к роботу через </a:t>
            </a:r>
            <a:r>
              <a:rPr lang="en-US" sz="2400" spc="-4" dirty="0" err="1">
                <a:cs typeface="Calibri"/>
              </a:rPr>
              <a:t>WiFi</a:t>
            </a:r>
            <a:endParaRPr lang="ru-RU" sz="2400" spc="-4" dirty="0">
              <a:cs typeface="Calibri"/>
            </a:endParaRPr>
          </a:p>
          <a:p>
            <a:pPr marR="3810" indent="450000" algn="just">
              <a:buClr>
                <a:srgbClr val="9E3611"/>
              </a:buClr>
              <a:buSzPct val="85416"/>
              <a:buFont typeface="Wingdings"/>
              <a:buChar char=""/>
              <a:tabLst>
                <a:tab pos="147161" algn="l"/>
              </a:tabLst>
            </a:pPr>
            <a:endParaRPr lang="en-US" sz="2400" spc="-4" dirty="0">
              <a:cs typeface="Calibri"/>
            </a:endParaRPr>
          </a:p>
          <a:p>
            <a:pPr marR="3810" indent="450000" algn="just">
              <a:buClr>
                <a:srgbClr val="9E3611"/>
              </a:buClr>
              <a:buSzPct val="85416"/>
              <a:buFont typeface="Wingdings"/>
              <a:buChar char=""/>
              <a:tabLst>
                <a:tab pos="147161" algn="l"/>
              </a:tabLst>
            </a:pPr>
            <a:r>
              <a:rPr lang="ru-RU" sz="2400" spc="-4" dirty="0">
                <a:cs typeface="Calibri"/>
              </a:rPr>
              <a:t>Запускаем программу </a:t>
            </a:r>
            <a:r>
              <a:rPr lang="en-US" sz="2400" spc="-4" dirty="0" err="1">
                <a:cs typeface="Calibri"/>
              </a:rPr>
              <a:t>NoMachin</a:t>
            </a:r>
            <a:endParaRPr lang="ru-RU" sz="2400" spc="-4" dirty="0">
              <a:cs typeface="Calibri"/>
            </a:endParaRPr>
          </a:p>
          <a:p>
            <a:pPr marR="3810" indent="450000" algn="just">
              <a:buClr>
                <a:srgbClr val="9E3611"/>
              </a:buClr>
              <a:buSzPct val="85416"/>
              <a:buFont typeface="Wingdings"/>
              <a:buChar char=""/>
              <a:tabLst>
                <a:tab pos="147161" algn="l"/>
              </a:tabLst>
            </a:pPr>
            <a:endParaRPr lang="en-US" sz="2400" spc="-4" dirty="0">
              <a:cs typeface="Calibri"/>
            </a:endParaRPr>
          </a:p>
          <a:p>
            <a:pPr marR="3810" indent="450000" algn="just">
              <a:buClr>
                <a:srgbClr val="9E3611"/>
              </a:buClr>
              <a:buSzPct val="85416"/>
              <a:buFont typeface="Wingdings"/>
              <a:buChar char=""/>
              <a:tabLst>
                <a:tab pos="147161" algn="l"/>
              </a:tabLst>
            </a:pPr>
            <a:r>
              <a:rPr lang="ru-RU" sz="2400" spc="-4" dirty="0">
                <a:cs typeface="Calibri"/>
              </a:rPr>
              <a:t>Выбираем нужного робота и вводим пароль</a:t>
            </a:r>
          </a:p>
          <a:p>
            <a:pPr marR="3810" indent="450000" algn="just">
              <a:buClr>
                <a:srgbClr val="9E3611"/>
              </a:buClr>
              <a:buSzPct val="85416"/>
              <a:buFont typeface="Wingdings"/>
              <a:buChar char=""/>
              <a:tabLst>
                <a:tab pos="147161" algn="l"/>
              </a:tabLst>
            </a:pPr>
            <a:endParaRPr lang="ru-RU" sz="2400" spc="-4" dirty="0">
              <a:cs typeface="Calibri"/>
            </a:endParaRPr>
          </a:p>
          <a:p>
            <a:pPr marR="3810" indent="450000" algn="just">
              <a:buClr>
                <a:srgbClr val="9E3611"/>
              </a:buClr>
              <a:buSzPct val="85416"/>
              <a:buFont typeface="Wingdings"/>
              <a:buChar char=""/>
              <a:tabLst>
                <a:tab pos="147161" algn="l"/>
              </a:tabLst>
            </a:pPr>
            <a:r>
              <a:rPr lang="ru-RU" sz="2400" spc="-4" dirty="0">
                <a:cs typeface="Calibri"/>
              </a:rPr>
              <a:t>Запускаем браузер и вводим 192.168.149.1 для запуска программы непосредственного управления моторами</a:t>
            </a:r>
            <a:endParaRPr lang="ru-RU" sz="2000" dirty="0">
              <a:cs typeface="Calibri"/>
            </a:endParaRPr>
          </a:p>
        </p:txBody>
      </p:sp>
      <p:grpSp>
        <p:nvGrpSpPr>
          <p:cNvPr id="20" name="object 10">
            <a:extLst>
              <a:ext uri="{FF2B5EF4-FFF2-40B4-BE49-F238E27FC236}">
                <a16:creationId xmlns:a16="http://schemas.microsoft.com/office/drawing/2014/main" id="{F154353A-D2E2-467B-A177-6186970B75F9}"/>
              </a:ext>
            </a:extLst>
          </p:cNvPr>
          <p:cNvGrpSpPr/>
          <p:nvPr/>
        </p:nvGrpSpPr>
        <p:grpSpPr>
          <a:xfrm>
            <a:off x="3008040" y="1050097"/>
            <a:ext cx="7155180" cy="125730"/>
            <a:chOff x="1540763" y="1495044"/>
            <a:chExt cx="9540240" cy="167640"/>
          </a:xfrm>
        </p:grpSpPr>
        <p:sp>
          <p:nvSpPr>
            <p:cNvPr id="21" name="object 11">
              <a:extLst>
                <a:ext uri="{FF2B5EF4-FFF2-40B4-BE49-F238E27FC236}">
                  <a16:creationId xmlns:a16="http://schemas.microsoft.com/office/drawing/2014/main" id="{300259A7-1D84-47DC-8C86-90DA3B098985}"/>
                </a:ext>
              </a:extLst>
            </p:cNvPr>
            <p:cNvSpPr/>
            <p:nvPr/>
          </p:nvSpPr>
          <p:spPr>
            <a:xfrm>
              <a:off x="1546859" y="1498092"/>
              <a:ext cx="9533890" cy="0"/>
            </a:xfrm>
            <a:custGeom>
              <a:avLst/>
              <a:gdLst/>
              <a:ahLst/>
              <a:cxnLst/>
              <a:rect l="l" t="t" r="r" b="b"/>
              <a:pathLst>
                <a:path w="9533890">
                  <a:moveTo>
                    <a:pt x="0" y="0"/>
                  </a:moveTo>
                  <a:lnTo>
                    <a:pt x="9533763" y="0"/>
                  </a:lnTo>
                </a:path>
              </a:pathLst>
            </a:custGeom>
            <a:ln w="609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2" name="object 12">
              <a:extLst>
                <a:ext uri="{FF2B5EF4-FFF2-40B4-BE49-F238E27FC236}">
                  <a16:creationId xmlns:a16="http://schemas.microsoft.com/office/drawing/2014/main" id="{29B22B0D-A26F-424B-8D07-164340873B5D}"/>
                </a:ext>
              </a:extLst>
            </p:cNvPr>
            <p:cNvSpPr/>
            <p:nvPr/>
          </p:nvSpPr>
          <p:spPr>
            <a:xfrm>
              <a:off x="1546859" y="1507236"/>
              <a:ext cx="662940" cy="149860"/>
            </a:xfrm>
            <a:custGeom>
              <a:avLst/>
              <a:gdLst/>
              <a:ahLst/>
              <a:cxnLst/>
              <a:rect l="l" t="t" r="r" b="b"/>
              <a:pathLst>
                <a:path w="662939" h="149860">
                  <a:moveTo>
                    <a:pt x="662940" y="0"/>
                  </a:moveTo>
                  <a:lnTo>
                    <a:pt x="0" y="0"/>
                  </a:lnTo>
                  <a:lnTo>
                    <a:pt x="0" y="149351"/>
                  </a:lnTo>
                  <a:lnTo>
                    <a:pt x="662940" y="149351"/>
                  </a:lnTo>
                  <a:lnTo>
                    <a:pt x="66294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3" name="object 13">
              <a:extLst>
                <a:ext uri="{FF2B5EF4-FFF2-40B4-BE49-F238E27FC236}">
                  <a16:creationId xmlns:a16="http://schemas.microsoft.com/office/drawing/2014/main" id="{F0AE6673-B6F2-482C-A5A4-4F143DF7438D}"/>
                </a:ext>
              </a:extLst>
            </p:cNvPr>
            <p:cNvSpPr/>
            <p:nvPr/>
          </p:nvSpPr>
          <p:spPr>
            <a:xfrm>
              <a:off x="1546859" y="1507236"/>
              <a:ext cx="662940" cy="149860"/>
            </a:xfrm>
            <a:custGeom>
              <a:avLst/>
              <a:gdLst/>
              <a:ahLst/>
              <a:cxnLst/>
              <a:rect l="l" t="t" r="r" b="b"/>
              <a:pathLst>
                <a:path w="662939" h="149860">
                  <a:moveTo>
                    <a:pt x="0" y="149351"/>
                  </a:moveTo>
                  <a:lnTo>
                    <a:pt x="662940" y="149351"/>
                  </a:lnTo>
                  <a:lnTo>
                    <a:pt x="662940" y="0"/>
                  </a:lnTo>
                  <a:lnTo>
                    <a:pt x="0" y="0"/>
                  </a:lnTo>
                  <a:lnTo>
                    <a:pt x="0" y="149351"/>
                  </a:lnTo>
                  <a:close/>
                </a:path>
              </a:pathLst>
            </a:custGeom>
            <a:ln w="12191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D024778-6341-4679-A25A-4D600CAC805A}"/>
              </a:ext>
            </a:extLst>
          </p:cNvPr>
          <p:cNvPicPr/>
          <p:nvPr/>
        </p:nvPicPr>
        <p:blipFill rotWithShape="1">
          <a:blip r:embed="rId3"/>
          <a:srcRect b="9687"/>
          <a:stretch/>
        </p:blipFill>
        <p:spPr bwMode="auto">
          <a:xfrm>
            <a:off x="666762" y="1309192"/>
            <a:ext cx="1800200" cy="20865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4AFCC39-878E-4C52-B988-6F9FD718FAA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161020" y="1702446"/>
            <a:ext cx="3439036" cy="208659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7CA8977-DCA6-4016-B5AF-FA92F4B2B52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21113" y="3717032"/>
            <a:ext cx="2891499" cy="243909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61902D0-D9C4-4ECC-9AB6-C847201B52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8785" y="4221088"/>
            <a:ext cx="3587444" cy="242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3498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2228850" cy="299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id="{3B6CC8B7-D55E-4074-AF2A-14BA1E91E386}"/>
              </a:ext>
            </a:extLst>
          </p:cNvPr>
          <p:cNvSpPr txBox="1">
            <a:spLocks/>
          </p:cNvSpPr>
          <p:nvPr/>
        </p:nvSpPr>
        <p:spPr>
          <a:xfrm>
            <a:off x="1541492" y="272616"/>
            <a:ext cx="9235028" cy="56409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9525" algn="ctr" rtl="0">
              <a:spcBef>
                <a:spcPts val="79"/>
              </a:spcBef>
            </a:pPr>
            <a:r>
              <a:rPr lang="ru-RU" sz="3600" spc="-15" dirty="0">
                <a:solidFill>
                  <a:srgbClr val="C00000"/>
                </a:solidFill>
              </a:rPr>
              <a:t>Непосредственное управление моторами</a:t>
            </a:r>
            <a:endParaRPr lang="ru-RU" sz="3600" kern="0" spc="-11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14" name="object 10">
            <a:extLst>
              <a:ext uri="{FF2B5EF4-FFF2-40B4-BE49-F238E27FC236}">
                <a16:creationId xmlns:a16="http://schemas.microsoft.com/office/drawing/2014/main" id="{1D0E021C-2FFD-40E7-B59E-AB6A7A8311FA}"/>
              </a:ext>
            </a:extLst>
          </p:cNvPr>
          <p:cNvGrpSpPr/>
          <p:nvPr/>
        </p:nvGrpSpPr>
        <p:grpSpPr>
          <a:xfrm>
            <a:off x="1540763" y="836712"/>
            <a:ext cx="9540240" cy="167640"/>
            <a:chOff x="1540763" y="1495044"/>
            <a:chExt cx="9540240" cy="167640"/>
          </a:xfrm>
        </p:grpSpPr>
        <p:sp>
          <p:nvSpPr>
            <p:cNvPr id="15" name="object 11">
              <a:extLst>
                <a:ext uri="{FF2B5EF4-FFF2-40B4-BE49-F238E27FC236}">
                  <a16:creationId xmlns:a16="http://schemas.microsoft.com/office/drawing/2014/main" id="{4F7B0948-0775-4A63-8DF2-178C42FCC891}"/>
                </a:ext>
              </a:extLst>
            </p:cNvPr>
            <p:cNvSpPr/>
            <p:nvPr/>
          </p:nvSpPr>
          <p:spPr>
            <a:xfrm>
              <a:off x="1546859" y="1498092"/>
              <a:ext cx="9533890" cy="0"/>
            </a:xfrm>
            <a:custGeom>
              <a:avLst/>
              <a:gdLst/>
              <a:ahLst/>
              <a:cxnLst/>
              <a:rect l="l" t="t" r="r" b="b"/>
              <a:pathLst>
                <a:path w="9533890">
                  <a:moveTo>
                    <a:pt x="0" y="0"/>
                  </a:moveTo>
                  <a:lnTo>
                    <a:pt x="9533763" y="0"/>
                  </a:lnTo>
                </a:path>
              </a:pathLst>
            </a:custGeom>
            <a:ln w="609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2">
              <a:extLst>
                <a:ext uri="{FF2B5EF4-FFF2-40B4-BE49-F238E27FC236}">
                  <a16:creationId xmlns:a16="http://schemas.microsoft.com/office/drawing/2014/main" id="{2398BC88-5E47-4D63-A5B1-F83B9F238F38}"/>
                </a:ext>
              </a:extLst>
            </p:cNvPr>
            <p:cNvSpPr/>
            <p:nvPr/>
          </p:nvSpPr>
          <p:spPr>
            <a:xfrm>
              <a:off x="1546859" y="1507236"/>
              <a:ext cx="662940" cy="149860"/>
            </a:xfrm>
            <a:custGeom>
              <a:avLst/>
              <a:gdLst/>
              <a:ahLst/>
              <a:cxnLst/>
              <a:rect l="l" t="t" r="r" b="b"/>
              <a:pathLst>
                <a:path w="662939" h="149860">
                  <a:moveTo>
                    <a:pt x="662940" y="0"/>
                  </a:moveTo>
                  <a:lnTo>
                    <a:pt x="0" y="0"/>
                  </a:lnTo>
                  <a:lnTo>
                    <a:pt x="0" y="149351"/>
                  </a:lnTo>
                  <a:lnTo>
                    <a:pt x="662940" y="149351"/>
                  </a:lnTo>
                  <a:lnTo>
                    <a:pt x="66294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3">
              <a:extLst>
                <a:ext uri="{FF2B5EF4-FFF2-40B4-BE49-F238E27FC236}">
                  <a16:creationId xmlns:a16="http://schemas.microsoft.com/office/drawing/2014/main" id="{F1CED94E-A807-4597-954E-A4A742760536}"/>
                </a:ext>
              </a:extLst>
            </p:cNvPr>
            <p:cNvSpPr/>
            <p:nvPr/>
          </p:nvSpPr>
          <p:spPr>
            <a:xfrm>
              <a:off x="1546859" y="1507236"/>
              <a:ext cx="662940" cy="149860"/>
            </a:xfrm>
            <a:custGeom>
              <a:avLst/>
              <a:gdLst/>
              <a:ahLst/>
              <a:cxnLst/>
              <a:rect l="l" t="t" r="r" b="b"/>
              <a:pathLst>
                <a:path w="662939" h="149860">
                  <a:moveTo>
                    <a:pt x="0" y="149351"/>
                  </a:moveTo>
                  <a:lnTo>
                    <a:pt x="662940" y="149351"/>
                  </a:lnTo>
                  <a:lnTo>
                    <a:pt x="662940" y="0"/>
                  </a:lnTo>
                  <a:lnTo>
                    <a:pt x="0" y="0"/>
                  </a:lnTo>
                  <a:lnTo>
                    <a:pt x="0" y="149351"/>
                  </a:lnTo>
                  <a:close/>
                </a:path>
              </a:pathLst>
            </a:custGeom>
            <a:ln w="12191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F15B1C3-48F8-47B4-8DEC-32DB592C31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591" t="287" r="630" b="1145"/>
          <a:stretch/>
        </p:blipFill>
        <p:spPr>
          <a:xfrm>
            <a:off x="5591944" y="1628799"/>
            <a:ext cx="6192688" cy="4320479"/>
          </a:xfrm>
          <a:prstGeom prst="rect">
            <a:avLst/>
          </a:prstGeom>
        </p:spPr>
      </p:pic>
      <p:sp>
        <p:nvSpPr>
          <p:cNvPr id="11" name="object 3">
            <a:extLst>
              <a:ext uri="{FF2B5EF4-FFF2-40B4-BE49-F238E27FC236}">
                <a16:creationId xmlns:a16="http://schemas.microsoft.com/office/drawing/2014/main" id="{BC288F05-53C9-4B0B-9B86-DC2909FEF444}"/>
              </a:ext>
            </a:extLst>
          </p:cNvPr>
          <p:cNvSpPr txBox="1"/>
          <p:nvPr/>
        </p:nvSpPr>
        <p:spPr>
          <a:xfrm>
            <a:off x="407368" y="1493988"/>
            <a:ext cx="4599971" cy="4627677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94945" marR="5080" indent="-182880" algn="just">
              <a:lnSpc>
                <a:spcPct val="90000"/>
              </a:lnSpc>
              <a:spcBef>
                <a:spcPts val="390"/>
              </a:spcBef>
              <a:buClr>
                <a:srgbClr val="9E3611"/>
              </a:buClr>
              <a:buSzPct val="85416"/>
              <a:buFont typeface="Wingdings"/>
              <a:buChar char=""/>
              <a:tabLst>
                <a:tab pos="195580" algn="l"/>
              </a:tabLst>
            </a:pPr>
            <a:r>
              <a:rPr lang="ru-RU" sz="2400" spc="-5" dirty="0">
                <a:cs typeface="Calibri"/>
              </a:rPr>
              <a:t>Программирование происходит путем добавления контрольных</a:t>
            </a:r>
            <a:r>
              <a:rPr lang="ru-RU" sz="2400" dirty="0">
                <a:latin typeface="Calibri"/>
                <a:cs typeface="Calibri"/>
              </a:rPr>
              <a:t> </a:t>
            </a:r>
            <a:r>
              <a:rPr lang="ru-RU" sz="2400" spc="-5" dirty="0">
                <a:latin typeface="Calibri"/>
                <a:cs typeface="Calibri"/>
              </a:rPr>
              <a:t>точек или углов сервоприводов друг за другом.</a:t>
            </a:r>
          </a:p>
          <a:p>
            <a:pPr marL="194945" marR="5080" indent="-182880" algn="just">
              <a:lnSpc>
                <a:spcPct val="90000"/>
              </a:lnSpc>
              <a:spcBef>
                <a:spcPts val="390"/>
              </a:spcBef>
              <a:buClr>
                <a:srgbClr val="9E3611"/>
              </a:buClr>
              <a:buSzPct val="85416"/>
              <a:buFont typeface="Wingdings"/>
              <a:buChar char=""/>
              <a:tabLst>
                <a:tab pos="195580" algn="l"/>
              </a:tabLst>
            </a:pPr>
            <a:endParaRPr lang="ru-RU" sz="2400" spc="-5" dirty="0">
              <a:latin typeface="Calibri"/>
              <a:cs typeface="Calibri"/>
            </a:endParaRPr>
          </a:p>
          <a:p>
            <a:pPr marL="194945" marR="5080" indent="-182880" algn="just">
              <a:lnSpc>
                <a:spcPct val="90000"/>
              </a:lnSpc>
              <a:spcBef>
                <a:spcPts val="390"/>
              </a:spcBef>
              <a:buClr>
                <a:srgbClr val="9E3611"/>
              </a:buClr>
              <a:buSzPct val="85416"/>
              <a:buFont typeface="Wingdings"/>
              <a:buChar char=""/>
              <a:tabLst>
                <a:tab pos="195580" algn="l"/>
              </a:tabLst>
            </a:pPr>
            <a:r>
              <a:rPr lang="ru-RU" sz="2400" spc="-5" dirty="0">
                <a:latin typeface="Calibri"/>
                <a:cs typeface="Calibri"/>
              </a:rPr>
              <a:t>Нажмите на кнопку «</a:t>
            </a:r>
            <a:r>
              <a:rPr lang="en-US" sz="2400" spc="-5" dirty="0">
                <a:latin typeface="Calibri"/>
                <a:cs typeface="Calibri"/>
              </a:rPr>
              <a:t>Add</a:t>
            </a:r>
            <a:r>
              <a:rPr lang="ru-RU" sz="2400" spc="-5" dirty="0">
                <a:latin typeface="Calibri"/>
                <a:cs typeface="Calibri"/>
              </a:rPr>
              <a:t>»</a:t>
            </a:r>
            <a:r>
              <a:rPr lang="ru-RU" sz="2400" dirty="0">
                <a:latin typeface="Calibri"/>
                <a:cs typeface="Calibri"/>
              </a:rPr>
              <a:t> для того чтобы робот запомнил данное положение</a:t>
            </a:r>
          </a:p>
          <a:p>
            <a:pPr marL="194945" marR="5080" indent="-182880" algn="just">
              <a:lnSpc>
                <a:spcPct val="90000"/>
              </a:lnSpc>
              <a:spcBef>
                <a:spcPts val="390"/>
              </a:spcBef>
              <a:buClr>
                <a:srgbClr val="9E3611"/>
              </a:buClr>
              <a:buSzPct val="85416"/>
              <a:buFont typeface="Wingdings"/>
              <a:buChar char=""/>
              <a:tabLst>
                <a:tab pos="195580" algn="l"/>
              </a:tabLst>
            </a:pPr>
            <a:endParaRPr lang="ru-RU" sz="2400" spc="-5" dirty="0">
              <a:latin typeface="Calibri"/>
              <a:cs typeface="Calibri"/>
            </a:endParaRPr>
          </a:p>
          <a:p>
            <a:pPr marL="194945" marR="5080" indent="-182880" algn="just">
              <a:lnSpc>
                <a:spcPct val="90000"/>
              </a:lnSpc>
              <a:spcBef>
                <a:spcPts val="390"/>
              </a:spcBef>
              <a:buClr>
                <a:srgbClr val="9E3611"/>
              </a:buClr>
              <a:buSzPct val="85416"/>
              <a:buFont typeface="Wingdings"/>
              <a:buChar char=""/>
              <a:tabLst>
                <a:tab pos="195580" algn="l"/>
              </a:tabLst>
            </a:pPr>
            <a:r>
              <a:rPr lang="ru-RU" sz="2400" spc="-5" dirty="0">
                <a:cs typeface="Calibri"/>
              </a:rPr>
              <a:t>Нажмите на кнопку «</a:t>
            </a:r>
            <a:r>
              <a:rPr lang="en-US" sz="2400" spc="-5" dirty="0">
                <a:cs typeface="Calibri"/>
              </a:rPr>
              <a:t>Play</a:t>
            </a:r>
            <a:r>
              <a:rPr lang="ru-RU" sz="2400" spc="-5" dirty="0">
                <a:cs typeface="Calibri"/>
              </a:rPr>
              <a:t>»</a:t>
            </a:r>
            <a:r>
              <a:rPr lang="en-US" sz="2400" spc="-5" dirty="0">
                <a:cs typeface="Calibri"/>
              </a:rPr>
              <a:t> </a:t>
            </a:r>
            <a:r>
              <a:rPr lang="ru-RU" sz="2400" spc="-5" dirty="0">
                <a:cs typeface="Calibri"/>
              </a:rPr>
              <a:t>чтобы проверить как работает программа</a:t>
            </a:r>
          </a:p>
          <a:p>
            <a:pPr marL="194945" marR="5080" indent="-182880" algn="just">
              <a:lnSpc>
                <a:spcPct val="90000"/>
              </a:lnSpc>
              <a:spcBef>
                <a:spcPts val="390"/>
              </a:spcBef>
              <a:buClr>
                <a:srgbClr val="9E3611"/>
              </a:buClr>
              <a:buSzPct val="85416"/>
              <a:buFont typeface="Wingdings"/>
              <a:buChar char=""/>
              <a:tabLst>
                <a:tab pos="195580" algn="l"/>
              </a:tabLst>
            </a:pP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5480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2228850" cy="299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object 2">
            <a:extLst>
              <a:ext uri="{FF2B5EF4-FFF2-40B4-BE49-F238E27FC236}">
                <a16:creationId xmlns:a16="http://schemas.microsoft.com/office/drawing/2014/main" id="{6CFAC7DD-A494-4371-B327-4AD8D441845D}"/>
              </a:ext>
            </a:extLst>
          </p:cNvPr>
          <p:cNvSpPr txBox="1">
            <a:spLocks/>
          </p:cNvSpPr>
          <p:nvPr/>
        </p:nvSpPr>
        <p:spPr>
          <a:xfrm>
            <a:off x="1541492" y="479708"/>
            <a:ext cx="9235028" cy="56409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9525" algn="ctr" rtl="0">
              <a:spcBef>
                <a:spcPts val="79"/>
              </a:spcBef>
            </a:pPr>
            <a:r>
              <a:rPr lang="ru-RU" sz="3600" spc="-15" dirty="0">
                <a:solidFill>
                  <a:srgbClr val="C00000"/>
                </a:solidFill>
              </a:rPr>
              <a:t>Решаем задачи</a:t>
            </a:r>
            <a:endParaRPr lang="ru-RU" sz="3600" kern="0" spc="-11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12" name="object 10">
            <a:extLst>
              <a:ext uri="{FF2B5EF4-FFF2-40B4-BE49-F238E27FC236}">
                <a16:creationId xmlns:a16="http://schemas.microsoft.com/office/drawing/2014/main" id="{F3F495FF-01C8-427A-9028-2EC6965B48AF}"/>
              </a:ext>
            </a:extLst>
          </p:cNvPr>
          <p:cNvGrpSpPr/>
          <p:nvPr/>
        </p:nvGrpSpPr>
        <p:grpSpPr>
          <a:xfrm>
            <a:off x="3008040" y="1050097"/>
            <a:ext cx="7155180" cy="125730"/>
            <a:chOff x="1540763" y="1495044"/>
            <a:chExt cx="9540240" cy="167640"/>
          </a:xfrm>
        </p:grpSpPr>
        <p:sp>
          <p:nvSpPr>
            <p:cNvPr id="13" name="object 11">
              <a:extLst>
                <a:ext uri="{FF2B5EF4-FFF2-40B4-BE49-F238E27FC236}">
                  <a16:creationId xmlns:a16="http://schemas.microsoft.com/office/drawing/2014/main" id="{18E84C9C-4E2D-4248-8C56-36AAF9EF9F95}"/>
                </a:ext>
              </a:extLst>
            </p:cNvPr>
            <p:cNvSpPr/>
            <p:nvPr/>
          </p:nvSpPr>
          <p:spPr>
            <a:xfrm>
              <a:off x="1546859" y="1498092"/>
              <a:ext cx="9533890" cy="0"/>
            </a:xfrm>
            <a:custGeom>
              <a:avLst/>
              <a:gdLst/>
              <a:ahLst/>
              <a:cxnLst/>
              <a:rect l="l" t="t" r="r" b="b"/>
              <a:pathLst>
                <a:path w="9533890">
                  <a:moveTo>
                    <a:pt x="0" y="0"/>
                  </a:moveTo>
                  <a:lnTo>
                    <a:pt x="9533763" y="0"/>
                  </a:lnTo>
                </a:path>
              </a:pathLst>
            </a:custGeom>
            <a:ln w="609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4" name="object 12">
              <a:extLst>
                <a:ext uri="{FF2B5EF4-FFF2-40B4-BE49-F238E27FC236}">
                  <a16:creationId xmlns:a16="http://schemas.microsoft.com/office/drawing/2014/main" id="{73968EB4-2B81-4506-9765-9646CBF11F0C}"/>
                </a:ext>
              </a:extLst>
            </p:cNvPr>
            <p:cNvSpPr/>
            <p:nvPr/>
          </p:nvSpPr>
          <p:spPr>
            <a:xfrm>
              <a:off x="1546859" y="1507236"/>
              <a:ext cx="662940" cy="149860"/>
            </a:xfrm>
            <a:custGeom>
              <a:avLst/>
              <a:gdLst/>
              <a:ahLst/>
              <a:cxnLst/>
              <a:rect l="l" t="t" r="r" b="b"/>
              <a:pathLst>
                <a:path w="662939" h="149860">
                  <a:moveTo>
                    <a:pt x="662940" y="0"/>
                  </a:moveTo>
                  <a:lnTo>
                    <a:pt x="0" y="0"/>
                  </a:lnTo>
                  <a:lnTo>
                    <a:pt x="0" y="149351"/>
                  </a:lnTo>
                  <a:lnTo>
                    <a:pt x="662940" y="149351"/>
                  </a:lnTo>
                  <a:lnTo>
                    <a:pt x="66294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5" name="object 13">
              <a:extLst>
                <a:ext uri="{FF2B5EF4-FFF2-40B4-BE49-F238E27FC236}">
                  <a16:creationId xmlns:a16="http://schemas.microsoft.com/office/drawing/2014/main" id="{F3BCF665-95A7-4E96-9F28-7D0A62B30222}"/>
                </a:ext>
              </a:extLst>
            </p:cNvPr>
            <p:cNvSpPr/>
            <p:nvPr/>
          </p:nvSpPr>
          <p:spPr>
            <a:xfrm>
              <a:off x="1546859" y="1507236"/>
              <a:ext cx="662940" cy="149860"/>
            </a:xfrm>
            <a:custGeom>
              <a:avLst/>
              <a:gdLst/>
              <a:ahLst/>
              <a:cxnLst/>
              <a:rect l="l" t="t" r="r" b="b"/>
              <a:pathLst>
                <a:path w="662939" h="149860">
                  <a:moveTo>
                    <a:pt x="0" y="149351"/>
                  </a:moveTo>
                  <a:lnTo>
                    <a:pt x="662940" y="149351"/>
                  </a:lnTo>
                  <a:lnTo>
                    <a:pt x="662940" y="0"/>
                  </a:lnTo>
                  <a:lnTo>
                    <a:pt x="0" y="0"/>
                  </a:lnTo>
                  <a:lnTo>
                    <a:pt x="0" y="149351"/>
                  </a:lnTo>
                  <a:close/>
                </a:path>
              </a:pathLst>
            </a:custGeom>
            <a:ln w="12191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9" name="object 3">
            <a:extLst>
              <a:ext uri="{FF2B5EF4-FFF2-40B4-BE49-F238E27FC236}">
                <a16:creationId xmlns:a16="http://schemas.microsoft.com/office/drawing/2014/main" id="{01AF2B36-188A-42D4-ADBD-FA4B81BB5B2D}"/>
              </a:ext>
            </a:extLst>
          </p:cNvPr>
          <p:cNvSpPr txBox="1"/>
          <p:nvPr/>
        </p:nvSpPr>
        <p:spPr>
          <a:xfrm>
            <a:off x="695400" y="1916832"/>
            <a:ext cx="11017224" cy="3068276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94945" marR="5080" indent="-182880" algn="just">
              <a:lnSpc>
                <a:spcPct val="90000"/>
              </a:lnSpc>
              <a:spcBef>
                <a:spcPts val="390"/>
              </a:spcBef>
              <a:buClr>
                <a:srgbClr val="9E3611"/>
              </a:buClr>
              <a:buSzPct val="85416"/>
              <a:buFont typeface="Wingdings"/>
              <a:buChar char=""/>
              <a:tabLst>
                <a:tab pos="195580" algn="l"/>
              </a:tabLst>
            </a:pPr>
            <a:r>
              <a:rPr lang="ru-RU" sz="2400" spc="-5" dirty="0">
                <a:latin typeface="Calibri"/>
                <a:cs typeface="Calibri"/>
              </a:rPr>
              <a:t>Задание 1</a:t>
            </a:r>
          </a:p>
          <a:p>
            <a:pPr marL="12065" marR="5080" algn="just">
              <a:lnSpc>
                <a:spcPct val="90000"/>
              </a:lnSpc>
              <a:spcBef>
                <a:spcPts val="390"/>
              </a:spcBef>
              <a:buClr>
                <a:srgbClr val="9E3611"/>
              </a:buClr>
              <a:buSzPct val="85416"/>
              <a:tabLst>
                <a:tab pos="195580" algn="l"/>
              </a:tabLst>
            </a:pPr>
            <a:r>
              <a:rPr lang="ru-RU" sz="2400" spc="-5" dirty="0">
                <a:latin typeface="Calibri"/>
                <a:cs typeface="Calibri"/>
              </a:rPr>
              <a:t>Запрограммируй робота чтобы он поднял кубик</a:t>
            </a:r>
          </a:p>
          <a:p>
            <a:pPr marL="12065" marR="5080" algn="just">
              <a:lnSpc>
                <a:spcPct val="90000"/>
              </a:lnSpc>
              <a:spcBef>
                <a:spcPts val="390"/>
              </a:spcBef>
              <a:buClr>
                <a:srgbClr val="9E3611"/>
              </a:buClr>
              <a:buSzPct val="85416"/>
              <a:tabLst>
                <a:tab pos="195580" algn="l"/>
              </a:tabLst>
            </a:pPr>
            <a:endParaRPr lang="ru-RU" sz="2400" spc="-5" dirty="0">
              <a:latin typeface="Calibri"/>
              <a:cs typeface="Calibri"/>
            </a:endParaRPr>
          </a:p>
          <a:p>
            <a:pPr marL="194945" marR="5080" indent="-182880" algn="just">
              <a:lnSpc>
                <a:spcPct val="90000"/>
              </a:lnSpc>
              <a:spcBef>
                <a:spcPts val="390"/>
              </a:spcBef>
              <a:buClr>
                <a:srgbClr val="9E3611"/>
              </a:buClr>
              <a:buSzPct val="85416"/>
              <a:buFont typeface="Wingdings"/>
              <a:buChar char=""/>
              <a:tabLst>
                <a:tab pos="195580" algn="l"/>
              </a:tabLst>
            </a:pPr>
            <a:r>
              <a:rPr lang="ru-RU" sz="2400" spc="-5" dirty="0">
                <a:latin typeface="Calibri"/>
                <a:cs typeface="Calibri"/>
              </a:rPr>
              <a:t>Задание 2</a:t>
            </a:r>
          </a:p>
          <a:p>
            <a:pPr marL="12065" marR="5080" algn="just">
              <a:lnSpc>
                <a:spcPct val="90000"/>
              </a:lnSpc>
              <a:spcBef>
                <a:spcPts val="390"/>
              </a:spcBef>
              <a:buClr>
                <a:srgbClr val="9E3611"/>
              </a:buClr>
              <a:buSzPct val="85416"/>
              <a:tabLst>
                <a:tab pos="195580" algn="l"/>
              </a:tabLst>
            </a:pPr>
            <a:r>
              <a:rPr lang="ru-RU" sz="2400" spc="-5" dirty="0">
                <a:latin typeface="Calibri"/>
                <a:cs typeface="Calibri"/>
              </a:rPr>
              <a:t>Запрограммируй робота чтобы он Собрал башенку из кубиков</a:t>
            </a:r>
          </a:p>
          <a:p>
            <a:pPr marL="12065" marR="5080" algn="just">
              <a:lnSpc>
                <a:spcPct val="90000"/>
              </a:lnSpc>
              <a:spcBef>
                <a:spcPts val="390"/>
              </a:spcBef>
              <a:buClr>
                <a:srgbClr val="9E3611"/>
              </a:buClr>
              <a:buSzPct val="85416"/>
              <a:tabLst>
                <a:tab pos="195580" algn="l"/>
              </a:tabLst>
            </a:pPr>
            <a:endParaRPr lang="ru-RU" sz="2400" spc="-5" dirty="0">
              <a:latin typeface="Calibri"/>
              <a:cs typeface="Calibri"/>
            </a:endParaRPr>
          </a:p>
          <a:p>
            <a:pPr marL="194945" marR="5080" indent="-182880" algn="just">
              <a:lnSpc>
                <a:spcPct val="90000"/>
              </a:lnSpc>
              <a:spcBef>
                <a:spcPts val="390"/>
              </a:spcBef>
              <a:buClr>
                <a:srgbClr val="9E3611"/>
              </a:buClr>
              <a:buSzPct val="85416"/>
              <a:buFont typeface="Wingdings"/>
              <a:buChar char=""/>
              <a:tabLst>
                <a:tab pos="195580" algn="l"/>
              </a:tabLst>
            </a:pPr>
            <a:r>
              <a:rPr lang="ru-RU" sz="2400" spc="-5" dirty="0">
                <a:latin typeface="Calibri"/>
                <a:cs typeface="Calibri"/>
              </a:rPr>
              <a:t>Задание 3</a:t>
            </a:r>
          </a:p>
          <a:p>
            <a:pPr marL="12065" marR="5080" algn="just">
              <a:lnSpc>
                <a:spcPct val="90000"/>
              </a:lnSpc>
              <a:spcBef>
                <a:spcPts val="390"/>
              </a:spcBef>
              <a:buClr>
                <a:srgbClr val="9E3611"/>
              </a:buClr>
              <a:buSzPct val="85416"/>
              <a:tabLst>
                <a:tab pos="195580" algn="l"/>
              </a:tabLst>
            </a:pPr>
            <a:r>
              <a:rPr lang="ru-RU" sz="2400" spc="-5" dirty="0">
                <a:latin typeface="Calibri"/>
                <a:cs typeface="Calibri"/>
              </a:rPr>
              <a:t>Запрограммируй робота чтобы он</a:t>
            </a:r>
            <a:r>
              <a:rPr lang="en-US" sz="2400" spc="-5" dirty="0">
                <a:latin typeface="Calibri"/>
                <a:cs typeface="Calibri"/>
              </a:rPr>
              <a:t> </a:t>
            </a:r>
            <a:r>
              <a:rPr lang="ru-RU" sz="2400" spc="-5" dirty="0">
                <a:latin typeface="Calibri"/>
                <a:cs typeface="Calibri"/>
              </a:rPr>
              <a:t>собрал из башни пирамидку</a:t>
            </a:r>
          </a:p>
        </p:txBody>
      </p:sp>
    </p:spTree>
    <p:extLst>
      <p:ext uri="{BB962C8B-B14F-4D97-AF65-F5344CB8AC3E}">
        <p14:creationId xmlns:p14="http://schemas.microsoft.com/office/powerpoint/2010/main" val="3027971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8588" y="1550034"/>
            <a:ext cx="9902825" cy="152670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R="3810" indent="450000" algn="just">
              <a:buClr>
                <a:srgbClr val="9E3611"/>
              </a:buClr>
              <a:buSzPct val="85416"/>
              <a:buFont typeface="Wingdings"/>
              <a:buChar char=""/>
              <a:tabLst>
                <a:tab pos="147161" algn="l"/>
              </a:tabLst>
            </a:pPr>
            <a:r>
              <a:rPr lang="ru-RU" sz="2400" spc="-4" dirty="0">
                <a:cs typeface="Calibri"/>
              </a:rPr>
              <a:t>Цель которую можно достичь: </a:t>
            </a:r>
            <a:r>
              <a:rPr lang="ru-RU" sz="2400" spc="-8" dirty="0">
                <a:latin typeface="Calibri"/>
                <a:cs typeface="Calibri"/>
              </a:rPr>
              <a:t>внедрение </a:t>
            </a:r>
            <a:r>
              <a:rPr lang="en-US" sz="2400" spc="-10" dirty="0">
                <a:cs typeface="Calibri"/>
              </a:rPr>
              <a:t>«JetMax» </a:t>
            </a:r>
            <a:r>
              <a:rPr lang="ru-RU" sz="2400" dirty="0">
                <a:latin typeface="Calibri"/>
                <a:cs typeface="Calibri"/>
              </a:rPr>
              <a:t>в образовательный </a:t>
            </a:r>
            <a:r>
              <a:rPr lang="ru-RU" sz="2400" spc="-8" dirty="0">
                <a:latin typeface="Calibri"/>
                <a:cs typeface="Calibri"/>
              </a:rPr>
              <a:t>процесс в рамках уроков информатики, физики, робототехники, для изучение многокомпонентных систем, роботизированных манипуляторов и ранней профориентации. 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2228850" cy="299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bject 2"/>
          <p:cNvSpPr txBox="1">
            <a:spLocks/>
          </p:cNvSpPr>
          <p:nvPr/>
        </p:nvSpPr>
        <p:spPr>
          <a:xfrm>
            <a:off x="4038600" y="414654"/>
            <a:ext cx="4343400" cy="5815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Цели</a:t>
            </a:r>
            <a:endParaRPr kumimoji="0" lang="ru-RU" sz="3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8" name="object 10"/>
          <p:cNvGrpSpPr/>
          <p:nvPr/>
        </p:nvGrpSpPr>
        <p:grpSpPr>
          <a:xfrm>
            <a:off x="1540763" y="1051560"/>
            <a:ext cx="9540240" cy="167640"/>
            <a:chOff x="1540763" y="1495044"/>
            <a:chExt cx="9540240" cy="167640"/>
          </a:xfrm>
        </p:grpSpPr>
        <p:sp>
          <p:nvSpPr>
            <p:cNvPr id="9" name="object 11"/>
            <p:cNvSpPr/>
            <p:nvPr/>
          </p:nvSpPr>
          <p:spPr>
            <a:xfrm>
              <a:off x="1546859" y="1498092"/>
              <a:ext cx="9533890" cy="0"/>
            </a:xfrm>
            <a:custGeom>
              <a:avLst/>
              <a:gdLst/>
              <a:ahLst/>
              <a:cxnLst/>
              <a:rect l="l" t="t" r="r" b="b"/>
              <a:pathLst>
                <a:path w="9533890">
                  <a:moveTo>
                    <a:pt x="0" y="0"/>
                  </a:moveTo>
                  <a:lnTo>
                    <a:pt x="9533763" y="0"/>
                  </a:lnTo>
                </a:path>
              </a:pathLst>
            </a:custGeom>
            <a:ln w="609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2"/>
            <p:cNvSpPr/>
            <p:nvPr/>
          </p:nvSpPr>
          <p:spPr>
            <a:xfrm>
              <a:off x="1546859" y="1507236"/>
              <a:ext cx="662940" cy="149860"/>
            </a:xfrm>
            <a:custGeom>
              <a:avLst/>
              <a:gdLst/>
              <a:ahLst/>
              <a:cxnLst/>
              <a:rect l="l" t="t" r="r" b="b"/>
              <a:pathLst>
                <a:path w="662939" h="149860">
                  <a:moveTo>
                    <a:pt x="662940" y="0"/>
                  </a:moveTo>
                  <a:lnTo>
                    <a:pt x="0" y="0"/>
                  </a:lnTo>
                  <a:lnTo>
                    <a:pt x="0" y="149351"/>
                  </a:lnTo>
                  <a:lnTo>
                    <a:pt x="662940" y="149351"/>
                  </a:lnTo>
                  <a:lnTo>
                    <a:pt x="66294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3"/>
            <p:cNvSpPr/>
            <p:nvPr/>
          </p:nvSpPr>
          <p:spPr>
            <a:xfrm>
              <a:off x="1546859" y="1507236"/>
              <a:ext cx="662940" cy="149860"/>
            </a:xfrm>
            <a:custGeom>
              <a:avLst/>
              <a:gdLst/>
              <a:ahLst/>
              <a:cxnLst/>
              <a:rect l="l" t="t" r="r" b="b"/>
              <a:pathLst>
                <a:path w="662939" h="149860">
                  <a:moveTo>
                    <a:pt x="0" y="149351"/>
                  </a:moveTo>
                  <a:lnTo>
                    <a:pt x="662940" y="149351"/>
                  </a:lnTo>
                  <a:lnTo>
                    <a:pt x="662940" y="0"/>
                  </a:lnTo>
                  <a:lnTo>
                    <a:pt x="0" y="0"/>
                  </a:lnTo>
                  <a:lnTo>
                    <a:pt x="0" y="149351"/>
                  </a:lnTo>
                  <a:close/>
                </a:path>
              </a:pathLst>
            </a:custGeom>
            <a:ln w="12191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5505" y="332656"/>
            <a:ext cx="8920988" cy="4879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715" algn="ctr">
              <a:lnSpc>
                <a:spcPts val="3650"/>
              </a:lnSpc>
              <a:spcBef>
                <a:spcPts val="105"/>
              </a:spcBef>
            </a:pPr>
            <a:r>
              <a:rPr lang="ru-RU" spc="-15" dirty="0">
                <a:solidFill>
                  <a:srgbClr val="C00000"/>
                </a:solidFill>
              </a:rPr>
              <a:t>Проверь себя</a:t>
            </a:r>
            <a:r>
              <a:rPr spc="-15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23850" y="1556792"/>
            <a:ext cx="10195981" cy="3356047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1542415" indent="-183515" algn="just">
              <a:lnSpc>
                <a:spcPct val="100000"/>
              </a:lnSpc>
              <a:spcBef>
                <a:spcPts val="1010"/>
              </a:spcBef>
              <a:buClr>
                <a:srgbClr val="9E3611"/>
              </a:buClr>
              <a:buSzPct val="85416"/>
              <a:buFont typeface="Wingdings"/>
              <a:buChar char=""/>
              <a:tabLst>
                <a:tab pos="1543685" algn="l"/>
              </a:tabLst>
            </a:pPr>
            <a:r>
              <a:rPr lang="ru-RU" dirty="0"/>
              <a:t>Что такое </a:t>
            </a:r>
            <a:r>
              <a:rPr lang="ru-RU" sz="2400" spc="-8" dirty="0">
                <a:latin typeface="Calibri"/>
                <a:cs typeface="Calibri"/>
              </a:rPr>
              <a:t>манипулятор</a:t>
            </a:r>
            <a:r>
              <a:rPr spc="-5" dirty="0"/>
              <a:t>?</a:t>
            </a:r>
            <a:endParaRPr lang="ru-RU" spc="-5" dirty="0"/>
          </a:p>
          <a:p>
            <a:pPr marL="1542415" indent="-183515" algn="just">
              <a:spcBef>
                <a:spcPts val="1010"/>
              </a:spcBef>
              <a:buClr>
                <a:srgbClr val="9E3611"/>
              </a:buClr>
              <a:buSzPct val="85416"/>
              <a:buFont typeface="Wingdings"/>
              <a:buChar char=""/>
              <a:tabLst>
                <a:tab pos="1543685" algn="l"/>
              </a:tabLst>
            </a:pPr>
            <a:r>
              <a:rPr spc="-5" dirty="0" err="1"/>
              <a:t>Какие</a:t>
            </a:r>
            <a:r>
              <a:rPr spc="-10" dirty="0"/>
              <a:t> электронные</a:t>
            </a:r>
            <a:r>
              <a:rPr spc="5" dirty="0"/>
              <a:t> </a:t>
            </a:r>
            <a:r>
              <a:rPr spc="-10" dirty="0"/>
              <a:t>элементы</a:t>
            </a:r>
            <a:r>
              <a:rPr spc="5" dirty="0"/>
              <a:t> </a:t>
            </a:r>
            <a:r>
              <a:rPr spc="-10" dirty="0"/>
              <a:t>используются</a:t>
            </a:r>
            <a:r>
              <a:rPr spc="-20" dirty="0"/>
              <a:t> </a:t>
            </a:r>
            <a:r>
              <a:rPr dirty="0"/>
              <a:t>в</a:t>
            </a:r>
            <a:r>
              <a:rPr spc="5" dirty="0"/>
              <a:t> </a:t>
            </a:r>
            <a:r>
              <a:rPr spc="-10" dirty="0" err="1"/>
              <a:t>конструкции</a:t>
            </a:r>
            <a:r>
              <a:rPr spc="-10" dirty="0"/>
              <a:t>?</a:t>
            </a:r>
            <a:r>
              <a:rPr lang="ru-RU" spc="-95" dirty="0"/>
              <a:t> </a:t>
            </a:r>
          </a:p>
          <a:p>
            <a:pPr marL="1542415" indent="-183515" algn="just">
              <a:spcBef>
                <a:spcPts val="1010"/>
              </a:spcBef>
              <a:buClr>
                <a:srgbClr val="9E3611"/>
              </a:buClr>
              <a:buSzPct val="85416"/>
              <a:buFont typeface="Wingdings"/>
              <a:buChar char=""/>
              <a:tabLst>
                <a:tab pos="1543685" algn="l"/>
              </a:tabLst>
            </a:pPr>
            <a:r>
              <a:rPr lang="ru-RU" spc="-95" dirty="0"/>
              <a:t>Что такое адресный сервопривод</a:t>
            </a:r>
            <a:r>
              <a:rPr lang="ru-RU" spc="-5" dirty="0"/>
              <a:t>?</a:t>
            </a:r>
            <a:endParaRPr lang="en-US" spc="-5" dirty="0"/>
          </a:p>
          <a:p>
            <a:pPr marL="1542415" indent="-183515" algn="just">
              <a:spcBef>
                <a:spcPts val="1010"/>
              </a:spcBef>
              <a:buClr>
                <a:srgbClr val="9E3611"/>
              </a:buClr>
              <a:buSzPct val="85416"/>
              <a:buFont typeface="Wingdings"/>
              <a:buChar char=""/>
              <a:tabLst>
                <a:tab pos="1543685" algn="l"/>
              </a:tabLst>
            </a:pPr>
            <a:r>
              <a:rPr lang="ru-RU" spc="-5" dirty="0"/>
              <a:t>Какую кнопку нужно нажать чтобы робот запомнил положения моторов</a:t>
            </a:r>
          </a:p>
          <a:p>
            <a:pPr marL="1542415" indent="-183515" algn="just">
              <a:spcBef>
                <a:spcPts val="1010"/>
              </a:spcBef>
              <a:buClr>
                <a:srgbClr val="9E3611"/>
              </a:buClr>
              <a:buSzPct val="85416"/>
              <a:buFont typeface="Wingdings"/>
              <a:buChar char=""/>
              <a:tabLst>
                <a:tab pos="1543685" algn="l"/>
              </a:tabLst>
            </a:pPr>
            <a:r>
              <a:rPr lang="ru-RU" spc="-5" dirty="0"/>
              <a:t>Какие трудности возникли при выполнении захвата кубиков?</a:t>
            </a:r>
          </a:p>
          <a:p>
            <a:pPr marL="1542415" indent="-183515" algn="just">
              <a:lnSpc>
                <a:spcPct val="100000"/>
              </a:lnSpc>
              <a:spcBef>
                <a:spcPts val="1010"/>
              </a:spcBef>
              <a:buClr>
                <a:srgbClr val="9E3611"/>
              </a:buClr>
              <a:buSzPct val="85416"/>
              <a:buFont typeface="Wingdings"/>
              <a:buChar char=""/>
              <a:tabLst>
                <a:tab pos="1543685" algn="l"/>
              </a:tabLst>
            </a:pPr>
            <a:endParaRPr spc="-10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2228850" cy="299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object 10">
            <a:extLst>
              <a:ext uri="{FF2B5EF4-FFF2-40B4-BE49-F238E27FC236}">
                <a16:creationId xmlns:a16="http://schemas.microsoft.com/office/drawing/2014/main" id="{89961FFA-11C5-437E-A10F-E2E510C6DC0F}"/>
              </a:ext>
            </a:extLst>
          </p:cNvPr>
          <p:cNvGrpSpPr/>
          <p:nvPr/>
        </p:nvGrpSpPr>
        <p:grpSpPr>
          <a:xfrm>
            <a:off x="1540763" y="813088"/>
            <a:ext cx="9540240" cy="167640"/>
            <a:chOff x="1540763" y="1495044"/>
            <a:chExt cx="9540240" cy="167640"/>
          </a:xfrm>
        </p:grpSpPr>
        <p:sp>
          <p:nvSpPr>
            <p:cNvPr id="9" name="object 11">
              <a:extLst>
                <a:ext uri="{FF2B5EF4-FFF2-40B4-BE49-F238E27FC236}">
                  <a16:creationId xmlns:a16="http://schemas.microsoft.com/office/drawing/2014/main" id="{073D0A93-D063-45FC-AD7A-628DA6BEDF14}"/>
                </a:ext>
              </a:extLst>
            </p:cNvPr>
            <p:cNvSpPr/>
            <p:nvPr/>
          </p:nvSpPr>
          <p:spPr>
            <a:xfrm>
              <a:off x="1546859" y="1498092"/>
              <a:ext cx="9533890" cy="0"/>
            </a:xfrm>
            <a:custGeom>
              <a:avLst/>
              <a:gdLst/>
              <a:ahLst/>
              <a:cxnLst/>
              <a:rect l="l" t="t" r="r" b="b"/>
              <a:pathLst>
                <a:path w="9533890">
                  <a:moveTo>
                    <a:pt x="0" y="0"/>
                  </a:moveTo>
                  <a:lnTo>
                    <a:pt x="9533763" y="0"/>
                  </a:lnTo>
                </a:path>
              </a:pathLst>
            </a:custGeom>
            <a:ln w="609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2">
              <a:extLst>
                <a:ext uri="{FF2B5EF4-FFF2-40B4-BE49-F238E27FC236}">
                  <a16:creationId xmlns:a16="http://schemas.microsoft.com/office/drawing/2014/main" id="{F4A92517-A573-4DB9-9E71-6B689390CEB0}"/>
                </a:ext>
              </a:extLst>
            </p:cNvPr>
            <p:cNvSpPr/>
            <p:nvPr/>
          </p:nvSpPr>
          <p:spPr>
            <a:xfrm>
              <a:off x="1546859" y="1507236"/>
              <a:ext cx="662940" cy="149860"/>
            </a:xfrm>
            <a:custGeom>
              <a:avLst/>
              <a:gdLst/>
              <a:ahLst/>
              <a:cxnLst/>
              <a:rect l="l" t="t" r="r" b="b"/>
              <a:pathLst>
                <a:path w="662939" h="149860">
                  <a:moveTo>
                    <a:pt x="662940" y="0"/>
                  </a:moveTo>
                  <a:lnTo>
                    <a:pt x="0" y="0"/>
                  </a:lnTo>
                  <a:lnTo>
                    <a:pt x="0" y="149351"/>
                  </a:lnTo>
                  <a:lnTo>
                    <a:pt x="662940" y="149351"/>
                  </a:lnTo>
                  <a:lnTo>
                    <a:pt x="66294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3">
              <a:extLst>
                <a:ext uri="{FF2B5EF4-FFF2-40B4-BE49-F238E27FC236}">
                  <a16:creationId xmlns:a16="http://schemas.microsoft.com/office/drawing/2014/main" id="{6B708F6A-A131-4C4A-A5ED-C7960C7D9FC2}"/>
                </a:ext>
              </a:extLst>
            </p:cNvPr>
            <p:cNvSpPr/>
            <p:nvPr/>
          </p:nvSpPr>
          <p:spPr>
            <a:xfrm>
              <a:off x="1546859" y="1507236"/>
              <a:ext cx="662940" cy="149860"/>
            </a:xfrm>
            <a:custGeom>
              <a:avLst/>
              <a:gdLst/>
              <a:ahLst/>
              <a:cxnLst/>
              <a:rect l="l" t="t" r="r" b="b"/>
              <a:pathLst>
                <a:path w="662939" h="149860">
                  <a:moveTo>
                    <a:pt x="0" y="149351"/>
                  </a:moveTo>
                  <a:lnTo>
                    <a:pt x="662940" y="149351"/>
                  </a:lnTo>
                  <a:lnTo>
                    <a:pt x="662940" y="0"/>
                  </a:lnTo>
                  <a:lnTo>
                    <a:pt x="0" y="0"/>
                  </a:lnTo>
                  <a:lnTo>
                    <a:pt x="0" y="149351"/>
                  </a:lnTo>
                  <a:close/>
                </a:path>
              </a:pathLst>
            </a:custGeom>
            <a:ln w="12191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80382" y="428604"/>
            <a:ext cx="30397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>
                <a:solidFill>
                  <a:srgbClr val="C00000"/>
                </a:solidFill>
              </a:rPr>
              <a:t>ПРЕИМУЩЕСТВА: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66825" y="1268760"/>
            <a:ext cx="9444355" cy="6333144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R="14288" indent="450000">
              <a:buClr>
                <a:srgbClr val="9E3611"/>
              </a:buClr>
              <a:buSzPct val="85416"/>
              <a:buFont typeface="Wingdings"/>
              <a:buChar char=""/>
              <a:tabLst>
                <a:tab pos="147161" algn="l"/>
              </a:tabLst>
            </a:pPr>
            <a:r>
              <a:rPr lang="ru-RU" sz="2400" spc="-4" dirty="0">
                <a:cs typeface="Calibri"/>
              </a:rPr>
              <a:t>Объектно-ориентированный</a:t>
            </a:r>
            <a:r>
              <a:rPr lang="ru-RU" sz="2400" spc="19" dirty="0">
                <a:cs typeface="Calibri"/>
              </a:rPr>
              <a:t> </a:t>
            </a:r>
            <a:r>
              <a:rPr lang="ru-RU" sz="2400" spc="-26" dirty="0">
                <a:cs typeface="Calibri"/>
              </a:rPr>
              <a:t>подход</a:t>
            </a:r>
            <a:r>
              <a:rPr lang="ru-RU" sz="2400" spc="4" dirty="0">
                <a:cs typeface="Calibri"/>
              </a:rPr>
              <a:t> </a:t>
            </a:r>
            <a:r>
              <a:rPr lang="ru-RU" sz="2400" dirty="0">
                <a:cs typeface="Calibri"/>
              </a:rPr>
              <a:t>в</a:t>
            </a:r>
            <a:r>
              <a:rPr lang="ru-RU" sz="2400" spc="8" dirty="0">
                <a:cs typeface="Calibri"/>
              </a:rPr>
              <a:t> </a:t>
            </a:r>
            <a:r>
              <a:rPr lang="ru-RU" sz="2400" spc="-4" dirty="0">
                <a:cs typeface="Calibri"/>
              </a:rPr>
              <a:t>программировании;</a:t>
            </a:r>
          </a:p>
          <a:p>
            <a:pPr marR="14288" indent="450000">
              <a:buClr>
                <a:srgbClr val="9E3611"/>
              </a:buClr>
              <a:buSzPct val="85416"/>
              <a:buFont typeface="Wingdings"/>
              <a:buChar char=""/>
              <a:tabLst>
                <a:tab pos="147161" algn="l"/>
              </a:tabLst>
            </a:pPr>
            <a:r>
              <a:rPr lang="ru-RU" sz="2400" spc="-8" dirty="0">
                <a:latin typeface="Calibri"/>
                <a:cs typeface="Calibri"/>
              </a:rPr>
              <a:t>Возможность углубленно изучать машинное зрение и глубокое машинное обучение</a:t>
            </a:r>
          </a:p>
          <a:p>
            <a:pPr marR="14288" indent="450000">
              <a:buClr>
                <a:srgbClr val="9E3611"/>
              </a:buClr>
              <a:buSzPct val="85416"/>
              <a:buFont typeface="Wingdings"/>
              <a:buChar char=""/>
              <a:tabLst>
                <a:tab pos="147161" algn="l"/>
              </a:tabLst>
            </a:pPr>
            <a:r>
              <a:rPr lang="ru-RU" sz="2400" dirty="0"/>
              <a:t>Большое количество насадок позволяет взаимодействовать с разными объектами</a:t>
            </a:r>
          </a:p>
          <a:p>
            <a:pPr marR="14288" indent="450000">
              <a:buClr>
                <a:srgbClr val="9E3611"/>
              </a:buClr>
              <a:buSzPct val="85416"/>
              <a:buFont typeface="Wingdings"/>
              <a:buChar char=""/>
              <a:tabLst>
                <a:tab pos="147161" algn="l"/>
              </a:tabLst>
            </a:pPr>
            <a:r>
              <a:rPr lang="ru-RU" sz="2400" dirty="0"/>
              <a:t>Возможно программирование на Python, HTML 5, JavaScript, </a:t>
            </a:r>
            <a:r>
              <a:rPr lang="ru-RU" sz="2400" dirty="0" err="1"/>
              <a:t>JQuery</a:t>
            </a:r>
            <a:r>
              <a:rPr lang="ru-RU" sz="2400" dirty="0"/>
              <a:t>, Java, C, C ++, Perl, </a:t>
            </a:r>
            <a:r>
              <a:rPr lang="ru-RU" sz="2400" dirty="0" err="1"/>
              <a:t>Erlang</a:t>
            </a:r>
            <a:r>
              <a:rPr lang="ru-RU" sz="2400" dirty="0"/>
              <a:t>, </a:t>
            </a:r>
            <a:r>
              <a:rPr lang="en-US" sz="2400" dirty="0"/>
              <a:t>Lua</a:t>
            </a:r>
            <a:r>
              <a:rPr lang="ru-RU" sz="2400" dirty="0"/>
              <a:t>.</a:t>
            </a:r>
          </a:p>
          <a:p>
            <a:pPr marR="14288" indent="450000">
              <a:buClr>
                <a:srgbClr val="9E3611"/>
              </a:buClr>
              <a:buSzPct val="85416"/>
              <a:buFont typeface="Wingdings"/>
              <a:buChar char=""/>
              <a:tabLst>
                <a:tab pos="147161" algn="l"/>
              </a:tabLst>
            </a:pPr>
            <a:r>
              <a:rPr lang="ru-RU" sz="2400" spc="-8" dirty="0">
                <a:latin typeface="Calibri"/>
                <a:cs typeface="Calibri"/>
              </a:rPr>
              <a:t>Возможность программировать с компьютера, ноутбука, телефона</a:t>
            </a:r>
          </a:p>
          <a:p>
            <a:pPr marR="14288" indent="450000">
              <a:buClr>
                <a:srgbClr val="9E3611"/>
              </a:buClr>
              <a:buSzPct val="85416"/>
              <a:buFont typeface="Wingdings"/>
              <a:buChar char=""/>
              <a:tabLst>
                <a:tab pos="147161" algn="l"/>
              </a:tabLst>
            </a:pPr>
            <a:r>
              <a:rPr lang="ru-RU" sz="2400" spc="-8" dirty="0">
                <a:latin typeface="Calibri"/>
                <a:cs typeface="Calibri"/>
              </a:rPr>
              <a:t>Возможность удаленного управления через интернет</a:t>
            </a:r>
          </a:p>
          <a:p>
            <a:pPr marR="14288" indent="450000">
              <a:buClr>
                <a:srgbClr val="9E3611"/>
              </a:buClr>
              <a:buSzPct val="85416"/>
              <a:buFont typeface="Wingdings"/>
              <a:buChar char=""/>
              <a:tabLst>
                <a:tab pos="147161" algn="l"/>
              </a:tabLst>
            </a:pPr>
            <a:r>
              <a:rPr lang="ru-RU" sz="2400" spc="-8" dirty="0">
                <a:latin typeface="Calibri"/>
                <a:cs typeface="Calibri"/>
              </a:rPr>
              <a:t>Открытый код в предустановленных программах</a:t>
            </a:r>
          </a:p>
          <a:p>
            <a:pPr marR="14288" indent="450000">
              <a:buClr>
                <a:srgbClr val="9E3611"/>
              </a:buClr>
              <a:buSzPct val="85416"/>
              <a:buFont typeface="Wingdings"/>
              <a:buChar char=""/>
              <a:tabLst>
                <a:tab pos="147161" algn="l"/>
              </a:tabLst>
            </a:pPr>
            <a:r>
              <a:rPr lang="ru-RU" sz="2400" spc="-8" dirty="0">
                <a:latin typeface="Calibri"/>
                <a:cs typeface="Calibri"/>
              </a:rPr>
              <a:t>Возможность добавлять</a:t>
            </a:r>
            <a:r>
              <a:rPr lang="en-US" sz="2400" spc="-8" dirty="0">
                <a:latin typeface="Calibri"/>
                <a:cs typeface="Calibri"/>
              </a:rPr>
              <a:t> </a:t>
            </a:r>
            <a:r>
              <a:rPr lang="ru-RU" sz="2400" spc="-8" dirty="0">
                <a:latin typeface="Calibri"/>
                <a:cs typeface="Calibri"/>
              </a:rPr>
              <a:t>модули </a:t>
            </a:r>
            <a:r>
              <a:rPr lang="en-US" sz="2400" spc="-8" dirty="0">
                <a:latin typeface="Calibri"/>
                <a:cs typeface="Calibri"/>
              </a:rPr>
              <a:t>3D</a:t>
            </a:r>
            <a:r>
              <a:rPr lang="ru-RU" sz="2400" spc="-8" dirty="0">
                <a:latin typeface="Calibri"/>
                <a:cs typeface="Calibri"/>
              </a:rPr>
              <a:t> печати и лазерной гравировки</a:t>
            </a:r>
          </a:p>
          <a:p>
            <a:pPr marR="14288" indent="450000">
              <a:buClr>
                <a:srgbClr val="9E3611"/>
              </a:buClr>
              <a:buSzPct val="85416"/>
              <a:buFont typeface="Wingdings"/>
              <a:buChar char=""/>
              <a:tabLst>
                <a:tab pos="147161" algn="l"/>
              </a:tabLst>
            </a:pPr>
            <a:r>
              <a:rPr lang="ru-RU" sz="2400" spc="-8" dirty="0">
                <a:latin typeface="Calibri"/>
                <a:cs typeface="Calibri"/>
              </a:rPr>
              <a:t>Возможность Подключать конвейерные ленты и линейные перемещения</a:t>
            </a:r>
          </a:p>
          <a:p>
            <a:pPr marR="14288" indent="450000">
              <a:buClr>
                <a:srgbClr val="9E3611"/>
              </a:buClr>
              <a:buSzPct val="85416"/>
              <a:buFont typeface="Wingdings"/>
              <a:buChar char=""/>
              <a:tabLst>
                <a:tab pos="147161" algn="l"/>
              </a:tabLst>
            </a:pPr>
            <a:r>
              <a:rPr lang="ru-RU" sz="2400" spc="-8" dirty="0">
                <a:latin typeface="Calibri"/>
                <a:cs typeface="Calibri"/>
              </a:rPr>
              <a:t>Операционная система </a:t>
            </a:r>
            <a:r>
              <a:rPr lang="en-US" sz="2400" spc="-8" dirty="0">
                <a:latin typeface="Calibri"/>
                <a:cs typeface="Calibri"/>
              </a:rPr>
              <a:t>ROS</a:t>
            </a:r>
            <a:endParaRPr lang="ru-RU" sz="2400" spc="-8" dirty="0">
              <a:latin typeface="Calibri"/>
              <a:cs typeface="Calibri"/>
            </a:endParaRPr>
          </a:p>
          <a:p>
            <a:pPr marR="14288" indent="450000">
              <a:buClr>
                <a:srgbClr val="9E3611"/>
              </a:buClr>
              <a:buSzPct val="85416"/>
              <a:buFont typeface="Wingdings"/>
              <a:buChar char=""/>
              <a:tabLst>
                <a:tab pos="147161" algn="l"/>
              </a:tabLst>
            </a:pPr>
            <a:r>
              <a:rPr lang="ru-RU" sz="2400" spc="-8" dirty="0">
                <a:latin typeface="Calibri"/>
                <a:cs typeface="Calibri"/>
              </a:rPr>
              <a:t>Адресные сервоприводы</a:t>
            </a:r>
          </a:p>
          <a:p>
            <a:pPr marR="14288">
              <a:buClr>
                <a:srgbClr val="9E3611"/>
              </a:buClr>
              <a:buSzPct val="85416"/>
              <a:tabLst>
                <a:tab pos="147161" algn="l"/>
              </a:tabLst>
            </a:pPr>
            <a:endParaRPr lang="ru-RU" sz="2400" spc="-8" dirty="0">
              <a:latin typeface="Calibri"/>
              <a:cs typeface="Calibri"/>
            </a:endParaRPr>
          </a:p>
          <a:p>
            <a:pPr marR="14288">
              <a:buClr>
                <a:srgbClr val="9E3611"/>
              </a:buClr>
              <a:buSzPct val="85416"/>
              <a:tabLst>
                <a:tab pos="147161" algn="l"/>
              </a:tabLst>
            </a:pPr>
            <a:endParaRPr lang="ru-RU" sz="2400" spc="-8" dirty="0">
              <a:latin typeface="Calibri"/>
              <a:cs typeface="Calibri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2228850" cy="299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object 10"/>
          <p:cNvGrpSpPr/>
          <p:nvPr/>
        </p:nvGrpSpPr>
        <p:grpSpPr>
          <a:xfrm>
            <a:off x="1540763" y="1051560"/>
            <a:ext cx="9540240" cy="167640"/>
            <a:chOff x="1540763" y="1495044"/>
            <a:chExt cx="9540240" cy="167640"/>
          </a:xfrm>
        </p:grpSpPr>
        <p:sp>
          <p:nvSpPr>
            <p:cNvPr id="8" name="object 11"/>
            <p:cNvSpPr/>
            <p:nvPr/>
          </p:nvSpPr>
          <p:spPr>
            <a:xfrm>
              <a:off x="1546859" y="1498092"/>
              <a:ext cx="9533890" cy="0"/>
            </a:xfrm>
            <a:custGeom>
              <a:avLst/>
              <a:gdLst/>
              <a:ahLst/>
              <a:cxnLst/>
              <a:rect l="l" t="t" r="r" b="b"/>
              <a:pathLst>
                <a:path w="9533890">
                  <a:moveTo>
                    <a:pt x="0" y="0"/>
                  </a:moveTo>
                  <a:lnTo>
                    <a:pt x="9533763" y="0"/>
                  </a:lnTo>
                </a:path>
              </a:pathLst>
            </a:custGeom>
            <a:ln w="609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2"/>
            <p:cNvSpPr/>
            <p:nvPr/>
          </p:nvSpPr>
          <p:spPr>
            <a:xfrm>
              <a:off x="1546859" y="1507236"/>
              <a:ext cx="662940" cy="149860"/>
            </a:xfrm>
            <a:custGeom>
              <a:avLst/>
              <a:gdLst/>
              <a:ahLst/>
              <a:cxnLst/>
              <a:rect l="l" t="t" r="r" b="b"/>
              <a:pathLst>
                <a:path w="662939" h="149860">
                  <a:moveTo>
                    <a:pt x="662940" y="0"/>
                  </a:moveTo>
                  <a:lnTo>
                    <a:pt x="0" y="0"/>
                  </a:lnTo>
                  <a:lnTo>
                    <a:pt x="0" y="149351"/>
                  </a:lnTo>
                  <a:lnTo>
                    <a:pt x="662940" y="149351"/>
                  </a:lnTo>
                  <a:lnTo>
                    <a:pt x="66294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3"/>
            <p:cNvSpPr/>
            <p:nvPr/>
          </p:nvSpPr>
          <p:spPr>
            <a:xfrm>
              <a:off x="1546859" y="1507236"/>
              <a:ext cx="662940" cy="149860"/>
            </a:xfrm>
            <a:custGeom>
              <a:avLst/>
              <a:gdLst/>
              <a:ahLst/>
              <a:cxnLst/>
              <a:rect l="l" t="t" r="r" b="b"/>
              <a:pathLst>
                <a:path w="662939" h="149860">
                  <a:moveTo>
                    <a:pt x="0" y="149351"/>
                  </a:moveTo>
                  <a:lnTo>
                    <a:pt x="662940" y="149351"/>
                  </a:lnTo>
                  <a:lnTo>
                    <a:pt x="662940" y="0"/>
                  </a:lnTo>
                  <a:lnTo>
                    <a:pt x="0" y="0"/>
                  </a:lnTo>
                  <a:lnTo>
                    <a:pt x="0" y="149351"/>
                  </a:lnTo>
                  <a:close/>
                </a:path>
              </a:pathLst>
            </a:custGeom>
            <a:ln w="12191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23446" y="485030"/>
            <a:ext cx="1528750" cy="56409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3600" spc="-4" dirty="0">
                <a:solidFill>
                  <a:srgbClr val="C00000"/>
                </a:solidFill>
                <a:latin typeface="+mj-lt"/>
              </a:rPr>
              <a:t>Задачи</a:t>
            </a:r>
            <a:r>
              <a:rPr spc="-4" dirty="0">
                <a:solidFill>
                  <a:srgbClr val="C00000"/>
                </a:solidFill>
                <a:latin typeface="+mj-lt"/>
              </a:rPr>
              <a:t>:</a:t>
            </a: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8300" y="260649"/>
            <a:ext cx="1671638" cy="22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object 10"/>
          <p:cNvGrpSpPr/>
          <p:nvPr/>
        </p:nvGrpSpPr>
        <p:grpSpPr>
          <a:xfrm>
            <a:off x="3008040" y="1050097"/>
            <a:ext cx="7155180" cy="125730"/>
            <a:chOff x="1540763" y="1495044"/>
            <a:chExt cx="9540240" cy="167640"/>
          </a:xfrm>
        </p:grpSpPr>
        <p:sp>
          <p:nvSpPr>
            <p:cNvPr id="13" name="object 11"/>
            <p:cNvSpPr/>
            <p:nvPr/>
          </p:nvSpPr>
          <p:spPr>
            <a:xfrm>
              <a:off x="1546859" y="1498092"/>
              <a:ext cx="9533890" cy="0"/>
            </a:xfrm>
            <a:custGeom>
              <a:avLst/>
              <a:gdLst/>
              <a:ahLst/>
              <a:cxnLst/>
              <a:rect l="l" t="t" r="r" b="b"/>
              <a:pathLst>
                <a:path w="9533890">
                  <a:moveTo>
                    <a:pt x="0" y="0"/>
                  </a:moveTo>
                  <a:lnTo>
                    <a:pt x="9533763" y="0"/>
                  </a:lnTo>
                </a:path>
              </a:pathLst>
            </a:custGeom>
            <a:ln w="609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4" name="object 12"/>
            <p:cNvSpPr/>
            <p:nvPr/>
          </p:nvSpPr>
          <p:spPr>
            <a:xfrm>
              <a:off x="1546859" y="1507236"/>
              <a:ext cx="662940" cy="149860"/>
            </a:xfrm>
            <a:custGeom>
              <a:avLst/>
              <a:gdLst/>
              <a:ahLst/>
              <a:cxnLst/>
              <a:rect l="l" t="t" r="r" b="b"/>
              <a:pathLst>
                <a:path w="662939" h="149860">
                  <a:moveTo>
                    <a:pt x="662940" y="0"/>
                  </a:moveTo>
                  <a:lnTo>
                    <a:pt x="0" y="0"/>
                  </a:lnTo>
                  <a:lnTo>
                    <a:pt x="0" y="149351"/>
                  </a:lnTo>
                  <a:lnTo>
                    <a:pt x="662940" y="149351"/>
                  </a:lnTo>
                  <a:lnTo>
                    <a:pt x="66294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5" name="object 13"/>
            <p:cNvSpPr/>
            <p:nvPr/>
          </p:nvSpPr>
          <p:spPr>
            <a:xfrm>
              <a:off x="1546859" y="1507236"/>
              <a:ext cx="662940" cy="149860"/>
            </a:xfrm>
            <a:custGeom>
              <a:avLst/>
              <a:gdLst/>
              <a:ahLst/>
              <a:cxnLst/>
              <a:rect l="l" t="t" r="r" b="b"/>
              <a:pathLst>
                <a:path w="662939" h="149860">
                  <a:moveTo>
                    <a:pt x="0" y="149351"/>
                  </a:moveTo>
                  <a:lnTo>
                    <a:pt x="662940" y="149351"/>
                  </a:lnTo>
                  <a:lnTo>
                    <a:pt x="662940" y="0"/>
                  </a:lnTo>
                  <a:lnTo>
                    <a:pt x="0" y="0"/>
                  </a:lnTo>
                  <a:lnTo>
                    <a:pt x="0" y="149351"/>
                  </a:lnTo>
                  <a:close/>
                </a:path>
              </a:pathLst>
            </a:custGeom>
            <a:ln w="12191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10DC074-3428-D812-C4E6-BA4300AABC65}"/>
              </a:ext>
            </a:extLst>
          </p:cNvPr>
          <p:cNvSpPr txBox="1"/>
          <p:nvPr/>
        </p:nvSpPr>
        <p:spPr>
          <a:xfrm>
            <a:off x="685800" y="1410311"/>
            <a:ext cx="105156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810">
              <a:buClr>
                <a:srgbClr val="9E3611"/>
              </a:buClr>
              <a:buSzPct val="85416"/>
              <a:tabLst>
                <a:tab pos="146685" algn="l"/>
              </a:tabLst>
            </a:pPr>
            <a:r>
              <a:rPr lang="ru-RU" sz="1600" dirty="0">
                <a:latin typeface="+mj-lt"/>
                <a:cs typeface="Calibri"/>
              </a:rPr>
              <a:t>ОБУЧАЮЩИЕ:</a:t>
            </a:r>
          </a:p>
          <a:p>
            <a:pPr marL="285750" marR="3810" indent="-285750">
              <a:buClr>
                <a:srgbClr val="9E3611"/>
              </a:buClr>
              <a:buSzPct val="85416"/>
              <a:buFont typeface="Arial" panose="020B0604020202020204" pitchFamily="34" charset="0"/>
              <a:buChar char="•"/>
              <a:tabLst>
                <a:tab pos="146685" algn="l"/>
              </a:tabLst>
            </a:pPr>
            <a:r>
              <a:rPr lang="ru-RU" sz="1600" dirty="0">
                <a:solidFill>
                  <a:prstClr val="black"/>
                </a:solidFill>
                <a:latin typeface="+mj-lt"/>
              </a:rPr>
              <a:t>Познакомить с работой и применением электронных устройств;</a:t>
            </a:r>
          </a:p>
          <a:p>
            <a:pPr marL="285750" indent="-285750">
              <a:buClr>
                <a:srgbClr val="9E3611"/>
              </a:buClr>
              <a:buSzPct val="85416"/>
              <a:buFont typeface="Arial" panose="020B0604020202020204" pitchFamily="34" charset="0"/>
              <a:buChar char="•"/>
              <a:tabLst>
                <a:tab pos="146685" algn="l"/>
              </a:tabLst>
            </a:pPr>
            <a:r>
              <a:rPr lang="ru-RU" sz="1600" spc="-4" dirty="0">
                <a:latin typeface="+mj-lt"/>
                <a:cs typeface="Calibri"/>
              </a:rPr>
              <a:t>Формировать навыки работы в объектно-ориентированной</a:t>
            </a:r>
            <a:r>
              <a:rPr lang="ru-RU" sz="1600" spc="23" dirty="0">
                <a:latin typeface="+mj-lt"/>
                <a:cs typeface="Calibri"/>
              </a:rPr>
              <a:t> </a:t>
            </a:r>
            <a:r>
              <a:rPr lang="ru-RU" sz="1600" spc="-8" dirty="0">
                <a:latin typeface="+mj-lt"/>
                <a:cs typeface="Calibri"/>
              </a:rPr>
              <a:t>среде </a:t>
            </a:r>
            <a:r>
              <a:rPr lang="ru-RU" sz="1600" spc="-4" dirty="0">
                <a:latin typeface="+mj-lt"/>
                <a:cs typeface="Calibri"/>
              </a:rPr>
              <a:t>программирования;</a:t>
            </a:r>
          </a:p>
          <a:p>
            <a:pPr marL="285750" indent="-285750">
              <a:buClr>
                <a:srgbClr val="9E3611"/>
              </a:buClr>
              <a:buSzPct val="85416"/>
              <a:buFont typeface="Arial" panose="020B0604020202020204" pitchFamily="34" charset="0"/>
              <a:buChar char="•"/>
              <a:tabLst>
                <a:tab pos="146685" algn="l"/>
              </a:tabLst>
            </a:pPr>
            <a:r>
              <a:rPr lang="ru-RU" sz="1600" spc="-4" dirty="0">
                <a:latin typeface="+mj-lt"/>
                <a:cs typeface="Calibri"/>
              </a:rPr>
              <a:t>Познакомить с текстовыми языками программирования</a:t>
            </a:r>
            <a:r>
              <a:rPr lang="en-US" sz="1600" spc="-4" dirty="0">
                <a:latin typeface="+mj-lt"/>
                <a:cs typeface="Calibri"/>
              </a:rPr>
              <a:t> </a:t>
            </a:r>
            <a:r>
              <a:rPr lang="ru-RU" sz="1600" spc="-4" dirty="0">
                <a:latin typeface="+mj-lt"/>
                <a:cs typeface="Calibri"/>
              </a:rPr>
              <a:t>(</a:t>
            </a:r>
            <a:r>
              <a:rPr lang="en-US" sz="1600" spc="-4" dirty="0">
                <a:latin typeface="+mj-lt"/>
                <a:cs typeface="Calibri"/>
              </a:rPr>
              <a:t>Python</a:t>
            </a:r>
            <a:r>
              <a:rPr lang="ru-RU" sz="1600" spc="-4" dirty="0">
                <a:latin typeface="+mj-lt"/>
                <a:cs typeface="Calibri"/>
              </a:rPr>
              <a:t>,</a:t>
            </a:r>
            <a:r>
              <a:rPr lang="en-US" sz="1600" dirty="0"/>
              <a:t> JavaScript</a:t>
            </a:r>
            <a:r>
              <a:rPr lang="ru-RU" sz="1600" dirty="0"/>
              <a:t>, С, С++</a:t>
            </a:r>
            <a:r>
              <a:rPr lang="ru-RU" sz="1600" spc="-4" dirty="0">
                <a:latin typeface="+mj-lt"/>
                <a:cs typeface="Calibri"/>
              </a:rPr>
              <a:t>);</a:t>
            </a:r>
          </a:p>
          <a:p>
            <a:pPr marL="285750" indent="-285750">
              <a:buClr>
                <a:srgbClr val="9E3611"/>
              </a:buClr>
              <a:buSzPct val="85416"/>
              <a:buFont typeface="Arial" panose="020B0604020202020204" pitchFamily="34" charset="0"/>
              <a:buChar char="•"/>
              <a:tabLst>
                <a:tab pos="146685" algn="l"/>
              </a:tabLst>
            </a:pPr>
            <a:r>
              <a:rPr lang="ru-RU" sz="1600" spc="-4" dirty="0">
                <a:latin typeface="+mj-lt"/>
                <a:cs typeface="Calibri"/>
              </a:rPr>
              <a:t>Познакомить с основами и сферами применения машинного обучениями;</a:t>
            </a:r>
          </a:p>
          <a:p>
            <a:pPr marL="285750" indent="-285750">
              <a:buClr>
                <a:srgbClr val="9E3611"/>
              </a:buClr>
              <a:buSzPct val="85416"/>
              <a:buFont typeface="Arial" panose="020B0604020202020204" pitchFamily="34" charset="0"/>
              <a:buChar char="•"/>
              <a:tabLst>
                <a:tab pos="146685" algn="l"/>
              </a:tabLst>
            </a:pPr>
            <a:r>
              <a:rPr lang="ru-RU" sz="1600" spc="-4" dirty="0">
                <a:latin typeface="+mj-lt"/>
                <a:cs typeface="Calibri"/>
              </a:rPr>
              <a:t>Познакомить с глубоким обучением нейронных сетей для видеоанализа и распознавания объектов.</a:t>
            </a:r>
          </a:p>
          <a:p>
            <a:pPr marL="285750" indent="-285750">
              <a:buClr>
                <a:srgbClr val="9E3611"/>
              </a:buClr>
              <a:buSzPct val="85416"/>
              <a:buFont typeface="Arial" panose="020B0604020202020204" pitchFamily="34" charset="0"/>
              <a:buChar char="•"/>
              <a:tabLst>
                <a:tab pos="146685" algn="l"/>
              </a:tabLst>
            </a:pPr>
            <a:r>
              <a:rPr lang="ru-RU" sz="1600" spc="-8" dirty="0">
                <a:cs typeface="Calibri"/>
              </a:rPr>
              <a:t>Познакомить со сферами применения многокомпонентных робототехнических систем;</a:t>
            </a:r>
          </a:p>
          <a:p>
            <a:pPr marL="285750" indent="-285750">
              <a:buClr>
                <a:srgbClr val="9E3611"/>
              </a:buClr>
              <a:buSzPct val="85416"/>
              <a:buFont typeface="Arial" panose="020B0604020202020204" pitchFamily="34" charset="0"/>
              <a:buChar char="•"/>
              <a:tabLst>
                <a:tab pos="146685" algn="l"/>
              </a:tabLst>
            </a:pPr>
            <a:r>
              <a:rPr lang="ru-RU" sz="1600" spc="-8" dirty="0">
                <a:cs typeface="Calibri"/>
              </a:rPr>
              <a:t>Познакомить с основными принципами управления многокомпонентными робототехническими системами;</a:t>
            </a:r>
          </a:p>
          <a:p>
            <a:pPr marL="285750" indent="-285750">
              <a:buClr>
                <a:srgbClr val="9E3611"/>
              </a:buClr>
              <a:buSzPct val="85416"/>
              <a:buFont typeface="Arial" panose="020B0604020202020204" pitchFamily="34" charset="0"/>
              <a:buChar char="•"/>
              <a:tabLst>
                <a:tab pos="146685" algn="l"/>
              </a:tabLst>
            </a:pPr>
            <a:r>
              <a:rPr lang="ru-RU" sz="1600" spc="-8" dirty="0">
                <a:cs typeface="Calibri"/>
              </a:rPr>
              <a:t>Познакомить с особенностями программирования роботов манипуляторов;</a:t>
            </a:r>
          </a:p>
          <a:p>
            <a:pPr marL="285750" indent="-285750">
              <a:buClr>
                <a:srgbClr val="9E3611"/>
              </a:buClr>
              <a:buSzPct val="85416"/>
              <a:buFont typeface="Arial" panose="020B0604020202020204" pitchFamily="34" charset="0"/>
              <a:buChar char="•"/>
              <a:tabLst>
                <a:tab pos="146685" algn="l"/>
              </a:tabLst>
            </a:pPr>
            <a:r>
              <a:rPr lang="ru-RU" sz="1600" spc="-8" dirty="0">
                <a:cs typeface="Calibri"/>
              </a:rPr>
              <a:t>Познакомить с физическими особенностями манипуляторов рычажного типа</a:t>
            </a:r>
          </a:p>
          <a:p>
            <a:pPr marL="285750" indent="-285750">
              <a:buClr>
                <a:srgbClr val="9E3611"/>
              </a:buClr>
              <a:buSzPct val="85416"/>
              <a:buFont typeface="Arial" panose="020B0604020202020204" pitchFamily="34" charset="0"/>
              <a:buChar char="•"/>
              <a:tabLst>
                <a:tab pos="146685" algn="l"/>
              </a:tabLst>
            </a:pPr>
            <a:r>
              <a:rPr lang="ru-RU" sz="1600" spc="-8" dirty="0">
                <a:cs typeface="Calibri"/>
              </a:rPr>
              <a:t>Изучить физические основы работы датчиков.</a:t>
            </a:r>
          </a:p>
          <a:p>
            <a:pPr marR="3810">
              <a:buClr>
                <a:srgbClr val="9E3611"/>
              </a:buClr>
              <a:buSzPct val="85416"/>
              <a:tabLst>
                <a:tab pos="146685" algn="l"/>
              </a:tabLst>
            </a:pPr>
            <a:r>
              <a:rPr lang="ru-RU" sz="1600" dirty="0">
                <a:latin typeface="+mj-lt"/>
                <a:cs typeface="Calibri"/>
              </a:rPr>
              <a:t>РАЗВИВАЮЩИЕ:</a:t>
            </a:r>
          </a:p>
          <a:p>
            <a:pPr marL="285750" marR="3810" indent="-285750">
              <a:buClr>
                <a:srgbClr val="9E3611"/>
              </a:buClr>
              <a:buSzPct val="85416"/>
              <a:buFont typeface="Arial" panose="020B0604020202020204" pitchFamily="34" charset="0"/>
              <a:buChar char="•"/>
              <a:tabLst>
                <a:tab pos="146685" algn="l"/>
              </a:tabLst>
            </a:pPr>
            <a:r>
              <a:rPr lang="ru-RU" sz="1600" dirty="0">
                <a:latin typeface="+mj-lt"/>
                <a:cs typeface="Calibri"/>
              </a:rPr>
              <a:t>Развить </a:t>
            </a:r>
            <a:r>
              <a:rPr lang="ru-RU" sz="1600" spc="-4" dirty="0">
                <a:latin typeface="+mj-lt"/>
                <a:cs typeface="Calibri"/>
              </a:rPr>
              <a:t>интерес </a:t>
            </a:r>
            <a:r>
              <a:rPr lang="ru-RU" sz="1600" dirty="0">
                <a:latin typeface="+mj-lt"/>
                <a:cs typeface="Calibri"/>
              </a:rPr>
              <a:t>к </a:t>
            </a:r>
            <a:r>
              <a:rPr lang="ru-RU" sz="1600" spc="-8" dirty="0">
                <a:latin typeface="+mj-lt"/>
                <a:cs typeface="Calibri"/>
              </a:rPr>
              <a:t>техническому </a:t>
            </a:r>
            <a:r>
              <a:rPr lang="ru-RU" sz="1600" spc="-4" dirty="0">
                <a:latin typeface="+mj-lt"/>
                <a:cs typeface="Calibri"/>
              </a:rPr>
              <a:t>творчеству;</a:t>
            </a:r>
          </a:p>
          <a:p>
            <a:pPr marL="285750" indent="-285750">
              <a:buClr>
                <a:srgbClr val="9E3611"/>
              </a:buClr>
              <a:buSzPct val="85416"/>
              <a:buFont typeface="Arial" panose="020B0604020202020204" pitchFamily="34" charset="0"/>
              <a:buChar char="•"/>
              <a:tabLst>
                <a:tab pos="146685" algn="l"/>
              </a:tabLst>
            </a:pPr>
            <a:r>
              <a:rPr lang="ru-RU" sz="1600" spc="-4" dirty="0">
                <a:latin typeface="+mj-lt"/>
                <a:cs typeface="Calibri"/>
              </a:rPr>
              <a:t>Развить навыки составления алгоритмов </a:t>
            </a:r>
          </a:p>
          <a:p>
            <a:pPr marL="285750" indent="-285750">
              <a:buClr>
                <a:srgbClr val="9E3611"/>
              </a:buClr>
              <a:buSzPct val="85416"/>
              <a:buFont typeface="Arial" panose="020B0604020202020204" pitchFamily="34" charset="0"/>
              <a:buChar char="•"/>
              <a:tabLst>
                <a:tab pos="146685" algn="l"/>
              </a:tabLst>
            </a:pPr>
            <a:r>
              <a:rPr lang="ru-RU" sz="1600" dirty="0">
                <a:latin typeface="+mj-lt"/>
              </a:rPr>
              <a:t>Развивать творческие способности и логическое мышление обучающихся;</a:t>
            </a:r>
          </a:p>
          <a:p>
            <a:pPr marL="285750" indent="-285750">
              <a:buClr>
                <a:srgbClr val="9E3611"/>
              </a:buClr>
              <a:buSzPct val="85416"/>
              <a:buFont typeface="Arial" panose="020B0604020202020204" pitchFamily="34" charset="0"/>
              <a:buChar char="•"/>
              <a:tabLst>
                <a:tab pos="146685" algn="l"/>
              </a:tabLst>
            </a:pPr>
            <a:r>
              <a:rPr lang="ru-RU" sz="1600" dirty="0">
                <a:latin typeface="+mj-lt"/>
              </a:rPr>
              <a:t>Развить навыки работы с многокомпонентными системами</a:t>
            </a:r>
          </a:p>
          <a:p>
            <a:pPr marL="285750" marR="6191" indent="-285750">
              <a:buClr>
                <a:srgbClr val="9E3611"/>
              </a:buClr>
              <a:buSzPct val="85416"/>
              <a:buFont typeface="Arial" panose="020B0604020202020204" pitchFamily="34" charset="0"/>
              <a:buChar char="•"/>
              <a:tabLst>
                <a:tab pos="146685" algn="l"/>
                <a:tab pos="1229201" algn="l"/>
                <a:tab pos="2072640" algn="l"/>
                <a:tab pos="3399949" algn="l"/>
                <a:tab pos="4351973" algn="l"/>
                <a:tab pos="4587240" algn="l"/>
                <a:tab pos="5977413" algn="l"/>
                <a:tab pos="6186488" algn="l"/>
              </a:tabLst>
            </a:pPr>
            <a:r>
              <a:rPr lang="ru-RU" sz="1600" dirty="0">
                <a:latin typeface="+mj-lt"/>
                <a:cs typeface="Calibri"/>
              </a:rPr>
              <a:t>Разви</a:t>
            </a:r>
            <a:r>
              <a:rPr lang="ru-RU" sz="1600" spc="-8" dirty="0">
                <a:latin typeface="+mj-lt"/>
                <a:cs typeface="Calibri"/>
              </a:rPr>
              <a:t>т</a:t>
            </a:r>
            <a:r>
              <a:rPr lang="ru-RU" sz="1600" dirty="0">
                <a:latin typeface="+mj-lt"/>
                <a:cs typeface="Calibri"/>
              </a:rPr>
              <a:t>ь у</a:t>
            </a:r>
            <a:r>
              <a:rPr lang="ru-RU" sz="1600" spc="-8" dirty="0">
                <a:latin typeface="+mj-lt"/>
                <a:cs typeface="Calibri"/>
              </a:rPr>
              <a:t>м</a:t>
            </a:r>
            <a:r>
              <a:rPr lang="ru-RU" sz="1600" dirty="0">
                <a:latin typeface="+mj-lt"/>
                <a:cs typeface="Calibri"/>
              </a:rPr>
              <a:t>ение в</a:t>
            </a:r>
            <a:r>
              <a:rPr lang="ru-RU" sz="1600" spc="4" dirty="0">
                <a:latin typeface="+mj-lt"/>
                <a:cs typeface="Calibri"/>
              </a:rPr>
              <a:t>ы</a:t>
            </a:r>
            <a:r>
              <a:rPr lang="ru-RU" sz="1600" dirty="0">
                <a:latin typeface="+mj-lt"/>
                <a:cs typeface="Calibri"/>
              </a:rPr>
              <a:t>страив</a:t>
            </a:r>
            <a:r>
              <a:rPr lang="ru-RU" sz="1600" spc="-8" dirty="0">
                <a:latin typeface="+mj-lt"/>
                <a:cs typeface="Calibri"/>
              </a:rPr>
              <a:t>а</a:t>
            </a:r>
            <a:r>
              <a:rPr lang="ru-RU" sz="1600" spc="-4" dirty="0">
                <a:latin typeface="+mj-lt"/>
                <a:cs typeface="Calibri"/>
              </a:rPr>
              <a:t>т</a:t>
            </a:r>
            <a:r>
              <a:rPr lang="ru-RU" sz="1600" dirty="0">
                <a:latin typeface="+mj-lt"/>
                <a:cs typeface="Calibri"/>
              </a:rPr>
              <a:t>ь	ги</a:t>
            </a:r>
            <a:r>
              <a:rPr lang="ru-RU" sz="1600" spc="-8" dirty="0">
                <a:latin typeface="+mj-lt"/>
                <a:cs typeface="Calibri"/>
              </a:rPr>
              <a:t>п</a:t>
            </a:r>
            <a:r>
              <a:rPr lang="ru-RU" sz="1600" spc="-15" dirty="0">
                <a:latin typeface="+mj-lt"/>
                <a:cs typeface="Calibri"/>
              </a:rPr>
              <a:t>о</a:t>
            </a:r>
            <a:r>
              <a:rPr lang="ru-RU" sz="1600" spc="-23" dirty="0">
                <a:latin typeface="+mj-lt"/>
                <a:cs typeface="Calibri"/>
              </a:rPr>
              <a:t>т</a:t>
            </a:r>
            <a:r>
              <a:rPr lang="ru-RU" sz="1600" dirty="0">
                <a:latin typeface="+mj-lt"/>
                <a:cs typeface="Calibri"/>
              </a:rPr>
              <a:t>езу и	соп</a:t>
            </a:r>
            <a:r>
              <a:rPr lang="ru-RU" sz="1600" spc="-8" dirty="0">
                <a:latin typeface="+mj-lt"/>
                <a:cs typeface="Calibri"/>
              </a:rPr>
              <a:t>о</a:t>
            </a:r>
            <a:r>
              <a:rPr lang="ru-RU" sz="1600" dirty="0">
                <a:latin typeface="+mj-lt"/>
                <a:cs typeface="Calibri"/>
              </a:rPr>
              <a:t>ста</a:t>
            </a:r>
            <a:r>
              <a:rPr lang="ru-RU" sz="1600" spc="-15" dirty="0">
                <a:latin typeface="+mj-lt"/>
                <a:cs typeface="Calibri"/>
              </a:rPr>
              <a:t>в</a:t>
            </a:r>
            <a:r>
              <a:rPr lang="ru-RU" sz="1600" spc="-4" dirty="0">
                <a:latin typeface="+mj-lt"/>
                <a:cs typeface="Calibri"/>
              </a:rPr>
              <a:t>л</a:t>
            </a:r>
            <a:r>
              <a:rPr lang="ru-RU" sz="1600" spc="-11" dirty="0">
                <a:latin typeface="+mj-lt"/>
                <a:cs typeface="Calibri"/>
              </a:rPr>
              <a:t>я</a:t>
            </a:r>
            <a:r>
              <a:rPr lang="ru-RU" sz="1600" spc="-4" dirty="0">
                <a:latin typeface="+mj-lt"/>
                <a:cs typeface="Calibri"/>
              </a:rPr>
              <a:t>т</a:t>
            </a:r>
            <a:r>
              <a:rPr lang="ru-RU" sz="1600" dirty="0">
                <a:latin typeface="+mj-lt"/>
                <a:cs typeface="Calibri"/>
              </a:rPr>
              <a:t>ь с п</a:t>
            </a:r>
            <a:r>
              <a:rPr lang="ru-RU" sz="1600" spc="-41" dirty="0">
                <a:latin typeface="+mj-lt"/>
                <a:cs typeface="Calibri"/>
              </a:rPr>
              <a:t>о</a:t>
            </a:r>
            <a:r>
              <a:rPr lang="ru-RU" sz="1600" spc="-4" dirty="0">
                <a:latin typeface="+mj-lt"/>
                <a:cs typeface="Calibri"/>
              </a:rPr>
              <a:t>лу</a:t>
            </a:r>
            <a:r>
              <a:rPr lang="ru-RU" sz="1600" dirty="0">
                <a:latin typeface="+mj-lt"/>
                <a:cs typeface="Calibri"/>
              </a:rPr>
              <a:t>ченным  </a:t>
            </a:r>
            <a:r>
              <a:rPr lang="ru-RU" sz="1600" spc="-19" dirty="0">
                <a:latin typeface="+mj-lt"/>
                <a:cs typeface="Calibri"/>
              </a:rPr>
              <a:t>результатом;</a:t>
            </a:r>
          </a:p>
          <a:p>
            <a:pPr marR="3810">
              <a:buClr>
                <a:srgbClr val="9E3611"/>
              </a:buClr>
              <a:buSzPct val="85416"/>
              <a:tabLst>
                <a:tab pos="146685" algn="l"/>
              </a:tabLst>
            </a:pPr>
            <a:r>
              <a:rPr lang="ru-RU" sz="1600" dirty="0">
                <a:latin typeface="+mj-lt"/>
                <a:cs typeface="Calibri"/>
              </a:rPr>
              <a:t>ВОСПИТАТЕЛЬНЫЕ:</a:t>
            </a:r>
          </a:p>
          <a:p>
            <a:pPr marL="285750" indent="-285750">
              <a:buClr>
                <a:srgbClr val="9E3611"/>
              </a:buClr>
              <a:buSzPct val="85416"/>
              <a:buFont typeface="Arial" panose="020B0604020202020204" pitchFamily="34" charset="0"/>
              <a:buChar char="•"/>
              <a:tabLst>
                <a:tab pos="146685" algn="l"/>
                <a:tab pos="1592580" algn="l"/>
                <a:tab pos="1904524" algn="l"/>
                <a:tab pos="3028474" algn="l"/>
                <a:tab pos="4398645" algn="l"/>
                <a:tab pos="4714399" algn="l"/>
                <a:tab pos="6010751" algn="l"/>
              </a:tabLst>
            </a:pPr>
            <a:r>
              <a:rPr lang="ru-RU" sz="1600" spc="-4" dirty="0">
                <a:latin typeface="+mj-lt"/>
                <a:cs typeface="Calibri"/>
              </a:rPr>
              <a:t>Воспитать </a:t>
            </a:r>
            <a:r>
              <a:rPr lang="ru-RU" sz="1600" dirty="0">
                <a:latin typeface="+mj-lt"/>
                <a:cs typeface="Calibri"/>
              </a:rPr>
              <a:t>у </a:t>
            </a:r>
            <a:r>
              <a:rPr lang="ru-RU" sz="1600" spc="-4" dirty="0">
                <a:latin typeface="+mj-lt"/>
                <a:cs typeface="Calibri"/>
              </a:rPr>
              <a:t>учащихся стремление </a:t>
            </a:r>
            <a:r>
              <a:rPr lang="ru-RU" sz="1600" dirty="0">
                <a:latin typeface="+mj-lt"/>
                <a:cs typeface="Calibri"/>
              </a:rPr>
              <a:t>к </a:t>
            </a:r>
            <a:r>
              <a:rPr lang="ru-RU" sz="1600" spc="-8" dirty="0">
                <a:latin typeface="+mj-lt"/>
                <a:cs typeface="Calibri"/>
              </a:rPr>
              <a:t>получению качественного законченного</a:t>
            </a:r>
            <a:r>
              <a:rPr lang="ru-RU" sz="1600" spc="-26" dirty="0">
                <a:latin typeface="+mj-lt"/>
                <a:cs typeface="Calibri"/>
              </a:rPr>
              <a:t> </a:t>
            </a:r>
            <a:r>
              <a:rPr lang="ru-RU" sz="1600" spc="-15" dirty="0">
                <a:latin typeface="+mj-lt"/>
                <a:cs typeface="Calibri"/>
              </a:rPr>
              <a:t>результата;</a:t>
            </a:r>
          </a:p>
          <a:p>
            <a:pPr marL="285750" indent="-285750">
              <a:buClr>
                <a:srgbClr val="9E3611"/>
              </a:buClr>
              <a:buSzPct val="85416"/>
              <a:buFont typeface="Arial" panose="020B0604020202020204" pitchFamily="34" charset="0"/>
              <a:buChar char="•"/>
              <a:tabLst>
                <a:tab pos="146685" algn="l"/>
                <a:tab pos="1592580" algn="l"/>
                <a:tab pos="1904524" algn="l"/>
                <a:tab pos="3028474" algn="l"/>
                <a:tab pos="4398645" algn="l"/>
                <a:tab pos="4714399" algn="l"/>
                <a:tab pos="6010751" algn="l"/>
              </a:tabLst>
            </a:pPr>
            <a:r>
              <a:rPr lang="ru-RU" sz="1600" spc="-15" dirty="0">
                <a:latin typeface="+mj-lt"/>
                <a:cs typeface="Calibri"/>
              </a:rPr>
              <a:t>Привить культуру организации рабочего места.</a:t>
            </a:r>
            <a:endParaRPr lang="ru-RU" sz="1600" dirty="0">
              <a:latin typeface="+mj-lt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2228850" cy="299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bject 2"/>
          <p:cNvSpPr txBox="1">
            <a:spLocks/>
          </p:cNvSpPr>
          <p:nvPr/>
        </p:nvSpPr>
        <p:spPr>
          <a:xfrm>
            <a:off x="4038600" y="414654"/>
            <a:ext cx="4343400" cy="5815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Целевая</a:t>
            </a:r>
            <a:r>
              <a:rPr kumimoji="0" lang="ru-RU" sz="3700" b="0" i="0" u="none" strike="noStrike" kern="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аудитория</a:t>
            </a:r>
            <a:endParaRPr kumimoji="0" lang="ru-RU" sz="3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8" name="object 10"/>
          <p:cNvGrpSpPr/>
          <p:nvPr/>
        </p:nvGrpSpPr>
        <p:grpSpPr>
          <a:xfrm>
            <a:off x="1540763" y="1051560"/>
            <a:ext cx="9540240" cy="167640"/>
            <a:chOff x="1540763" y="1495044"/>
            <a:chExt cx="9540240" cy="167640"/>
          </a:xfrm>
        </p:grpSpPr>
        <p:sp>
          <p:nvSpPr>
            <p:cNvPr id="9" name="object 11"/>
            <p:cNvSpPr/>
            <p:nvPr/>
          </p:nvSpPr>
          <p:spPr>
            <a:xfrm>
              <a:off x="1546859" y="1498092"/>
              <a:ext cx="9533890" cy="0"/>
            </a:xfrm>
            <a:custGeom>
              <a:avLst/>
              <a:gdLst/>
              <a:ahLst/>
              <a:cxnLst/>
              <a:rect l="l" t="t" r="r" b="b"/>
              <a:pathLst>
                <a:path w="9533890">
                  <a:moveTo>
                    <a:pt x="0" y="0"/>
                  </a:moveTo>
                  <a:lnTo>
                    <a:pt x="9533763" y="0"/>
                  </a:lnTo>
                </a:path>
              </a:pathLst>
            </a:custGeom>
            <a:ln w="609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2"/>
            <p:cNvSpPr/>
            <p:nvPr/>
          </p:nvSpPr>
          <p:spPr>
            <a:xfrm>
              <a:off x="1546859" y="1507236"/>
              <a:ext cx="662940" cy="149860"/>
            </a:xfrm>
            <a:custGeom>
              <a:avLst/>
              <a:gdLst/>
              <a:ahLst/>
              <a:cxnLst/>
              <a:rect l="l" t="t" r="r" b="b"/>
              <a:pathLst>
                <a:path w="662939" h="149860">
                  <a:moveTo>
                    <a:pt x="662940" y="0"/>
                  </a:moveTo>
                  <a:lnTo>
                    <a:pt x="0" y="0"/>
                  </a:lnTo>
                  <a:lnTo>
                    <a:pt x="0" y="149351"/>
                  </a:lnTo>
                  <a:lnTo>
                    <a:pt x="662940" y="149351"/>
                  </a:lnTo>
                  <a:lnTo>
                    <a:pt x="66294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3"/>
            <p:cNvSpPr/>
            <p:nvPr/>
          </p:nvSpPr>
          <p:spPr>
            <a:xfrm>
              <a:off x="1546859" y="1507236"/>
              <a:ext cx="662940" cy="149860"/>
            </a:xfrm>
            <a:custGeom>
              <a:avLst/>
              <a:gdLst/>
              <a:ahLst/>
              <a:cxnLst/>
              <a:rect l="l" t="t" r="r" b="b"/>
              <a:pathLst>
                <a:path w="662939" h="149860">
                  <a:moveTo>
                    <a:pt x="0" y="149351"/>
                  </a:moveTo>
                  <a:lnTo>
                    <a:pt x="662940" y="149351"/>
                  </a:lnTo>
                  <a:lnTo>
                    <a:pt x="662940" y="0"/>
                  </a:lnTo>
                  <a:lnTo>
                    <a:pt x="0" y="0"/>
                  </a:lnTo>
                  <a:lnTo>
                    <a:pt x="0" y="149351"/>
                  </a:lnTo>
                  <a:close/>
                </a:path>
              </a:pathLst>
            </a:custGeom>
            <a:ln w="12191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19EB919-B6AF-4891-9AB7-E35740299EAF}"/>
              </a:ext>
            </a:extLst>
          </p:cNvPr>
          <p:cNvSpPr txBox="1"/>
          <p:nvPr/>
        </p:nvSpPr>
        <p:spPr>
          <a:xfrm>
            <a:off x="609600" y="1522326"/>
            <a:ext cx="10668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810" algn="just">
              <a:buClr>
                <a:srgbClr val="9E3611"/>
              </a:buClr>
              <a:buSzPct val="85416"/>
              <a:tabLst>
                <a:tab pos="147161" algn="l"/>
              </a:tabLst>
            </a:pPr>
            <a:r>
              <a:rPr lang="ru-RU" sz="2400" spc="-8" dirty="0">
                <a:latin typeface="Calibri"/>
                <a:cs typeface="Calibri"/>
              </a:rPr>
              <a:t>14-16 Знакомство со сложной кинематикой</a:t>
            </a:r>
            <a:r>
              <a:rPr lang="ru-RU" sz="2400" spc="-8" dirty="0">
                <a:cs typeface="Calibri"/>
              </a:rPr>
              <a:t>, основы тригонометрии, </a:t>
            </a:r>
            <a:r>
              <a:rPr lang="ru-RU" sz="2400" spc="-8" dirty="0">
                <a:latin typeface="Calibri"/>
                <a:cs typeface="Calibri"/>
              </a:rPr>
              <a:t>углубленное изучение текстовых языков программирования, изучение физических основ работы датчиков. </a:t>
            </a:r>
          </a:p>
          <a:p>
            <a:pPr marR="3810" algn="just">
              <a:buClr>
                <a:srgbClr val="9E3611"/>
              </a:buClr>
              <a:buSzPct val="85416"/>
              <a:tabLst>
                <a:tab pos="147161" algn="l"/>
              </a:tabLst>
            </a:pPr>
            <a:endParaRPr lang="ru-RU" sz="2400" spc="-8" dirty="0">
              <a:latin typeface="Calibri"/>
              <a:cs typeface="Calibri"/>
            </a:endParaRPr>
          </a:p>
          <a:p>
            <a:pPr marR="3810" algn="just">
              <a:buClr>
                <a:srgbClr val="9E3611"/>
              </a:buClr>
              <a:buSzPct val="85416"/>
              <a:tabLst>
                <a:tab pos="147161" algn="l"/>
              </a:tabLst>
            </a:pPr>
            <a:r>
              <a:rPr lang="ru-RU" sz="2400" spc="-8" dirty="0">
                <a:latin typeface="Calibri"/>
                <a:cs typeface="Calibri"/>
              </a:rPr>
              <a:t>16+ Знакомство с основами алгоритмов машинного зрения (сегментации изображений и детектирования объектов), глубокого обучения, такие как нейронные сети, для решения прикладных задач (классификации, распознавания образов, обработки речи)</a:t>
            </a:r>
            <a:r>
              <a:rPr lang="ru-RU" sz="2400" spc="-10" dirty="0">
                <a:cs typeface="Calibri"/>
              </a:rPr>
              <a:t>. Способы использования роботов и глубокого обучения для автоматизации различных процессов. Расчет перемещения рабочего органа</a:t>
            </a:r>
            <a:endParaRPr lang="ru-RU" sz="2400" spc="-8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5549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4303" y="207645"/>
            <a:ext cx="478536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 rtl="0">
              <a:spcBef>
                <a:spcPts val="95"/>
              </a:spcBef>
              <a:defRPr/>
            </a:pPr>
            <a:r>
              <a:rPr lang="ru-RU" sz="3600" spc="-5" dirty="0">
                <a:solidFill>
                  <a:srgbClr val="C00000"/>
                </a:solidFill>
                <a:latin typeface="+mj-lt"/>
                <a:cs typeface="+mj-cs"/>
              </a:rPr>
              <a:t>Состав набора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815000"/>
              </p:ext>
            </p:extLst>
          </p:nvPr>
        </p:nvGraphicFramePr>
        <p:xfrm>
          <a:off x="427990" y="1410588"/>
          <a:ext cx="11454488" cy="49609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85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85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829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53666">
                <a:tc>
                  <a:txBody>
                    <a:bodyPr/>
                    <a:lstStyle/>
                    <a:p>
                      <a:pPr marL="0" marR="21272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800" dirty="0">
                          <a:latin typeface="Calibri"/>
                          <a:cs typeface="Calibri"/>
                        </a:rPr>
                        <a:t>Робот в 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сборе</a:t>
                      </a:r>
                      <a:r>
                        <a:rPr lang="ru-RU" sz="1800" dirty="0">
                          <a:latin typeface="Calibri"/>
                          <a:cs typeface="Calibri"/>
                        </a:rPr>
                        <a:t> (1 шт.)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Доска 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рисования </a:t>
                      </a:r>
                      <a:r>
                        <a:rPr lang="ru-RU" sz="1800" spc="-20" dirty="0">
                          <a:latin typeface="+mn-lt"/>
                          <a:cs typeface="Calibri"/>
                        </a:rPr>
                        <a:t>(1 шт.)</a:t>
                      </a:r>
                      <a:endParaRPr lang="ru-RU" sz="1800" dirty="0">
                        <a:latin typeface="+mn-lt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Адаптер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питания на 12 Вольт</a:t>
                      </a:r>
                      <a:r>
                        <a:rPr lang="en-US" sz="1800" spc="-10" dirty="0">
                          <a:latin typeface="+mn-lt"/>
                          <a:cs typeface="Calibri"/>
                        </a:rPr>
                        <a:t> 5A </a:t>
                      </a:r>
                      <a:r>
                        <a:rPr lang="ru-RU" sz="1800" spc="-20" dirty="0">
                          <a:latin typeface="+mn-lt"/>
                          <a:cs typeface="Calibri"/>
                        </a:rPr>
                        <a:t>(1 шт.)</a:t>
                      </a:r>
                      <a:endParaRPr lang="ru-RU" sz="1800" dirty="0">
                        <a:latin typeface="+mn-lt"/>
                        <a:cs typeface="Calibri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3667">
                <a:tc>
                  <a:txBody>
                    <a:bodyPr/>
                    <a:lstStyle/>
                    <a:p>
                      <a:pPr marL="0" marR="208915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Поле для занятий </a:t>
                      </a:r>
                      <a:r>
                        <a:rPr lang="ru-RU" sz="1800" spc="-20" dirty="0">
                          <a:latin typeface="+mn-lt"/>
                          <a:cs typeface="Calibri"/>
                        </a:rPr>
                        <a:t>(1 шт.)</a:t>
                      </a:r>
                      <a:endParaRPr lang="ru-RU" sz="1800" dirty="0">
                        <a:latin typeface="+mn-lt"/>
                        <a:cs typeface="Calibri"/>
                      </a:endParaRPr>
                    </a:p>
                    <a:p>
                      <a:pPr marL="0" marR="208915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Цветные</a:t>
                      </a:r>
                      <a:r>
                        <a:rPr lang="ru-RU" sz="1800" dirty="0">
                          <a:latin typeface="Calibri"/>
                          <a:cs typeface="Calibri"/>
                        </a:rPr>
                        <a:t> кубики (3 шт.)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Кубики</a:t>
                      </a:r>
                      <a:r>
                        <a:rPr lang="ru-RU" sz="1800" dirty="0">
                          <a:latin typeface="Calibri"/>
                          <a:cs typeface="Calibri"/>
                        </a:rPr>
                        <a:t> с метками (3 шт.)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366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800" dirty="0">
                          <a:latin typeface="Calibri"/>
                          <a:cs typeface="Calibri"/>
                        </a:rPr>
                        <a:t>Набор карточек с 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мусором</a:t>
                      </a:r>
                      <a:r>
                        <a:rPr lang="ru-RU" sz="1800" dirty="0">
                          <a:latin typeface="Calibri"/>
                          <a:cs typeface="Calibri"/>
                        </a:rPr>
                        <a:t> (1 шт.) 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4775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800" dirty="0">
                          <a:latin typeface="Calibri"/>
                          <a:cs typeface="Calibri"/>
                        </a:rPr>
                        <a:t>Набор 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карточки</a:t>
                      </a:r>
                      <a:r>
                        <a:rPr lang="ru-RU" sz="1800" dirty="0">
                          <a:latin typeface="Calibri"/>
                          <a:cs typeface="Calibri"/>
                        </a:rPr>
                        <a:t> с цифрами и буквами (1 шт.)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34925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Маленький</a:t>
                      </a:r>
                      <a:r>
                        <a:rPr lang="ru-RU" sz="1800" dirty="0">
                          <a:latin typeface="Calibri"/>
                          <a:cs typeface="Calibri"/>
                        </a:rPr>
                        <a:t> захват с сервоприводом (1 шт.)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2228850" cy="299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" name="object 10">
            <a:extLst>
              <a:ext uri="{FF2B5EF4-FFF2-40B4-BE49-F238E27FC236}">
                <a16:creationId xmlns:a16="http://schemas.microsoft.com/office/drawing/2014/main" id="{B0515CED-54A0-4BE3-82FB-65CA6BDF3E4B}"/>
              </a:ext>
            </a:extLst>
          </p:cNvPr>
          <p:cNvGrpSpPr/>
          <p:nvPr/>
        </p:nvGrpSpPr>
        <p:grpSpPr>
          <a:xfrm>
            <a:off x="1540763" y="836712"/>
            <a:ext cx="9540240" cy="167640"/>
            <a:chOff x="1540763" y="1495044"/>
            <a:chExt cx="9540240" cy="167640"/>
          </a:xfrm>
        </p:grpSpPr>
        <p:sp>
          <p:nvSpPr>
            <p:cNvPr id="16" name="object 11">
              <a:extLst>
                <a:ext uri="{FF2B5EF4-FFF2-40B4-BE49-F238E27FC236}">
                  <a16:creationId xmlns:a16="http://schemas.microsoft.com/office/drawing/2014/main" id="{45151BB2-3014-4F79-9ED9-4E93352DF6FF}"/>
                </a:ext>
              </a:extLst>
            </p:cNvPr>
            <p:cNvSpPr/>
            <p:nvPr/>
          </p:nvSpPr>
          <p:spPr>
            <a:xfrm>
              <a:off x="1546859" y="1498092"/>
              <a:ext cx="9533890" cy="0"/>
            </a:xfrm>
            <a:custGeom>
              <a:avLst/>
              <a:gdLst/>
              <a:ahLst/>
              <a:cxnLst/>
              <a:rect l="l" t="t" r="r" b="b"/>
              <a:pathLst>
                <a:path w="9533890">
                  <a:moveTo>
                    <a:pt x="0" y="0"/>
                  </a:moveTo>
                  <a:lnTo>
                    <a:pt x="9533763" y="0"/>
                  </a:lnTo>
                </a:path>
              </a:pathLst>
            </a:custGeom>
            <a:ln w="609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2">
              <a:extLst>
                <a:ext uri="{FF2B5EF4-FFF2-40B4-BE49-F238E27FC236}">
                  <a16:creationId xmlns:a16="http://schemas.microsoft.com/office/drawing/2014/main" id="{E04EF1FB-88D3-4F29-8BED-20E7D586067B}"/>
                </a:ext>
              </a:extLst>
            </p:cNvPr>
            <p:cNvSpPr/>
            <p:nvPr/>
          </p:nvSpPr>
          <p:spPr>
            <a:xfrm>
              <a:off x="1546859" y="1507236"/>
              <a:ext cx="662940" cy="149860"/>
            </a:xfrm>
            <a:custGeom>
              <a:avLst/>
              <a:gdLst/>
              <a:ahLst/>
              <a:cxnLst/>
              <a:rect l="l" t="t" r="r" b="b"/>
              <a:pathLst>
                <a:path w="662939" h="149860">
                  <a:moveTo>
                    <a:pt x="662940" y="0"/>
                  </a:moveTo>
                  <a:lnTo>
                    <a:pt x="0" y="0"/>
                  </a:lnTo>
                  <a:lnTo>
                    <a:pt x="0" y="149351"/>
                  </a:lnTo>
                  <a:lnTo>
                    <a:pt x="662940" y="149351"/>
                  </a:lnTo>
                  <a:lnTo>
                    <a:pt x="66294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3">
              <a:extLst>
                <a:ext uri="{FF2B5EF4-FFF2-40B4-BE49-F238E27FC236}">
                  <a16:creationId xmlns:a16="http://schemas.microsoft.com/office/drawing/2014/main" id="{60806C43-4F08-4443-A246-D6EAB699107E}"/>
                </a:ext>
              </a:extLst>
            </p:cNvPr>
            <p:cNvSpPr/>
            <p:nvPr/>
          </p:nvSpPr>
          <p:spPr>
            <a:xfrm>
              <a:off x="1546859" y="1507236"/>
              <a:ext cx="662940" cy="149860"/>
            </a:xfrm>
            <a:custGeom>
              <a:avLst/>
              <a:gdLst/>
              <a:ahLst/>
              <a:cxnLst/>
              <a:rect l="l" t="t" r="r" b="b"/>
              <a:pathLst>
                <a:path w="662939" h="149860">
                  <a:moveTo>
                    <a:pt x="0" y="149351"/>
                  </a:moveTo>
                  <a:lnTo>
                    <a:pt x="662940" y="149351"/>
                  </a:lnTo>
                  <a:lnTo>
                    <a:pt x="662940" y="0"/>
                  </a:lnTo>
                  <a:lnTo>
                    <a:pt x="0" y="0"/>
                  </a:lnTo>
                  <a:lnTo>
                    <a:pt x="0" y="149351"/>
                  </a:lnTo>
                  <a:close/>
                </a:path>
              </a:pathLst>
            </a:custGeom>
            <a:ln w="12191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216EC2A-66C5-4EC7-A938-7B8A1B04A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0912" y="1789647"/>
            <a:ext cx="1557773" cy="127055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2D23A78-5D44-4F67-8729-CC1036D4F9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4718" y="3429000"/>
            <a:ext cx="1763047" cy="127215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A1EB0F0-DB8D-40C9-A513-6F2A010C61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5563108" y="1655900"/>
            <a:ext cx="1047750" cy="13335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BE79943-9CF8-45A6-A8A2-6E48271AE4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5281" y="1747480"/>
            <a:ext cx="1724025" cy="12573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46406FA-4897-4487-8C8F-FFCDB67AC7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0744" y="3690635"/>
            <a:ext cx="2250512" cy="54322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2A218B1-CCC6-4F17-951D-3DBE6C8DF3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63709" y="3395890"/>
            <a:ext cx="1945597" cy="112788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81ABF1E-029F-420A-AC3F-D151DDA320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30912" y="5026760"/>
            <a:ext cx="1657350" cy="126682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FD3E873-C3C3-48C4-8CC1-B17A299A36D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6200000">
            <a:off x="5401286" y="5111117"/>
            <a:ext cx="1008762" cy="134752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C04D476-D0AB-48E2-8006-E2FCC6FA995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5400000">
            <a:off x="9256140" y="5139238"/>
            <a:ext cx="1009650" cy="13144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4303" y="207645"/>
            <a:ext cx="478536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 rtl="0">
              <a:spcBef>
                <a:spcPts val="95"/>
              </a:spcBef>
              <a:defRPr/>
            </a:pPr>
            <a:r>
              <a:rPr lang="ru-RU" sz="3600" spc="-5" dirty="0">
                <a:solidFill>
                  <a:srgbClr val="C00000"/>
                </a:solidFill>
                <a:latin typeface="+mj-lt"/>
                <a:cs typeface="+mj-cs"/>
              </a:rPr>
              <a:t>Состав набора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466543"/>
              </p:ext>
            </p:extLst>
          </p:nvPr>
        </p:nvGraphicFramePr>
        <p:xfrm>
          <a:off x="427990" y="1410588"/>
          <a:ext cx="11454488" cy="49609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85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85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829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53666">
                <a:tc>
                  <a:txBody>
                    <a:bodyPr/>
                    <a:lstStyle/>
                    <a:p>
                      <a:pPr marL="0" marR="21272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800" dirty="0">
                          <a:latin typeface="Calibri"/>
                          <a:cs typeface="Calibri"/>
                        </a:rPr>
                        <a:t>Ультразвуковой датчик расстояния с </a:t>
                      </a:r>
                      <a:r>
                        <a:rPr lang="en-US" sz="1800" dirty="0">
                          <a:latin typeface="Calibri"/>
                          <a:cs typeface="Calibri"/>
                        </a:rPr>
                        <a:t>RGB</a:t>
                      </a:r>
                      <a:r>
                        <a:rPr lang="ru-RU" sz="1800" dirty="0">
                          <a:latin typeface="Calibri"/>
                          <a:cs typeface="Calibri"/>
                        </a:rPr>
                        <a:t> подсветкой (1 шт.)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Модуль вентилятора </a:t>
                      </a:r>
                      <a:r>
                        <a:rPr lang="ru-RU" sz="1800" spc="-20" dirty="0">
                          <a:latin typeface="+mn-lt"/>
                          <a:cs typeface="Calibri"/>
                        </a:rPr>
                        <a:t>(1 шт.)</a:t>
                      </a:r>
                      <a:endParaRPr lang="ru-RU" sz="1800" dirty="0">
                        <a:latin typeface="+mn-lt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800" spc="-1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Электромагнитная присоска </a:t>
                      </a:r>
                      <a:r>
                        <a:rPr lang="en-US" sz="1800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800" spc="-20" dirty="0">
                          <a:latin typeface="+mn-lt"/>
                          <a:cs typeface="Calibri"/>
                        </a:rPr>
                        <a:t>(1 шт.)</a:t>
                      </a:r>
                      <a:endParaRPr lang="ru-RU" sz="1800" dirty="0">
                        <a:latin typeface="+mn-lt"/>
                        <a:cs typeface="Calibri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3667">
                <a:tc>
                  <a:txBody>
                    <a:bodyPr/>
                    <a:lstStyle/>
                    <a:p>
                      <a:pPr marL="0" marR="208915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Губка </a:t>
                      </a:r>
                      <a:r>
                        <a:rPr lang="ru-RU" sz="1800" spc="-20" dirty="0">
                          <a:latin typeface="+mn-lt"/>
                          <a:cs typeface="Calibri"/>
                        </a:rPr>
                        <a:t>(1 шт.)</a:t>
                      </a:r>
                      <a:endParaRPr lang="ru-RU" sz="1800" dirty="0">
                        <a:latin typeface="+mn-lt"/>
                        <a:cs typeface="Calibri"/>
                      </a:endParaRPr>
                    </a:p>
                    <a:p>
                      <a:pPr marL="0" marR="208915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800" dirty="0">
                          <a:latin typeface="Calibri"/>
                          <a:cs typeface="Calibri"/>
                        </a:rPr>
                        <a:t>Mp3</a:t>
                      </a:r>
                      <a:r>
                        <a:rPr lang="ru-RU" sz="1800" dirty="0">
                          <a:latin typeface="Calibri"/>
                          <a:cs typeface="Calibri"/>
                        </a:rPr>
                        <a:t> модуль (1 шт.)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800" dirty="0">
                          <a:latin typeface="Calibri"/>
                          <a:cs typeface="Calibri"/>
                        </a:rPr>
                        <a:t>Пульт дистанционного управления с ручкой </a:t>
                      </a:r>
                      <a:r>
                        <a:rPr lang="en-US" sz="1800" dirty="0">
                          <a:latin typeface="Calibri"/>
                          <a:cs typeface="Calibri"/>
                        </a:rPr>
                        <a:t>Ps2 </a:t>
                      </a:r>
                      <a:r>
                        <a:rPr lang="ru-RU" sz="1800" dirty="0">
                          <a:latin typeface="Calibri"/>
                          <a:cs typeface="Calibri"/>
                        </a:rPr>
                        <a:t> (1 шт.)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366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800" dirty="0">
                          <a:latin typeface="Calibri"/>
                          <a:cs typeface="Calibri"/>
                        </a:rPr>
                        <a:t>Фломастеры (2 шт.) 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4775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800" dirty="0">
                          <a:latin typeface="Calibri"/>
                          <a:cs typeface="Calibri"/>
                        </a:rPr>
                        <a:t>Кронштейн для крепления насадок (1 шт.)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34925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800" dirty="0">
                          <a:latin typeface="Calibri"/>
                          <a:cs typeface="Calibri"/>
                        </a:rPr>
                        <a:t>Широкий захват с сервоприводом (1 шт.)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2228850" cy="299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" name="object 10">
            <a:extLst>
              <a:ext uri="{FF2B5EF4-FFF2-40B4-BE49-F238E27FC236}">
                <a16:creationId xmlns:a16="http://schemas.microsoft.com/office/drawing/2014/main" id="{B0515CED-54A0-4BE3-82FB-65CA6BDF3E4B}"/>
              </a:ext>
            </a:extLst>
          </p:cNvPr>
          <p:cNvGrpSpPr/>
          <p:nvPr/>
        </p:nvGrpSpPr>
        <p:grpSpPr>
          <a:xfrm>
            <a:off x="1540763" y="836712"/>
            <a:ext cx="9540240" cy="167640"/>
            <a:chOff x="1540763" y="1495044"/>
            <a:chExt cx="9540240" cy="167640"/>
          </a:xfrm>
        </p:grpSpPr>
        <p:sp>
          <p:nvSpPr>
            <p:cNvPr id="16" name="object 11">
              <a:extLst>
                <a:ext uri="{FF2B5EF4-FFF2-40B4-BE49-F238E27FC236}">
                  <a16:creationId xmlns:a16="http://schemas.microsoft.com/office/drawing/2014/main" id="{45151BB2-3014-4F79-9ED9-4E93352DF6FF}"/>
                </a:ext>
              </a:extLst>
            </p:cNvPr>
            <p:cNvSpPr/>
            <p:nvPr/>
          </p:nvSpPr>
          <p:spPr>
            <a:xfrm>
              <a:off x="1546859" y="1498092"/>
              <a:ext cx="9533890" cy="0"/>
            </a:xfrm>
            <a:custGeom>
              <a:avLst/>
              <a:gdLst/>
              <a:ahLst/>
              <a:cxnLst/>
              <a:rect l="l" t="t" r="r" b="b"/>
              <a:pathLst>
                <a:path w="9533890">
                  <a:moveTo>
                    <a:pt x="0" y="0"/>
                  </a:moveTo>
                  <a:lnTo>
                    <a:pt x="9533763" y="0"/>
                  </a:lnTo>
                </a:path>
              </a:pathLst>
            </a:custGeom>
            <a:ln w="609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2">
              <a:extLst>
                <a:ext uri="{FF2B5EF4-FFF2-40B4-BE49-F238E27FC236}">
                  <a16:creationId xmlns:a16="http://schemas.microsoft.com/office/drawing/2014/main" id="{E04EF1FB-88D3-4F29-8BED-20E7D586067B}"/>
                </a:ext>
              </a:extLst>
            </p:cNvPr>
            <p:cNvSpPr/>
            <p:nvPr/>
          </p:nvSpPr>
          <p:spPr>
            <a:xfrm>
              <a:off x="1546859" y="1507236"/>
              <a:ext cx="662940" cy="149860"/>
            </a:xfrm>
            <a:custGeom>
              <a:avLst/>
              <a:gdLst/>
              <a:ahLst/>
              <a:cxnLst/>
              <a:rect l="l" t="t" r="r" b="b"/>
              <a:pathLst>
                <a:path w="662939" h="149860">
                  <a:moveTo>
                    <a:pt x="662940" y="0"/>
                  </a:moveTo>
                  <a:lnTo>
                    <a:pt x="0" y="0"/>
                  </a:lnTo>
                  <a:lnTo>
                    <a:pt x="0" y="149351"/>
                  </a:lnTo>
                  <a:lnTo>
                    <a:pt x="662940" y="149351"/>
                  </a:lnTo>
                  <a:lnTo>
                    <a:pt x="66294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3">
              <a:extLst>
                <a:ext uri="{FF2B5EF4-FFF2-40B4-BE49-F238E27FC236}">
                  <a16:creationId xmlns:a16="http://schemas.microsoft.com/office/drawing/2014/main" id="{60806C43-4F08-4443-A246-D6EAB699107E}"/>
                </a:ext>
              </a:extLst>
            </p:cNvPr>
            <p:cNvSpPr/>
            <p:nvPr/>
          </p:nvSpPr>
          <p:spPr>
            <a:xfrm>
              <a:off x="1546859" y="1507236"/>
              <a:ext cx="662940" cy="149860"/>
            </a:xfrm>
            <a:custGeom>
              <a:avLst/>
              <a:gdLst/>
              <a:ahLst/>
              <a:cxnLst/>
              <a:rect l="l" t="t" r="r" b="b"/>
              <a:pathLst>
                <a:path w="662939" h="149860">
                  <a:moveTo>
                    <a:pt x="0" y="149351"/>
                  </a:moveTo>
                  <a:lnTo>
                    <a:pt x="662940" y="149351"/>
                  </a:lnTo>
                  <a:lnTo>
                    <a:pt x="662940" y="0"/>
                  </a:lnTo>
                  <a:lnTo>
                    <a:pt x="0" y="0"/>
                  </a:lnTo>
                  <a:lnTo>
                    <a:pt x="0" y="149351"/>
                  </a:lnTo>
                  <a:close/>
                </a:path>
              </a:pathLst>
            </a:custGeom>
            <a:ln w="12191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54B34BB-B177-4E9D-B8D2-617AFF84E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4352" y="5301208"/>
            <a:ext cx="1224136" cy="90626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5FAAF21-13CE-48F3-A7C7-3910EAA192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547041" y="5244754"/>
            <a:ext cx="514350" cy="101917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3CE978-AA81-479F-A629-B3E44865E7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952623" y="4776801"/>
            <a:ext cx="514350" cy="178185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D7A263D-6B65-4994-A410-D6EEE26134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1700210" y="3267980"/>
            <a:ext cx="1019176" cy="134794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4F2DA5E-5B3D-49F7-8E32-FB7099638C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0223" y="3645024"/>
            <a:ext cx="1492369" cy="74618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9BF2DF7-7404-4CC9-9038-1BFEADC15F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08824" y="3676494"/>
            <a:ext cx="1492369" cy="94586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ADA160D-79AA-4937-A10B-E8B9C19CD8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08368" y="1935281"/>
            <a:ext cx="897774" cy="94586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7B08B56-35FA-48B4-888F-2EEF4567A29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85071" y="1756319"/>
            <a:ext cx="1347942" cy="1191659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9CF522D-F887-46AE-BE89-75E4AC69F74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05677" y="2111075"/>
            <a:ext cx="1347942" cy="76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841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4303" y="207645"/>
            <a:ext cx="478536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 rtl="0">
              <a:spcBef>
                <a:spcPts val="95"/>
              </a:spcBef>
              <a:defRPr/>
            </a:pPr>
            <a:r>
              <a:rPr lang="ru-RU" sz="3600" spc="-5" dirty="0">
                <a:solidFill>
                  <a:srgbClr val="C00000"/>
                </a:solidFill>
                <a:latin typeface="+mj-lt"/>
                <a:cs typeface="+mj-cs"/>
              </a:rPr>
              <a:t>Состав набора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351969"/>
              </p:ext>
            </p:extLst>
          </p:nvPr>
        </p:nvGraphicFramePr>
        <p:xfrm>
          <a:off x="427990" y="1410588"/>
          <a:ext cx="11454488" cy="49609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85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85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829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53666">
                <a:tc>
                  <a:txBody>
                    <a:bodyPr/>
                    <a:lstStyle/>
                    <a:p>
                      <a:pPr marL="0" marR="21272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800" dirty="0">
                          <a:latin typeface="Calibri"/>
                          <a:cs typeface="Calibri"/>
                        </a:rPr>
                        <a:t>Вакуумные присоска (4 шт.)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Антена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spc="-20" dirty="0">
                          <a:latin typeface="+mn-lt"/>
                          <a:cs typeface="Calibri"/>
                        </a:rPr>
                        <a:t>(2 шт.)</a:t>
                      </a:r>
                      <a:endParaRPr lang="ru-RU" sz="1800" dirty="0">
                        <a:latin typeface="+mn-lt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800" spc="-1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Провода</a:t>
                      </a:r>
                      <a:r>
                        <a:rPr lang="en-US" sz="1800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800" spc="-20" dirty="0">
                          <a:latin typeface="+mn-lt"/>
                          <a:cs typeface="Calibri"/>
                        </a:rPr>
                        <a:t>(6 шт.)</a:t>
                      </a:r>
                      <a:endParaRPr lang="ru-RU" sz="1800" dirty="0">
                        <a:latin typeface="+mn-lt"/>
                        <a:cs typeface="Calibri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3667">
                <a:tc>
                  <a:txBody>
                    <a:bodyPr/>
                    <a:lstStyle/>
                    <a:p>
                      <a:pPr marL="0" marR="208915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Датчик касания </a:t>
                      </a:r>
                      <a:r>
                        <a:rPr lang="ru-RU" sz="1800" spc="-20" dirty="0">
                          <a:latin typeface="+mn-lt"/>
                          <a:cs typeface="Calibri"/>
                        </a:rPr>
                        <a:t>(1 шт.)</a:t>
                      </a:r>
                      <a:endParaRPr lang="ru-RU" sz="1800" dirty="0">
                        <a:latin typeface="+mn-lt"/>
                        <a:cs typeface="Calibri"/>
                      </a:endParaRPr>
                    </a:p>
                    <a:p>
                      <a:pPr marL="0" marR="208915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800" dirty="0">
                          <a:latin typeface="Calibri"/>
                          <a:cs typeface="Calibri"/>
                        </a:rPr>
                        <a:t>Матричный дисплей 16х8 (1 шт.)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800" dirty="0">
                          <a:latin typeface="Calibri"/>
                          <a:cs typeface="Calibri"/>
                        </a:rPr>
                        <a:t>7-сигментный дисплей 4 модуля (1 шт.)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366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800" dirty="0">
                          <a:latin typeface="Calibri"/>
                          <a:cs typeface="Calibri"/>
                        </a:rPr>
                        <a:t>Комплект метизов (1 шт.) 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4775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800" dirty="0">
                          <a:latin typeface="Calibri"/>
                          <a:cs typeface="Calibri"/>
                        </a:rPr>
                        <a:t>Кронштейн для крепления датчиков (1 шт.)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34925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800" dirty="0">
                          <a:latin typeface="Calibri"/>
                          <a:cs typeface="Calibri"/>
                        </a:rPr>
                        <a:t>Захват фломастера (1 шт.)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2228850" cy="299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" name="object 10">
            <a:extLst>
              <a:ext uri="{FF2B5EF4-FFF2-40B4-BE49-F238E27FC236}">
                <a16:creationId xmlns:a16="http://schemas.microsoft.com/office/drawing/2014/main" id="{B0515CED-54A0-4BE3-82FB-65CA6BDF3E4B}"/>
              </a:ext>
            </a:extLst>
          </p:cNvPr>
          <p:cNvGrpSpPr/>
          <p:nvPr/>
        </p:nvGrpSpPr>
        <p:grpSpPr>
          <a:xfrm>
            <a:off x="1540763" y="836712"/>
            <a:ext cx="9540240" cy="167640"/>
            <a:chOff x="1540763" y="1495044"/>
            <a:chExt cx="9540240" cy="167640"/>
          </a:xfrm>
        </p:grpSpPr>
        <p:sp>
          <p:nvSpPr>
            <p:cNvPr id="16" name="object 11">
              <a:extLst>
                <a:ext uri="{FF2B5EF4-FFF2-40B4-BE49-F238E27FC236}">
                  <a16:creationId xmlns:a16="http://schemas.microsoft.com/office/drawing/2014/main" id="{45151BB2-3014-4F79-9ED9-4E93352DF6FF}"/>
                </a:ext>
              </a:extLst>
            </p:cNvPr>
            <p:cNvSpPr/>
            <p:nvPr/>
          </p:nvSpPr>
          <p:spPr>
            <a:xfrm>
              <a:off x="1546859" y="1498092"/>
              <a:ext cx="9533890" cy="0"/>
            </a:xfrm>
            <a:custGeom>
              <a:avLst/>
              <a:gdLst/>
              <a:ahLst/>
              <a:cxnLst/>
              <a:rect l="l" t="t" r="r" b="b"/>
              <a:pathLst>
                <a:path w="9533890">
                  <a:moveTo>
                    <a:pt x="0" y="0"/>
                  </a:moveTo>
                  <a:lnTo>
                    <a:pt x="9533763" y="0"/>
                  </a:lnTo>
                </a:path>
              </a:pathLst>
            </a:custGeom>
            <a:ln w="609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2">
              <a:extLst>
                <a:ext uri="{FF2B5EF4-FFF2-40B4-BE49-F238E27FC236}">
                  <a16:creationId xmlns:a16="http://schemas.microsoft.com/office/drawing/2014/main" id="{E04EF1FB-88D3-4F29-8BED-20E7D586067B}"/>
                </a:ext>
              </a:extLst>
            </p:cNvPr>
            <p:cNvSpPr/>
            <p:nvPr/>
          </p:nvSpPr>
          <p:spPr>
            <a:xfrm>
              <a:off x="1546859" y="1507236"/>
              <a:ext cx="662940" cy="149860"/>
            </a:xfrm>
            <a:custGeom>
              <a:avLst/>
              <a:gdLst/>
              <a:ahLst/>
              <a:cxnLst/>
              <a:rect l="l" t="t" r="r" b="b"/>
              <a:pathLst>
                <a:path w="662939" h="149860">
                  <a:moveTo>
                    <a:pt x="662940" y="0"/>
                  </a:moveTo>
                  <a:lnTo>
                    <a:pt x="0" y="0"/>
                  </a:lnTo>
                  <a:lnTo>
                    <a:pt x="0" y="149351"/>
                  </a:lnTo>
                  <a:lnTo>
                    <a:pt x="662940" y="149351"/>
                  </a:lnTo>
                  <a:lnTo>
                    <a:pt x="66294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3">
              <a:extLst>
                <a:ext uri="{FF2B5EF4-FFF2-40B4-BE49-F238E27FC236}">
                  <a16:creationId xmlns:a16="http://schemas.microsoft.com/office/drawing/2014/main" id="{60806C43-4F08-4443-A246-D6EAB699107E}"/>
                </a:ext>
              </a:extLst>
            </p:cNvPr>
            <p:cNvSpPr/>
            <p:nvPr/>
          </p:nvSpPr>
          <p:spPr>
            <a:xfrm>
              <a:off x="1546859" y="1507236"/>
              <a:ext cx="662940" cy="149860"/>
            </a:xfrm>
            <a:custGeom>
              <a:avLst/>
              <a:gdLst/>
              <a:ahLst/>
              <a:cxnLst/>
              <a:rect l="l" t="t" r="r" b="b"/>
              <a:pathLst>
                <a:path w="662939" h="149860">
                  <a:moveTo>
                    <a:pt x="0" y="149351"/>
                  </a:moveTo>
                  <a:lnTo>
                    <a:pt x="662940" y="149351"/>
                  </a:lnTo>
                  <a:lnTo>
                    <a:pt x="662940" y="0"/>
                  </a:lnTo>
                  <a:lnTo>
                    <a:pt x="0" y="0"/>
                  </a:lnTo>
                  <a:lnTo>
                    <a:pt x="0" y="149351"/>
                  </a:lnTo>
                  <a:close/>
                </a:path>
              </a:pathLst>
            </a:custGeom>
            <a:ln w="12191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313605-9072-4CD1-821D-8C8C8FC5B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091" y="1957778"/>
            <a:ext cx="2593963" cy="76676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494A60F-2DF7-4DDA-B9A9-7D2D8CD3D8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923994" y="1239463"/>
            <a:ext cx="779618" cy="224140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652662A-AD14-4032-986F-D539E48AB4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9483377" y="1873641"/>
            <a:ext cx="993870" cy="114388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223D2E8-8166-44B0-9469-8842D206FC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3795" y="3575003"/>
            <a:ext cx="2048554" cy="97306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79E9E54-9967-4791-8456-AB32AC64E6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9746" y="3575003"/>
            <a:ext cx="1870992" cy="917153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335EBBE-09F9-48C5-A532-C3D7604346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5724" y="3712537"/>
            <a:ext cx="1689175" cy="77961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3C9D8C11-CE5F-47FF-965B-BB99295DF7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5984" y="5398522"/>
            <a:ext cx="1656996" cy="58268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548FCF1-34AA-40AC-A587-D14DE1C4AD8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5459789" y="5386083"/>
            <a:ext cx="914203" cy="853256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40CDBAB9-40C6-43D9-9F04-EE31E72D568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22338" y="5429478"/>
            <a:ext cx="760019" cy="69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706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4303" y="207645"/>
            <a:ext cx="478536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 rtl="0">
              <a:spcBef>
                <a:spcPts val="95"/>
              </a:spcBef>
              <a:defRPr/>
            </a:pPr>
            <a:r>
              <a:rPr lang="ru-RU" sz="3600" spc="-5" dirty="0">
                <a:solidFill>
                  <a:srgbClr val="C00000"/>
                </a:solidFill>
                <a:latin typeface="+mj-lt"/>
                <a:cs typeface="+mj-cs"/>
              </a:rPr>
              <a:t>Состав набора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254024"/>
              </p:ext>
            </p:extLst>
          </p:nvPr>
        </p:nvGraphicFramePr>
        <p:xfrm>
          <a:off x="407368" y="1270356"/>
          <a:ext cx="11500658" cy="51867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50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503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93378">
                <a:tc>
                  <a:txBody>
                    <a:bodyPr/>
                    <a:lstStyle/>
                    <a:p>
                      <a:pPr marL="0" marR="21272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800" dirty="0">
                          <a:latin typeface="Calibri"/>
                          <a:cs typeface="Calibri"/>
                        </a:rPr>
                        <a:t>Модуль 3</a:t>
                      </a:r>
                      <a:r>
                        <a:rPr lang="en-US" sz="18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lang="ru-RU" sz="1800" dirty="0">
                          <a:latin typeface="Calibri"/>
                          <a:cs typeface="Calibri"/>
                        </a:rPr>
                        <a:t> печати (1 шт.)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Гироскоп </a:t>
                      </a:r>
                      <a:r>
                        <a:rPr lang="ru-RU" sz="1800" spc="-20" dirty="0">
                          <a:latin typeface="+mn-lt"/>
                          <a:cs typeface="Calibri"/>
                        </a:rPr>
                        <a:t>(1 шт.)</a:t>
                      </a:r>
                      <a:endParaRPr lang="ru-RU" sz="1800" dirty="0">
                        <a:latin typeface="+mn-lt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3380">
                <a:tc>
                  <a:txBody>
                    <a:bodyPr/>
                    <a:lstStyle/>
                    <a:p>
                      <a:pPr marL="0" marR="208915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Сменный лазерный модуль  </a:t>
                      </a:r>
                      <a:r>
                        <a:rPr lang="ru-RU" sz="1800" spc="-20" dirty="0">
                          <a:latin typeface="+mn-lt"/>
                          <a:cs typeface="Calibri"/>
                        </a:rPr>
                        <a:t>(1 шт.)</a:t>
                      </a:r>
                      <a:endParaRPr lang="ru-RU" sz="1800" dirty="0">
                        <a:latin typeface="+mn-lt"/>
                        <a:cs typeface="Calibri"/>
                      </a:endParaRPr>
                    </a:p>
                    <a:p>
                      <a:pPr marL="0" marR="208915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800" dirty="0">
                          <a:latin typeface="Calibri"/>
                          <a:cs typeface="Calibri"/>
                        </a:rPr>
                        <a:t>Модуль пневмоприсоски (1 шт.)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2228850" cy="299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" name="object 10">
            <a:extLst>
              <a:ext uri="{FF2B5EF4-FFF2-40B4-BE49-F238E27FC236}">
                <a16:creationId xmlns:a16="http://schemas.microsoft.com/office/drawing/2014/main" id="{B0515CED-54A0-4BE3-82FB-65CA6BDF3E4B}"/>
              </a:ext>
            </a:extLst>
          </p:cNvPr>
          <p:cNvGrpSpPr/>
          <p:nvPr/>
        </p:nvGrpSpPr>
        <p:grpSpPr>
          <a:xfrm>
            <a:off x="1540763" y="836712"/>
            <a:ext cx="9540240" cy="167640"/>
            <a:chOff x="1540763" y="1495044"/>
            <a:chExt cx="9540240" cy="167640"/>
          </a:xfrm>
        </p:grpSpPr>
        <p:sp>
          <p:nvSpPr>
            <p:cNvPr id="16" name="object 11">
              <a:extLst>
                <a:ext uri="{FF2B5EF4-FFF2-40B4-BE49-F238E27FC236}">
                  <a16:creationId xmlns:a16="http://schemas.microsoft.com/office/drawing/2014/main" id="{45151BB2-3014-4F79-9ED9-4E93352DF6FF}"/>
                </a:ext>
              </a:extLst>
            </p:cNvPr>
            <p:cNvSpPr/>
            <p:nvPr/>
          </p:nvSpPr>
          <p:spPr>
            <a:xfrm>
              <a:off x="1546859" y="1498092"/>
              <a:ext cx="9533890" cy="0"/>
            </a:xfrm>
            <a:custGeom>
              <a:avLst/>
              <a:gdLst/>
              <a:ahLst/>
              <a:cxnLst/>
              <a:rect l="l" t="t" r="r" b="b"/>
              <a:pathLst>
                <a:path w="9533890">
                  <a:moveTo>
                    <a:pt x="0" y="0"/>
                  </a:moveTo>
                  <a:lnTo>
                    <a:pt x="9533763" y="0"/>
                  </a:lnTo>
                </a:path>
              </a:pathLst>
            </a:custGeom>
            <a:ln w="609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2">
              <a:extLst>
                <a:ext uri="{FF2B5EF4-FFF2-40B4-BE49-F238E27FC236}">
                  <a16:creationId xmlns:a16="http://schemas.microsoft.com/office/drawing/2014/main" id="{E04EF1FB-88D3-4F29-8BED-20E7D586067B}"/>
                </a:ext>
              </a:extLst>
            </p:cNvPr>
            <p:cNvSpPr/>
            <p:nvPr/>
          </p:nvSpPr>
          <p:spPr>
            <a:xfrm>
              <a:off x="1546859" y="1507236"/>
              <a:ext cx="662940" cy="149860"/>
            </a:xfrm>
            <a:custGeom>
              <a:avLst/>
              <a:gdLst/>
              <a:ahLst/>
              <a:cxnLst/>
              <a:rect l="l" t="t" r="r" b="b"/>
              <a:pathLst>
                <a:path w="662939" h="149860">
                  <a:moveTo>
                    <a:pt x="662940" y="0"/>
                  </a:moveTo>
                  <a:lnTo>
                    <a:pt x="0" y="0"/>
                  </a:lnTo>
                  <a:lnTo>
                    <a:pt x="0" y="149351"/>
                  </a:lnTo>
                  <a:lnTo>
                    <a:pt x="662940" y="149351"/>
                  </a:lnTo>
                  <a:lnTo>
                    <a:pt x="66294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3">
              <a:extLst>
                <a:ext uri="{FF2B5EF4-FFF2-40B4-BE49-F238E27FC236}">
                  <a16:creationId xmlns:a16="http://schemas.microsoft.com/office/drawing/2014/main" id="{60806C43-4F08-4443-A246-D6EAB699107E}"/>
                </a:ext>
              </a:extLst>
            </p:cNvPr>
            <p:cNvSpPr/>
            <p:nvPr/>
          </p:nvSpPr>
          <p:spPr>
            <a:xfrm>
              <a:off x="1546859" y="1507236"/>
              <a:ext cx="662940" cy="149860"/>
            </a:xfrm>
            <a:custGeom>
              <a:avLst/>
              <a:gdLst/>
              <a:ahLst/>
              <a:cxnLst/>
              <a:rect l="l" t="t" r="r" b="b"/>
              <a:pathLst>
                <a:path w="662939" h="149860">
                  <a:moveTo>
                    <a:pt x="0" y="149351"/>
                  </a:moveTo>
                  <a:lnTo>
                    <a:pt x="662940" y="149351"/>
                  </a:lnTo>
                  <a:lnTo>
                    <a:pt x="662940" y="0"/>
                  </a:lnTo>
                  <a:lnTo>
                    <a:pt x="0" y="0"/>
                  </a:lnTo>
                  <a:lnTo>
                    <a:pt x="0" y="149351"/>
                  </a:lnTo>
                  <a:close/>
                </a:path>
              </a:pathLst>
            </a:custGeom>
            <a:ln w="12191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D297FF0-4C2D-46BD-96A0-072E53875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73" y="1654311"/>
            <a:ext cx="2808312" cy="220835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75BB536-D396-4A7E-B8BA-C227FAFD07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2026" y="1593249"/>
            <a:ext cx="2146723" cy="204609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53C7698-2138-4DEF-B7A8-CB829F5DBC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035556" y="3972812"/>
            <a:ext cx="1893520" cy="286414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88CE110-B00F-4AC1-9454-3C4A15E43D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6200" y="4540656"/>
            <a:ext cx="2494852" cy="150352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EA19D0A-A8A0-4FF9-A38B-2A42B15D7D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8248" y="2204864"/>
            <a:ext cx="111442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419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67618</TotalTime>
  <Words>1488</Words>
  <Application>Microsoft Office PowerPoint</Application>
  <PresentationFormat>Широкоэкранный</PresentationFormat>
  <Paragraphs>142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8" baseType="lpstr">
      <vt:lpstr>-apple-system</vt:lpstr>
      <vt:lpstr>Arial</vt:lpstr>
      <vt:lpstr>Calibri</vt:lpstr>
      <vt:lpstr>Open Sans</vt:lpstr>
      <vt:lpstr>Wingdings</vt:lpstr>
      <vt:lpstr>YS Text</vt:lpstr>
      <vt:lpstr>Office Theme</vt:lpstr>
      <vt:lpstr>ВВОДНОЕ ЗАНЯТИЕ ЗНАКОМСТВО С Hiwonder «JetMax»</vt:lpstr>
      <vt:lpstr>Презентация PowerPoint</vt:lpstr>
      <vt:lpstr>Презентация PowerPoint</vt:lpstr>
      <vt:lpstr>Задачи:</vt:lpstr>
      <vt:lpstr>Презентация PowerPoint</vt:lpstr>
      <vt:lpstr>Состав набора</vt:lpstr>
      <vt:lpstr>Состав набора</vt:lpstr>
      <vt:lpstr>Состав набора</vt:lpstr>
      <vt:lpstr>Состав набора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Управление</vt:lpstr>
      <vt:lpstr>Мобильное приложение</vt:lpstr>
      <vt:lpstr>Мобильное приложение</vt:lpstr>
      <vt:lpstr>Презентация PowerPoint</vt:lpstr>
      <vt:lpstr>Презентация PowerPoint</vt:lpstr>
      <vt:lpstr>Презентация PowerPoint</vt:lpstr>
      <vt:lpstr>Продвинутая  робототехника</vt:lpstr>
      <vt:lpstr>Презентация PowerPoint</vt:lpstr>
      <vt:lpstr>Презентация PowerPoint</vt:lpstr>
      <vt:lpstr>Презентация PowerPoint</vt:lpstr>
      <vt:lpstr>Подключение</vt:lpstr>
      <vt:lpstr>Презентация PowerPoint</vt:lpstr>
      <vt:lpstr>Презентация PowerPoint</vt:lpstr>
      <vt:lpstr>Проверь себя?</vt:lpstr>
      <vt:lpstr>ПРЕИМУЩЕСТВА: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Федор Семенов</dc:creator>
  <cp:lastModifiedBy>User</cp:lastModifiedBy>
  <cp:revision>208</cp:revision>
  <dcterms:created xsi:type="dcterms:W3CDTF">2022-05-31T05:59:23Z</dcterms:created>
  <dcterms:modified xsi:type="dcterms:W3CDTF">2023-11-20T05:03:09Z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2022-05-13T00:00:00Z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2022-05-31T00:00:00Z</vt:filetime>
  </property>
</Properties>
</file>