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69" r:id="rId2"/>
    <p:sldId id="262" r:id="rId3"/>
    <p:sldId id="272" r:id="rId4"/>
    <p:sldId id="273" r:id="rId5"/>
    <p:sldId id="274" r:id="rId6"/>
    <p:sldId id="275" r:id="rId7"/>
    <p:sldId id="276" r:id="rId8"/>
    <p:sldId id="265" r:id="rId9"/>
    <p:sldId id="268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0dC4+6IF0bkYDFCOR5ZB7PAWg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D"/>
    <a:srgbClr val="FFC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6FA9B1-AB17-48A0-8792-4AC3CD306A64}">
  <a:tblStyle styleId="{736FA9B1-AB17-48A0-8792-4AC3CD306A6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7995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929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021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5032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1336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дежда, обувь, челове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74FBBCEE-C976-202A-3A35-CCFB53261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8521" y="0"/>
            <a:ext cx="1028923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72558-1B1E-C311-07DB-D90DCBD731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15F518-108B-A35C-4F2C-E9916CC59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87E08D67-2A48-5933-26C5-608D5F684262}"/>
              </a:ext>
            </a:extLst>
          </p:cNvPr>
          <p:cNvSpPr/>
          <p:nvPr/>
        </p:nvSpPr>
        <p:spPr>
          <a:xfrm>
            <a:off x="3385226" y="3885045"/>
            <a:ext cx="6077751" cy="2974022"/>
          </a:xfrm>
          <a:prstGeom prst="triangle">
            <a:avLst/>
          </a:prstGeom>
          <a:solidFill>
            <a:srgbClr val="FFC9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B2C711E-D21A-BAE3-E42E-869116A4D361}"/>
              </a:ext>
            </a:extLst>
          </p:cNvPr>
          <p:cNvSpPr/>
          <p:nvPr/>
        </p:nvSpPr>
        <p:spPr>
          <a:xfrm rot="2270639">
            <a:off x="6228131" y="85241"/>
            <a:ext cx="10569814" cy="7383596"/>
          </a:xfrm>
          <a:prstGeom prst="roundRect">
            <a:avLst/>
          </a:prstGeom>
          <a:solidFill>
            <a:srgbClr val="FFFE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Изображение выглядит как зарисовка, линия, белый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1CA1ACF7-C355-FE79-9194-41CA2BF5A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560" y="1013392"/>
            <a:ext cx="2904093" cy="10458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7C3D56-DED9-0389-07FC-47E4366D037D}"/>
              </a:ext>
            </a:extLst>
          </p:cNvPr>
          <p:cNvSpPr txBox="1"/>
          <p:nvPr/>
        </p:nvSpPr>
        <p:spPr>
          <a:xfrm>
            <a:off x="6152869" y="3002053"/>
            <a:ext cx="583956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Gotham Pro" panose="02000503040000020004" pitchFamily="2" charset="0"/>
                <a:cs typeface="Gotham Pro" panose="02000503040000020004" pitchFamily="2" charset="0"/>
                <a:sym typeface="Arial"/>
              </a:rPr>
              <a:t>Дом научной</a:t>
            </a:r>
            <a:r>
              <a:rPr lang="en-GB" sz="3000" b="1" dirty="0">
                <a:latin typeface="Gotham Pro" panose="02000503040000020004" pitchFamily="2" charset="0"/>
                <a:cs typeface="Gotham Pro" panose="02000503040000020004" pitchFamily="2" charset="0"/>
                <a:sym typeface="Arial"/>
              </a:rPr>
              <a:t> </a:t>
            </a:r>
            <a:r>
              <a:rPr lang="ru-RU" sz="3000" b="1" dirty="0">
                <a:latin typeface="Gotham Pro" panose="02000503040000020004" pitchFamily="2" charset="0"/>
                <a:cs typeface="Gotham Pro" panose="02000503040000020004" pitchFamily="2" charset="0"/>
                <a:sym typeface="Arial"/>
              </a:rPr>
              <a:t>коллаборации </a:t>
            </a:r>
            <a:r>
              <a:rPr lang="ru-RU" sz="1800" b="1" dirty="0">
                <a:latin typeface="Gotham Pro" panose="02000503040000020004" pitchFamily="2" charset="0"/>
                <a:cs typeface="Gotham Pro" panose="02000503040000020004" pitchFamily="2" charset="0"/>
                <a:sym typeface="Arial"/>
              </a:rPr>
              <a:t>под кураторством академика Адрианова А.В.</a:t>
            </a:r>
          </a:p>
          <a:p>
            <a:pPr algn="ctr"/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  <a:sym typeface="Arial"/>
              </a:rPr>
              <a:t>Дальневосточный федеральный университет</a:t>
            </a:r>
            <a:endParaRPr lang="ru-RU" sz="1600" b="1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16" name="Рисунок 15" descr="Изображение выглядит как черный, снимок экрана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7498350-54BC-2B28-ACE2-5D0702977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028" y="1296278"/>
            <a:ext cx="1695171" cy="5884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ADA92F-9F7D-4325-87D7-4ABEEF1FA0D4}"/>
              </a:ext>
            </a:extLst>
          </p:cNvPr>
          <p:cNvSpPr txBox="1"/>
          <p:nvPr/>
        </p:nvSpPr>
        <p:spPr>
          <a:xfrm>
            <a:off x="1921981" y="5561717"/>
            <a:ext cx="98032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ctr"/>
            <a:r>
              <a:rPr lang="ru-RU" dirty="0">
                <a:solidFill>
                  <a:schemeClr val="tx1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dnk@dvfu.ru</a:t>
            </a:r>
            <a:br>
              <a:rPr lang="ru-RU" dirty="0">
                <a:solidFill>
                  <a:schemeClr val="tx1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dirty="0">
                <a:solidFill>
                  <a:schemeClr val="tx1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8 (423) 265-24-24 </a:t>
            </a:r>
            <a:r>
              <a:rPr lang="ru-RU" dirty="0" err="1">
                <a:solidFill>
                  <a:schemeClr val="tx1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добав</a:t>
            </a:r>
            <a:r>
              <a:rPr lang="ru-RU" dirty="0">
                <a:solidFill>
                  <a:schemeClr val="tx1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2747</a:t>
            </a:r>
          </a:p>
          <a:p>
            <a:br>
              <a:rPr lang="ru-RU" dirty="0">
                <a:solidFill>
                  <a:schemeClr val="tx1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RU" dirty="0">
              <a:solidFill>
                <a:schemeClr val="tx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4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/>
          <p:nvPr/>
        </p:nvSpPr>
        <p:spPr>
          <a:xfrm>
            <a:off x="0" y="0"/>
            <a:ext cx="12192000" cy="1569900"/>
          </a:xfrm>
          <a:prstGeom prst="rect">
            <a:avLst/>
          </a:prstGeom>
          <a:solidFill>
            <a:srgbClr val="FFC9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4000" b="1" dirty="0">
                <a:solidFill>
                  <a:schemeClr val="tx1"/>
                </a:solidFill>
                <a:latin typeface="Gotham Pro" panose="02000503040000020004" pitchFamily="2" charset="0"/>
                <a:ea typeface="Calibri"/>
                <a:cs typeface="Gotham Pro" panose="02000503040000020004" pitchFamily="2" charset="0"/>
                <a:sym typeface="Calibri"/>
              </a:rPr>
              <a:t>Какие бывают олимпиады?</a:t>
            </a:r>
            <a:endParaRPr sz="4000" b="1" i="0" u="none" strike="noStrike" cap="none" dirty="0">
              <a:solidFill>
                <a:schemeClr val="tx1"/>
              </a:solidFill>
              <a:latin typeface="Gotham Pro" panose="02000503040000020004" pitchFamily="2" charset="0"/>
              <a:ea typeface="Calibri"/>
              <a:cs typeface="Gotham Pro" panose="02000503040000020004" pitchFamily="2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9EDB6-E6B1-D613-1799-EB8804C1CCA3}"/>
              </a:ext>
            </a:extLst>
          </p:cNvPr>
          <p:cNvSpPr txBox="1"/>
          <p:nvPr/>
        </p:nvSpPr>
        <p:spPr>
          <a:xfrm>
            <a:off x="1914618" y="1994870"/>
            <a:ext cx="66985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 err="1">
                <a:latin typeface="Gotham Pro" panose="02000503040000020004" pitchFamily="2" charset="0"/>
                <a:cs typeface="Gotham Pro" panose="02000503040000020004" pitchFamily="2" charset="0"/>
              </a:rPr>
              <a:t>ВсОШ</a:t>
            </a:r>
            <a:endParaRPr lang="ru-RU" sz="44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indent="-342900">
              <a:buAutoNum type="arabicPeriod"/>
            </a:pPr>
            <a:r>
              <a:rPr lang="ru-RU" sz="4400" dirty="0">
                <a:latin typeface="Gotham Pro" panose="02000503040000020004" pitchFamily="2" charset="0"/>
                <a:cs typeface="Gotham Pro" panose="02000503040000020004" pitchFamily="2" charset="0"/>
              </a:rPr>
              <a:t>Из перечня РСОШ</a:t>
            </a:r>
          </a:p>
          <a:p>
            <a:pPr marL="342900" indent="-342900">
              <a:buAutoNum type="arabicPeriod"/>
            </a:pPr>
            <a:r>
              <a:rPr lang="ru-RU" sz="4400" dirty="0">
                <a:latin typeface="Gotham Pro" panose="02000503040000020004" pitchFamily="2" charset="0"/>
                <a:cs typeface="Gotham Pro" panose="02000503040000020004" pitchFamily="2" charset="0"/>
              </a:rPr>
              <a:t>Прочие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/>
          <p:nvPr/>
        </p:nvSpPr>
        <p:spPr>
          <a:xfrm>
            <a:off x="0" y="0"/>
            <a:ext cx="12192000" cy="1569900"/>
          </a:xfrm>
          <a:prstGeom prst="rect">
            <a:avLst/>
          </a:prstGeom>
          <a:solidFill>
            <a:srgbClr val="FFC9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4000" b="1" dirty="0">
                <a:solidFill>
                  <a:schemeClr val="tx1"/>
                </a:solidFill>
                <a:latin typeface="Gotham Pro" panose="02000503040000020004" pitchFamily="2" charset="0"/>
                <a:ea typeface="Calibri"/>
                <a:cs typeface="Gotham Pro" panose="02000503040000020004" pitchFamily="2" charset="0"/>
                <a:sym typeface="Calibri"/>
              </a:rPr>
              <a:t>Типология олимпиад</a:t>
            </a:r>
            <a:endParaRPr sz="4000" b="1" i="0" u="none" strike="noStrike" cap="none" dirty="0">
              <a:solidFill>
                <a:schemeClr val="tx1"/>
              </a:solidFill>
              <a:latin typeface="Gotham Pro" panose="02000503040000020004" pitchFamily="2" charset="0"/>
              <a:ea typeface="Calibri"/>
              <a:cs typeface="Gotham Pro" panose="02000503040000020004" pitchFamily="2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2FC04B-A97E-7DCE-8AA5-677B1DA25C95}"/>
              </a:ext>
            </a:extLst>
          </p:cNvPr>
          <p:cNvSpPr txBox="1"/>
          <p:nvPr/>
        </p:nvSpPr>
        <p:spPr>
          <a:xfrm>
            <a:off x="831826" y="1852915"/>
            <a:ext cx="3553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Gotham Pro" panose="02000503040000020004" pitchFamily="2" charset="0"/>
                <a:cs typeface="Gotham Pro" panose="02000503040000020004" pitchFamily="2" charset="0"/>
              </a:rPr>
              <a:t>Предметные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9EDB6-E6B1-D613-1799-EB8804C1CCA3}"/>
              </a:ext>
            </a:extLst>
          </p:cNvPr>
          <p:cNvSpPr txBox="1"/>
          <p:nvPr/>
        </p:nvSpPr>
        <p:spPr>
          <a:xfrm>
            <a:off x="6096000" y="2629349"/>
            <a:ext cx="51525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Gotham Pro" panose="02000503040000020004" pitchFamily="2" charset="0"/>
                <a:cs typeface="Gotham Pro" panose="02000503040000020004" pitchFamily="2" charset="0"/>
              </a:rPr>
              <a:t>Решение заданий требует умения применять и совмещать знания из разных областей (робототехника)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E2B176-F170-49A1-BD82-18E056C79962}"/>
              </a:ext>
            </a:extLst>
          </p:cNvPr>
          <p:cNvSpPr txBox="1"/>
          <p:nvPr/>
        </p:nvSpPr>
        <p:spPr>
          <a:xfrm>
            <a:off x="5992428" y="1868792"/>
            <a:ext cx="4253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Gotham Pro" panose="02000503040000020004" pitchFamily="2" charset="0"/>
                <a:cs typeface="Gotham Pro" panose="02000503040000020004" pitchFamily="2" charset="0"/>
              </a:rPr>
              <a:t>Проектные (межпредметные)</a:t>
            </a:r>
            <a:r>
              <a:rPr lang="en-GB" sz="2400" b="1" dirty="0"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endParaRPr lang="ru-RU" sz="2400" b="1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0643B-86A0-4A21-860D-0AFC83589D6C}"/>
              </a:ext>
            </a:extLst>
          </p:cNvPr>
          <p:cNvSpPr txBox="1"/>
          <p:nvPr/>
        </p:nvSpPr>
        <p:spPr>
          <a:xfrm>
            <a:off x="701337" y="2597595"/>
            <a:ext cx="5181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Gotham Pro" panose="02000503040000020004" pitchFamily="2" charset="0"/>
                <a:cs typeface="Gotham Pro" panose="02000503040000020004" pitchFamily="2" charset="0"/>
              </a:rPr>
              <a:t>Профили соответствуют школьным предметам (математика, история) или их модулям (право, экономика)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FC256-E202-4797-8FD6-2CC68FCF8459}"/>
              </a:ext>
            </a:extLst>
          </p:cNvPr>
          <p:cNvSpPr txBox="1"/>
          <p:nvPr/>
        </p:nvSpPr>
        <p:spPr>
          <a:xfrm>
            <a:off x="4648066" y="4825619"/>
            <a:ext cx="26887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Gotham Pro" panose="02000503040000020004" pitchFamily="2" charset="0"/>
                <a:cs typeface="Gotham Pro" panose="02000503040000020004" pitchFamily="2" charset="0"/>
              </a:rPr>
              <a:t>III </a:t>
            </a:r>
            <a:r>
              <a:rPr lang="ru-RU" sz="2400" b="1" dirty="0">
                <a:latin typeface="Gotham Pro" panose="02000503040000020004" pitchFamily="2" charset="0"/>
                <a:cs typeface="Gotham Pro" panose="02000503040000020004" pitchFamily="2" charset="0"/>
              </a:rPr>
              <a:t>уровня перечня</a:t>
            </a:r>
          </a:p>
        </p:txBody>
      </p:sp>
    </p:spTree>
    <p:extLst>
      <p:ext uri="{BB962C8B-B14F-4D97-AF65-F5344CB8AC3E}">
        <p14:creationId xmlns:p14="http://schemas.microsoft.com/office/powerpoint/2010/main" val="353671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/>
          <p:nvPr/>
        </p:nvSpPr>
        <p:spPr>
          <a:xfrm>
            <a:off x="0" y="0"/>
            <a:ext cx="12192000" cy="1569900"/>
          </a:xfrm>
          <a:prstGeom prst="rect">
            <a:avLst/>
          </a:prstGeom>
          <a:solidFill>
            <a:srgbClr val="FFC9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4000" b="1" dirty="0">
                <a:solidFill>
                  <a:schemeClr val="tx1"/>
                </a:solidFill>
                <a:latin typeface="Gotham Pro" panose="02000503040000020004" pitchFamily="2" charset="0"/>
                <a:ea typeface="Calibri"/>
                <a:cs typeface="Gotham Pro" panose="02000503040000020004" pitchFamily="2" charset="0"/>
                <a:sym typeface="Calibri"/>
              </a:rPr>
              <a:t>Зачем их писать?</a:t>
            </a:r>
            <a:endParaRPr sz="4000" b="1" i="0" u="none" strike="noStrike" cap="none" dirty="0">
              <a:solidFill>
                <a:schemeClr val="tx1"/>
              </a:solidFill>
              <a:latin typeface="Gotham Pro" panose="02000503040000020004" pitchFamily="2" charset="0"/>
              <a:ea typeface="Calibri"/>
              <a:cs typeface="Gotham Pro" panose="02000503040000020004" pitchFamily="2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9EDB6-E6B1-D613-1799-EB8804C1CCA3}"/>
              </a:ext>
            </a:extLst>
          </p:cNvPr>
          <p:cNvSpPr txBox="1"/>
          <p:nvPr/>
        </p:nvSpPr>
        <p:spPr>
          <a:xfrm>
            <a:off x="6096000" y="2110191"/>
            <a:ext cx="53738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Льготы при поступлении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Прививка от стресса перед ЕГЭ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Повышение мотивации школьника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Повышение мотивации педагога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Вы ничего не теряете (участие по закону бесплатно)</a:t>
            </a:r>
          </a:p>
        </p:txBody>
      </p:sp>
      <p:pic>
        <p:nvPicPr>
          <p:cNvPr id="6" name="Рисунок 5" descr="Изображение выглядит как в помещении, Научный прибор, Медицинское оборудование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41B0640A-13B8-3469-C1FD-FA7158631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12" y="2110191"/>
            <a:ext cx="5353554" cy="35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/>
          <p:nvPr/>
        </p:nvSpPr>
        <p:spPr>
          <a:xfrm>
            <a:off x="0" y="0"/>
            <a:ext cx="12192000" cy="1569900"/>
          </a:xfrm>
          <a:prstGeom prst="rect">
            <a:avLst/>
          </a:prstGeom>
          <a:solidFill>
            <a:srgbClr val="FFC9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4000" b="1" dirty="0">
                <a:solidFill>
                  <a:schemeClr val="tx1"/>
                </a:solidFill>
                <a:latin typeface="Gotham Pro" panose="02000503040000020004" pitchFamily="2" charset="0"/>
                <a:ea typeface="Calibri"/>
                <a:cs typeface="Gotham Pro" panose="02000503040000020004" pitchFamily="2" charset="0"/>
                <a:sym typeface="Calibri"/>
              </a:rPr>
              <a:t>Так почему их пишут не все?</a:t>
            </a:r>
            <a:endParaRPr sz="4000" b="1" i="0" u="none" strike="noStrike" cap="none" dirty="0">
              <a:solidFill>
                <a:schemeClr val="tx1"/>
              </a:solidFill>
              <a:latin typeface="Gotham Pro" panose="02000503040000020004" pitchFamily="2" charset="0"/>
              <a:ea typeface="Calibri"/>
              <a:cs typeface="Gotham Pro" panose="02000503040000020004" pitchFamily="2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9EDB6-E6B1-D613-1799-EB8804C1CCA3}"/>
              </a:ext>
            </a:extLst>
          </p:cNvPr>
          <p:cNvSpPr txBox="1"/>
          <p:nvPr/>
        </p:nvSpPr>
        <p:spPr>
          <a:xfrm>
            <a:off x="5654256" y="2151727"/>
            <a:ext cx="59251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Gotham Pro" panose="02000503040000020004" pitchFamily="2" charset="0"/>
                <a:cs typeface="Gotham Pro" panose="02000503040000020004" pitchFamily="2" charset="0"/>
              </a:rPr>
              <a:t>Не знают, как устроены олимпиады и какие выбрать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Gotham Pro" panose="02000503040000020004" pitchFamily="2" charset="0"/>
                <a:cs typeface="Gotham Pro" panose="02000503040000020004" pitchFamily="2" charset="0"/>
              </a:rPr>
              <a:t>Боятся</a:t>
            </a:r>
          </a:p>
        </p:txBody>
      </p:sp>
      <p:pic>
        <p:nvPicPr>
          <p:cNvPr id="6" name="Google Shape;231;p7" descr="Изображение выглядит как человек, мальчик, молодой, еда&#10;&#10;Автоматически созданное описание">
            <a:extLst>
              <a:ext uri="{FF2B5EF4-FFF2-40B4-BE49-F238E27FC236}">
                <a16:creationId xmlns:a16="http://schemas.microsoft.com/office/drawing/2014/main" id="{3DDCCB68-74B4-476B-BA31-8EAFC65F14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72" y="2151727"/>
            <a:ext cx="3901440" cy="2599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54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/>
          <p:nvPr/>
        </p:nvSpPr>
        <p:spPr>
          <a:xfrm>
            <a:off x="0" y="0"/>
            <a:ext cx="12192000" cy="1569900"/>
          </a:xfrm>
          <a:prstGeom prst="rect">
            <a:avLst/>
          </a:prstGeom>
          <a:solidFill>
            <a:srgbClr val="FFC9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4000" b="1" i="0" u="none" strike="noStrike" cap="none" dirty="0">
                <a:solidFill>
                  <a:schemeClr val="tx1"/>
                </a:solidFill>
                <a:latin typeface="Gotham Pro" panose="02000503040000020004" pitchFamily="2" charset="0"/>
                <a:ea typeface="Calibri"/>
                <a:cs typeface="Gotham Pro" panose="02000503040000020004" pitchFamily="2" charset="0"/>
                <a:sym typeface="Calibri"/>
              </a:rPr>
              <a:t>Как выбрать?</a:t>
            </a:r>
            <a:endParaRPr sz="4000" b="1" i="0" u="none" strike="noStrike" cap="none" dirty="0">
              <a:solidFill>
                <a:schemeClr val="tx1"/>
              </a:solidFill>
              <a:latin typeface="Gotham Pro" panose="02000503040000020004" pitchFamily="2" charset="0"/>
              <a:ea typeface="Calibri"/>
              <a:cs typeface="Gotham Pro" panose="02000503040000020004" pitchFamily="2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9EDB6-E6B1-D613-1799-EB8804C1CCA3}"/>
              </a:ext>
            </a:extLst>
          </p:cNvPr>
          <p:cNvSpPr txBox="1"/>
          <p:nvPr/>
        </p:nvSpPr>
        <p:spPr>
          <a:xfrm>
            <a:off x="5654256" y="2151727"/>
            <a:ext cx="59251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Ознакомиться со списком на </a:t>
            </a:r>
            <a:r>
              <a:rPr lang="en-US" sz="2000" dirty="0">
                <a:latin typeface="Gotham Pro" panose="02000503040000020004" pitchFamily="2" charset="0"/>
                <a:cs typeface="Gotham Pro" panose="02000503040000020004" pitchFamily="2" charset="0"/>
              </a:rPr>
              <a:t>olimpiada.ru</a:t>
            </a:r>
            <a:endParaRPr lang="ru-RU" sz="2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Ориентироваться на перечень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Пробовать свои силы во всех, до которых дотянетесь</a:t>
            </a:r>
          </a:p>
        </p:txBody>
      </p:sp>
      <p:pic>
        <p:nvPicPr>
          <p:cNvPr id="7" name="Рисунок 6" descr="Изображение выглядит как одежда, человек, обувь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CFD84257-86DE-0A89-3050-4B75283F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29" y="2151726"/>
            <a:ext cx="4774529" cy="31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1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/>
          <p:nvPr/>
        </p:nvSpPr>
        <p:spPr>
          <a:xfrm>
            <a:off x="0" y="0"/>
            <a:ext cx="12192000" cy="1569900"/>
          </a:xfrm>
          <a:prstGeom prst="rect">
            <a:avLst/>
          </a:prstGeom>
          <a:solidFill>
            <a:srgbClr val="FFC9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4000" b="1" i="0" u="none" strike="noStrike" cap="none" dirty="0">
                <a:solidFill>
                  <a:schemeClr val="tx1"/>
                </a:solidFill>
                <a:latin typeface="Gotham Pro" panose="02000503040000020004" pitchFamily="2" charset="0"/>
                <a:ea typeface="Calibri"/>
                <a:cs typeface="Gotham Pro" panose="02000503040000020004" pitchFamily="2" charset="0"/>
                <a:sym typeface="Calibri"/>
              </a:rPr>
              <a:t>Как готовиться?</a:t>
            </a:r>
            <a:endParaRPr sz="4000" b="1" i="0" u="none" strike="noStrike" cap="none" dirty="0">
              <a:solidFill>
                <a:schemeClr val="tx1"/>
              </a:solidFill>
              <a:latin typeface="Gotham Pro" panose="02000503040000020004" pitchFamily="2" charset="0"/>
              <a:ea typeface="Calibri"/>
              <a:cs typeface="Gotham Pro" panose="02000503040000020004" pitchFamily="2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9EDB6-E6B1-D613-1799-EB8804C1CCA3}"/>
              </a:ext>
            </a:extLst>
          </p:cNvPr>
          <p:cNvSpPr txBox="1"/>
          <p:nvPr/>
        </p:nvSpPr>
        <p:spPr>
          <a:xfrm>
            <a:off x="5654256" y="2151727"/>
            <a:ext cx="59251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>
                <a:latin typeface="Gotham Pro" panose="02000503040000020004" pitchFamily="2" charset="0"/>
                <a:cs typeface="Gotham Pro" panose="02000503040000020004" pitchFamily="2" charset="0"/>
              </a:rPr>
              <a:t>Самостоятельно решать задания прошлых лет</a:t>
            </a:r>
          </a:p>
          <a:p>
            <a:pPr marL="342900" indent="-342900">
              <a:buAutoNum type="arabicPeriod"/>
            </a:pPr>
            <a:r>
              <a:rPr lang="ru-RU" sz="3200" dirty="0">
                <a:latin typeface="Gotham Pro" panose="02000503040000020004" pitchFamily="2" charset="0"/>
                <a:cs typeface="Gotham Pro" panose="02000503040000020004" pitchFamily="2" charset="0"/>
              </a:rPr>
              <a:t>Проходить на интенсивы ДДО ДВФУ</a:t>
            </a:r>
          </a:p>
          <a:p>
            <a:pPr marL="342900" indent="-342900">
              <a:buAutoNum type="arabicPeriod"/>
            </a:pPr>
            <a:r>
              <a:rPr lang="ru-RU" sz="3200" dirty="0">
                <a:latin typeface="Gotham Pro" panose="02000503040000020004" pitchFamily="2" charset="0"/>
                <a:cs typeface="Gotham Pro" panose="02000503040000020004" pitchFamily="2" charset="0"/>
              </a:rPr>
              <a:t>Обучаться в Доме научной коллаборации</a:t>
            </a:r>
          </a:p>
        </p:txBody>
      </p:sp>
      <p:pic>
        <p:nvPicPr>
          <p:cNvPr id="7" name="Рисунок 6" descr="Изображение выглядит как одежда, человек, обувь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CFD84257-86DE-0A89-3050-4B75283F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29" y="2151726"/>
            <a:ext cx="4774529" cy="31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3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"/>
          <p:cNvSpPr/>
          <p:nvPr/>
        </p:nvSpPr>
        <p:spPr>
          <a:xfrm>
            <a:off x="0" y="0"/>
            <a:ext cx="12192000" cy="1569900"/>
          </a:xfrm>
          <a:prstGeom prst="rect">
            <a:avLst/>
          </a:prstGeom>
          <a:solidFill>
            <a:srgbClr val="FFC9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7" descr="Изображение выглядит как рисунок, часы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t="5222"/>
          <a:stretch/>
        </p:blipFill>
        <p:spPr>
          <a:xfrm>
            <a:off x="637963" y="248439"/>
            <a:ext cx="6022444" cy="11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0069" y="44248"/>
            <a:ext cx="1308560" cy="144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47816" y="63772"/>
            <a:ext cx="1505984" cy="150598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7"/>
          <p:cNvSpPr txBox="1"/>
          <p:nvPr/>
        </p:nvSpPr>
        <p:spPr>
          <a:xfrm>
            <a:off x="389906" y="1633528"/>
            <a:ext cx="11412187" cy="167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«Океан знаний» 2023</a:t>
            </a:r>
            <a:r>
              <a:rPr lang="en-US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/</a:t>
            </a:r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2024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Gotham Pro" panose="02000503040000020004" pitchFamily="2" charset="0"/>
                <a:cs typeface="Gotham Pro" panose="02000503040000020004" pitchFamily="2" charset="0"/>
                <a:sym typeface="Arial"/>
              </a:rPr>
              <a:t>:</a:t>
            </a:r>
            <a:endParaRPr lang="ru-RU" sz="2000" b="1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700" b="0" i="0" u="none" strike="noStrike" cap="none" dirty="0">
                <a:solidFill>
                  <a:srgbClr val="000000"/>
                </a:solidFill>
                <a:latin typeface="Gotham Pro" panose="02000503040000020004" pitchFamily="2" charset="0"/>
                <a:cs typeface="Gotham Pro" panose="02000503040000020004" pitchFamily="2" charset="0"/>
                <a:sym typeface="Arial"/>
              </a:rPr>
              <a:t>7 профилей (математика, физика, химия, биология, русский язык, обществознание, история)</a:t>
            </a:r>
            <a:endParaRPr sz="17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700" b="0" i="0" u="none" strike="noStrike" cap="none" dirty="0">
                <a:solidFill>
                  <a:srgbClr val="000000"/>
                </a:solidFill>
                <a:latin typeface="Gotham Pro" panose="02000503040000020004" pitchFamily="2" charset="0"/>
                <a:cs typeface="Gotham Pro" panose="02000503040000020004" pitchFamily="2" charset="0"/>
                <a:sym typeface="Arial"/>
              </a:rPr>
              <a:t>2 профиля в перечне РСОШ, 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Gotham Pro" panose="02000503040000020004" pitchFamily="2" charset="0"/>
                <a:cs typeface="Gotham Pro" panose="02000503040000020004" pitchFamily="2" charset="0"/>
                <a:sym typeface="Arial"/>
              </a:rPr>
              <a:t>III </a:t>
            </a:r>
            <a:r>
              <a:rPr lang="ru-RU" sz="1700" b="0" i="0" u="none" strike="noStrike" cap="none" dirty="0">
                <a:solidFill>
                  <a:srgbClr val="000000"/>
                </a:solidFill>
                <a:latin typeface="Gotham Pro" panose="02000503040000020004" pitchFamily="2" charset="0"/>
                <a:cs typeface="Gotham Pro" panose="02000503040000020004" pitchFamily="2" charset="0"/>
                <a:sym typeface="Arial"/>
              </a:rPr>
              <a:t>уровень (русский язык, обществознание);</a:t>
            </a:r>
            <a:endParaRPr sz="17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sz="17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28;p7">
            <a:extLst>
              <a:ext uri="{FF2B5EF4-FFF2-40B4-BE49-F238E27FC236}">
                <a16:creationId xmlns:a16="http://schemas.microsoft.com/office/drawing/2014/main" id="{90F193DB-307B-47A7-8927-A4D61289129D}"/>
              </a:ext>
            </a:extLst>
          </p:cNvPr>
          <p:cNvSpPr txBox="1"/>
          <p:nvPr/>
        </p:nvSpPr>
        <p:spPr>
          <a:xfrm>
            <a:off x="389906" y="2907242"/>
            <a:ext cx="11412187" cy="167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Расписание олимпиады: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700" b="0" i="0" u="none" strike="noStrike" cap="none" dirty="0">
                <a:solidFill>
                  <a:srgbClr val="000000"/>
                </a:solidFill>
                <a:latin typeface="Gotham Pro" panose="02000503040000020004" pitchFamily="2" charset="0"/>
                <a:cs typeface="Gotham Pro" panose="02000503040000020004" pitchFamily="2" charset="0"/>
                <a:sym typeface="Arial"/>
              </a:rPr>
              <a:t>Отборочный этап: октябрь – 9 января</a:t>
            </a:r>
            <a:endParaRPr sz="17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700" b="0" i="0" u="none" strike="noStrike" cap="none" dirty="0">
                <a:solidFill>
                  <a:srgbClr val="000000"/>
                </a:solidFill>
                <a:latin typeface="Gotham Pro" panose="02000503040000020004" pitchFamily="2" charset="0"/>
                <a:cs typeface="Gotham Pro" panose="02000503040000020004" pitchFamily="2" charset="0"/>
                <a:sym typeface="Arial"/>
              </a:rPr>
              <a:t>Заключительный этап: 12-15 марта</a:t>
            </a:r>
            <a:endParaRPr sz="17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sz="17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28;p7">
            <a:extLst>
              <a:ext uri="{FF2B5EF4-FFF2-40B4-BE49-F238E27FC236}">
                <a16:creationId xmlns:a16="http://schemas.microsoft.com/office/drawing/2014/main" id="{767FF26F-556D-46BA-8AB0-C27C61D076A9}"/>
              </a:ext>
            </a:extLst>
          </p:cNvPr>
          <p:cNvSpPr txBox="1"/>
          <p:nvPr/>
        </p:nvSpPr>
        <p:spPr>
          <a:xfrm>
            <a:off x="389905" y="4385801"/>
            <a:ext cx="11412187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Контакты: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Gotham Pro" panose="02000503040000020004" pitchFamily="2" charset="0"/>
                <a:cs typeface="Gotham Pro" panose="02000503040000020004" pitchFamily="2" charset="0"/>
                <a:sym typeface="Arial"/>
              </a:rPr>
              <a:t>g</a:t>
            </a:r>
            <a:r>
              <a:rPr lang="ru-RU" sz="1700" b="0" i="0" u="none" strike="noStrike" cap="none" dirty="0">
                <a:solidFill>
                  <a:srgbClr val="000000"/>
                </a:solidFill>
                <a:latin typeface="Gotham Pro" panose="02000503040000020004" pitchFamily="2" charset="0"/>
                <a:cs typeface="Gotham Pro" panose="02000503040000020004" pitchFamily="2" charset="0"/>
                <a:sym typeface="Arial"/>
              </a:rPr>
              <a:t>uzeva.aa@dvfu.ru</a:t>
            </a:r>
            <a:endParaRPr lang="ru-RU" sz="17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700" dirty="0">
                <a:latin typeface="Gotham Pro" panose="02000503040000020004" pitchFamily="2" charset="0"/>
                <a:cs typeface="Gotham Pro" panose="02000503040000020004" pitchFamily="2" charset="0"/>
              </a:rPr>
              <a:t>Сайт ДВФУ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85C583-5DFE-4BA5-84AA-A73C8DE80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14" y="2940259"/>
            <a:ext cx="3288649" cy="328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"/>
          <p:cNvSpPr/>
          <p:nvPr/>
        </p:nvSpPr>
        <p:spPr>
          <a:xfrm>
            <a:off x="0" y="0"/>
            <a:ext cx="12192000" cy="1569900"/>
          </a:xfrm>
          <a:prstGeom prst="rect">
            <a:avLst/>
          </a:prstGeom>
          <a:solidFill>
            <a:srgbClr val="FFC9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7C00C-3EEB-8A42-362A-91C66D6CFFBE}"/>
              </a:ext>
            </a:extLst>
          </p:cNvPr>
          <p:cNvSpPr txBox="1"/>
          <p:nvPr/>
        </p:nvSpPr>
        <p:spPr>
          <a:xfrm>
            <a:off x="528322" y="431007"/>
            <a:ext cx="504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Gotham Pro" panose="02000503040000020004" pitchFamily="2" charset="0"/>
                <a:cs typeface="Gotham Pro" panose="02000503040000020004" pitchFamily="2" charset="0"/>
              </a:rPr>
              <a:t>Наши контакты: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A2E72-6B0E-B4E9-43A0-9513A8F8606D}"/>
              </a:ext>
            </a:extLst>
          </p:cNvPr>
          <p:cNvSpPr txBox="1"/>
          <p:nvPr/>
        </p:nvSpPr>
        <p:spPr>
          <a:xfrm>
            <a:off x="6096000" y="2673424"/>
            <a:ext cx="56975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chemeClr val="tx1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dnk@dvfu.ru</a:t>
            </a:r>
            <a:br>
              <a:rPr lang="ru-RU" sz="2800" dirty="0">
                <a:solidFill>
                  <a:schemeClr val="tx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8 (423) 265-24-24 доб. 2747</a:t>
            </a:r>
            <a:br>
              <a:rPr lang="ru-RU" sz="2800" dirty="0">
                <a:solidFill>
                  <a:schemeClr val="tx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Приморский край, 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г.Владивосток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,</a:t>
            </a:r>
            <a:br>
              <a:rPr lang="ru-RU" sz="2800" dirty="0">
                <a:solidFill>
                  <a:schemeClr val="tx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остров Русский, 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п.Аякс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, д.10</a:t>
            </a:r>
            <a:endParaRPr lang="ru-RU" sz="2800" dirty="0">
              <a:solidFill>
                <a:schemeClr val="tx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6" name="Рисунок 5" descr="Изображение выглядит как снимок экрана, круг, Графика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id="{BDAF7502-55FC-2C73-EEE3-571D7AEF9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2" y="2673425"/>
            <a:ext cx="5266422" cy="2246768"/>
          </a:xfrm>
          <a:prstGeom prst="rect">
            <a:avLst/>
          </a:prstGeom>
        </p:spPr>
      </p:pic>
      <p:pic>
        <p:nvPicPr>
          <p:cNvPr id="7" name="Google Shape;237;p8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:a16="http://schemas.microsoft.com/office/drawing/2014/main" id="{9B509F3E-0231-C940-9EC9-7607852D3E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5222"/>
          <a:stretch/>
        </p:blipFill>
        <p:spPr>
          <a:xfrm>
            <a:off x="5870449" y="216625"/>
            <a:ext cx="6022444" cy="11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266</Words>
  <Application>Microsoft Office PowerPoint</Application>
  <PresentationFormat>Широкоэкранный</PresentationFormat>
  <Paragraphs>45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Gotham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дополнительного образования детей по развитию ключевых компетенций “Дом научной коллаборации под кураторством академика Адрианова А.В.” Дальневосточный федеральный университет</dc:title>
  <dc:creator>Наталья</dc:creator>
  <cp:lastModifiedBy>Таран Сергей Юрьевич</cp:lastModifiedBy>
  <cp:revision>13</cp:revision>
  <dcterms:modified xsi:type="dcterms:W3CDTF">2023-10-10T04:25:11Z</dcterms:modified>
</cp:coreProperties>
</file>