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svg" ContentType="image/svg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7" r:id="rId2"/>
    <p:sldId id="284" r:id="rId3"/>
    <p:sldId id="264" r:id="rId4"/>
    <p:sldId id="282" r:id="rId5"/>
    <p:sldId id="280" r:id="rId6"/>
    <p:sldId id="269" r:id="rId7"/>
    <p:sldId id="271" r:id="rId8"/>
    <p:sldId id="279" r:id="rId9"/>
    <p:sldId id="286" r:id="rId10"/>
    <p:sldId id="287" r:id="rId11"/>
    <p:sldId id="272" r:id="rId12"/>
    <p:sldId id="274" r:id="rId13"/>
    <p:sldId id="275" r:id="rId14"/>
    <p:sldId id="283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8189"/>
    <a:srgbClr val="FF66CC"/>
    <a:srgbClr val="1616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>
        <p:scale>
          <a:sx n="89" d="100"/>
          <a:sy n="89" d="100"/>
        </p:scale>
        <p:origin x="-1434" y="-7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8" d="100"/>
          <a:sy n="58" d="100"/>
        </p:scale>
        <p:origin x="2165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xmlns="" id="{C71A82C1-5FFE-99FC-44F7-8EBF2B1B98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30B3D208-D754-2459-EAA9-83F5DB93161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F74271-1331-4452-881E-898437D3224A}" type="datetimeFigureOut">
              <a:rPr lang="ru-RU" smtClean="0"/>
              <a:t>22.09.2023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C34E2EEE-26BA-EF38-8770-4D4B49411E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5F3650DF-EBD7-1244-E1D3-0E3B8562415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9DB568-9709-4CEA-A565-5ED5DEAE58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45616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C2CD8070-D9CD-8D41-1F42-C33AE22D67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Заголовок 1">
            <a:extLst>
              <a:ext uri="{FF2B5EF4-FFF2-40B4-BE49-F238E27FC236}">
                <a16:creationId xmlns:a16="http://schemas.microsoft.com/office/drawing/2014/main" xmlns="" id="{5767F854-6F87-EA0C-1A9B-AB8A17037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56760"/>
            <a:ext cx="10515600" cy="97234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8" name="Текст 2">
            <a:extLst>
              <a:ext uri="{FF2B5EF4-FFF2-40B4-BE49-F238E27FC236}">
                <a16:creationId xmlns:a16="http://schemas.microsoft.com/office/drawing/2014/main" xmlns="" id="{A3AC097A-484F-D4FF-B96D-5C68211E0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47360"/>
            <a:ext cx="10515600" cy="1112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649036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: фигура 13">
            <a:extLst>
              <a:ext uri="{FF2B5EF4-FFF2-40B4-BE49-F238E27FC236}">
                <a16:creationId xmlns:a16="http://schemas.microsoft.com/office/drawing/2014/main" xmlns="" id="{2C1D20F5-CE80-6AB5-012B-ED08711CB1A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12191999 w 12192000"/>
              <a:gd name="connsiteY3" fmla="*/ 6858000 h 6858000"/>
              <a:gd name="connsiteX4" fmla="*/ 12191999 w 12192000"/>
              <a:gd name="connsiteY4" fmla="*/ 3430270 h 6858000"/>
              <a:gd name="connsiteX5" fmla="*/ 8764269 w 12192000"/>
              <a:gd name="connsiteY5" fmla="*/ 6858000 h 6858000"/>
              <a:gd name="connsiteX6" fmla="*/ 0 w 1219200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12191999" y="6858000"/>
                </a:lnTo>
                <a:lnTo>
                  <a:pt x="12191999" y="3430270"/>
                </a:lnTo>
                <a:cubicBezTo>
                  <a:pt x="12191999" y="5329555"/>
                  <a:pt x="10662919" y="6858000"/>
                  <a:pt x="8764269" y="6858000"/>
                </a:cubicBezTo>
                <a:lnTo>
                  <a:pt x="0" y="685800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/>
            </a:lvl1pPr>
          </a:lstStyle>
          <a:p>
            <a:r>
              <a:rPr lang="ru-RU" dirty="0"/>
              <a:t>Фото</a:t>
            </a:r>
          </a:p>
        </p:txBody>
      </p:sp>
      <p:sp>
        <p:nvSpPr>
          <p:cNvPr id="17" name="Полилиния: фигура 16">
            <a:extLst>
              <a:ext uri="{FF2B5EF4-FFF2-40B4-BE49-F238E27FC236}">
                <a16:creationId xmlns:a16="http://schemas.microsoft.com/office/drawing/2014/main" xmlns="" id="{65A9FB47-03F0-836A-5245-19852DA4EDB5}"/>
              </a:ext>
            </a:extLst>
          </p:cNvPr>
          <p:cNvSpPr/>
          <p:nvPr/>
        </p:nvSpPr>
        <p:spPr>
          <a:xfrm>
            <a:off x="8764269" y="3430270"/>
            <a:ext cx="3427730" cy="3427729"/>
          </a:xfrm>
          <a:custGeom>
            <a:avLst/>
            <a:gdLst>
              <a:gd name="connsiteX0" fmla="*/ 3427730 w 3427730"/>
              <a:gd name="connsiteY0" fmla="*/ 0 h 3427729"/>
              <a:gd name="connsiteX1" fmla="*/ 0 w 3427730"/>
              <a:gd name="connsiteY1" fmla="*/ 3427730 h 3427729"/>
              <a:gd name="connsiteX2" fmla="*/ 3427730 w 3427730"/>
              <a:gd name="connsiteY2" fmla="*/ 3427730 h 3427729"/>
              <a:gd name="connsiteX3" fmla="*/ 3427730 w 3427730"/>
              <a:gd name="connsiteY3" fmla="*/ 0 h 3427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7730" h="3427729">
                <a:moveTo>
                  <a:pt x="3427730" y="0"/>
                </a:moveTo>
                <a:cubicBezTo>
                  <a:pt x="3427730" y="1899285"/>
                  <a:pt x="1898650" y="3427730"/>
                  <a:pt x="0" y="3427730"/>
                </a:cubicBezTo>
                <a:lnTo>
                  <a:pt x="3427730" y="3427730"/>
                </a:lnTo>
                <a:lnTo>
                  <a:pt x="3427730" y="0"/>
                </a:lnTo>
                <a:close/>
              </a:path>
            </a:pathLst>
          </a:custGeom>
          <a:solidFill>
            <a:srgbClr val="138189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3303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Рисунок 19">
            <a:extLst>
              <a:ext uri="{FF2B5EF4-FFF2-40B4-BE49-F238E27FC236}">
                <a16:creationId xmlns:a16="http://schemas.microsoft.com/office/drawing/2014/main" xmlns="" id="{F53D96DD-D849-71BA-6111-25ADD9B57E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9" name="Полилиния: фигура 18">
            <a:extLst>
              <a:ext uri="{FF2B5EF4-FFF2-40B4-BE49-F238E27FC236}">
                <a16:creationId xmlns:a16="http://schemas.microsoft.com/office/drawing/2014/main" xmlns="" id="{E797736F-CF0D-0124-7BE7-75B7E6853122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11150" y="341630"/>
            <a:ext cx="6174740" cy="6174740"/>
          </a:xfrm>
          <a:custGeom>
            <a:avLst/>
            <a:gdLst>
              <a:gd name="connsiteX0" fmla="*/ 3087371 w 6174740"/>
              <a:gd name="connsiteY0" fmla="*/ 0 h 6174740"/>
              <a:gd name="connsiteX1" fmla="*/ 4813490 w 6174740"/>
              <a:gd name="connsiteY1" fmla="*/ 527309 h 6174740"/>
              <a:gd name="connsiteX2" fmla="*/ 4992272 w 6174740"/>
              <a:gd name="connsiteY2" fmla="*/ 661004 h 6174740"/>
              <a:gd name="connsiteX3" fmla="*/ 5051169 w 6174740"/>
              <a:gd name="connsiteY3" fmla="*/ 705048 h 6174740"/>
              <a:gd name="connsiteX4" fmla="*/ 5270421 w 6174740"/>
              <a:gd name="connsiteY4" fmla="*/ 904320 h 6174740"/>
              <a:gd name="connsiteX5" fmla="*/ 6174740 w 6174740"/>
              <a:gd name="connsiteY5" fmla="*/ 3087370 h 6174740"/>
              <a:gd name="connsiteX6" fmla="*/ 6035981 w 6174740"/>
              <a:gd name="connsiteY6" fmla="*/ 4005410 h 6174740"/>
              <a:gd name="connsiteX7" fmla="*/ 5802213 w 6174740"/>
              <a:gd name="connsiteY7" fmla="*/ 4558935 h 6174740"/>
              <a:gd name="connsiteX8" fmla="*/ 4559217 w 6174740"/>
              <a:gd name="connsiteY8" fmla="*/ 5802085 h 6174740"/>
              <a:gd name="connsiteX9" fmla="*/ 3557662 w 6174740"/>
              <a:gd name="connsiteY9" fmla="*/ 6139164 h 6174740"/>
              <a:gd name="connsiteX10" fmla="*/ 3403119 w 6174740"/>
              <a:gd name="connsiteY10" fmla="*/ 6158799 h 6174740"/>
              <a:gd name="connsiteX11" fmla="*/ 3246290 w 6174740"/>
              <a:gd name="connsiteY11" fmla="*/ 6170723 h 6174740"/>
              <a:gd name="connsiteX12" fmla="*/ 3087370 w 6174740"/>
              <a:gd name="connsiteY12" fmla="*/ 6174740 h 6174740"/>
              <a:gd name="connsiteX13" fmla="*/ 2928506 w 6174740"/>
              <a:gd name="connsiteY13" fmla="*/ 6170723 h 6174740"/>
              <a:gd name="connsiteX14" fmla="*/ 0 w 6174740"/>
              <a:gd name="connsiteY14" fmla="*/ 3087370 h 6174740"/>
              <a:gd name="connsiteX15" fmla="*/ 3087371 w 6174740"/>
              <a:gd name="connsiteY15" fmla="*/ 0 h 6174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174740" h="6174740">
                <a:moveTo>
                  <a:pt x="3087371" y="0"/>
                </a:moveTo>
                <a:cubicBezTo>
                  <a:pt x="3726736" y="0"/>
                  <a:pt x="4320739" y="194400"/>
                  <a:pt x="4813490" y="527309"/>
                </a:cubicBezTo>
                <a:lnTo>
                  <a:pt x="4992272" y="661004"/>
                </a:lnTo>
                <a:lnTo>
                  <a:pt x="5051169" y="705048"/>
                </a:lnTo>
                <a:cubicBezTo>
                  <a:pt x="5127411" y="767969"/>
                  <a:pt x="5200581" y="834479"/>
                  <a:pt x="5270421" y="904320"/>
                </a:cubicBezTo>
                <a:cubicBezTo>
                  <a:pt x="5829142" y="1463040"/>
                  <a:pt x="6174740" y="2234883"/>
                  <a:pt x="6174740" y="3087370"/>
                </a:cubicBezTo>
                <a:cubicBezTo>
                  <a:pt x="6174740" y="3407053"/>
                  <a:pt x="6126163" y="3715395"/>
                  <a:pt x="6035981" y="4005410"/>
                </a:cubicBezTo>
                <a:cubicBezTo>
                  <a:pt x="5975860" y="4198754"/>
                  <a:pt x="5897249" y="4383952"/>
                  <a:pt x="5802213" y="4558935"/>
                </a:cubicBezTo>
                <a:cubicBezTo>
                  <a:pt x="5517105" y="5083885"/>
                  <a:pt x="5084177" y="5516897"/>
                  <a:pt x="4559217" y="5802085"/>
                </a:cubicBezTo>
                <a:cubicBezTo>
                  <a:pt x="4252991" y="5968444"/>
                  <a:pt x="3915448" y="6084501"/>
                  <a:pt x="3557662" y="6139164"/>
                </a:cubicBezTo>
                <a:cubicBezTo>
                  <a:pt x="3506550" y="6146972"/>
                  <a:pt x="3455025" y="6153528"/>
                  <a:pt x="3403119" y="6158799"/>
                </a:cubicBezTo>
                <a:cubicBezTo>
                  <a:pt x="3351213" y="6164070"/>
                  <a:pt x="3298926" y="6168055"/>
                  <a:pt x="3246290" y="6170723"/>
                </a:cubicBezTo>
                <a:lnTo>
                  <a:pt x="3087370" y="6174740"/>
                </a:lnTo>
                <a:lnTo>
                  <a:pt x="2928506" y="6170723"/>
                </a:lnTo>
                <a:cubicBezTo>
                  <a:pt x="1297346" y="6088026"/>
                  <a:pt x="0" y="4739065"/>
                  <a:pt x="0" y="3087370"/>
                </a:cubicBezTo>
                <a:cubicBezTo>
                  <a:pt x="0" y="1382395"/>
                  <a:pt x="1382395" y="0"/>
                  <a:pt x="3087371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/>
            </a:lvl1pPr>
          </a:lstStyle>
          <a:p>
            <a:r>
              <a:rPr lang="ru-RU" dirty="0"/>
              <a:t>Фото</a:t>
            </a:r>
          </a:p>
        </p:txBody>
      </p:sp>
      <p:sp>
        <p:nvSpPr>
          <p:cNvPr id="23" name="Объект 2">
            <a:extLst>
              <a:ext uri="{FF2B5EF4-FFF2-40B4-BE49-F238E27FC236}">
                <a16:creationId xmlns:a16="http://schemas.microsoft.com/office/drawing/2014/main" xmlns="" id="{9F91FFF6-4C03-7D93-625D-47EC299240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7040" y="1097281"/>
            <a:ext cx="4663440" cy="5562599"/>
          </a:xfrm>
        </p:spPr>
        <p:txBody>
          <a:bodyPr/>
          <a:lstStyle>
            <a:lvl1pPr algn="l">
              <a:defRPr lang="ru-RU" dirty="0" smtClean="0">
                <a:solidFill>
                  <a:schemeClr val="bg1"/>
                </a:solidFill>
                <a:latin typeface="Montserrat regular" panose="00000500000000000000" pitchFamily="2" charset="-52"/>
              </a:defRPr>
            </a:lvl1pPr>
            <a:lvl2pPr marL="457200" indent="0" algn="l">
              <a:buFontTx/>
              <a:buNone/>
              <a:defRPr lang="ru-RU" dirty="0" smtClean="0">
                <a:solidFill>
                  <a:schemeClr val="bg1"/>
                </a:solidFill>
                <a:latin typeface="Montserrat regular" panose="00000500000000000000" pitchFamily="2" charset="-52"/>
              </a:defRPr>
            </a:lvl2pPr>
            <a:lvl3pPr marL="914400" indent="0" algn="l">
              <a:buFontTx/>
              <a:buNone/>
              <a:defRPr lang="ru-RU" dirty="0" smtClean="0">
                <a:solidFill>
                  <a:schemeClr val="bg1"/>
                </a:solidFill>
                <a:latin typeface="Montserrat regular" panose="00000500000000000000" pitchFamily="2" charset="-52"/>
              </a:defRPr>
            </a:lvl3pPr>
            <a:lvl4pPr marL="1371600" indent="0" algn="l">
              <a:buFontTx/>
              <a:buNone/>
              <a:defRPr lang="ru-RU" dirty="0" smtClean="0">
                <a:solidFill>
                  <a:schemeClr val="bg1"/>
                </a:solidFill>
                <a:latin typeface="Montserrat regular" panose="00000500000000000000" pitchFamily="2" charset="-52"/>
              </a:defRPr>
            </a:lvl4pPr>
            <a:lvl5pPr marL="1828800" indent="0" algn="l">
              <a:buFontTx/>
              <a:buNone/>
              <a:defRPr lang="ru-RU" dirty="0">
                <a:solidFill>
                  <a:schemeClr val="bg1"/>
                </a:solidFill>
                <a:latin typeface="Montserrat regular" panose="00000500000000000000" pitchFamily="2" charset="-52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3894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09E31CE9-C203-BF5A-9453-3523A756FD3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42C9606-4E2E-4588-40EE-C339CEA78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1097281"/>
            <a:ext cx="10728960" cy="594360"/>
          </a:xfrm>
        </p:spPr>
        <p:txBody>
          <a:bodyPr>
            <a:normAutofit/>
          </a:bodyPr>
          <a:lstStyle>
            <a:lvl1pPr algn="l">
              <a:defRPr sz="2800">
                <a:solidFill>
                  <a:srgbClr val="138189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3" name="Объект 2">
            <a:extLst>
              <a:ext uri="{FF2B5EF4-FFF2-40B4-BE49-F238E27FC236}">
                <a16:creationId xmlns:a16="http://schemas.microsoft.com/office/drawing/2014/main" xmlns="" id="{766FB59C-7FD0-9327-5560-951BAC891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065654"/>
            <a:ext cx="10728960" cy="4594226"/>
          </a:xfrm>
        </p:spPr>
        <p:txBody>
          <a:bodyPr/>
          <a:lstStyle>
            <a:lvl1pPr marL="342900" indent="-342900" algn="l">
              <a:buClr>
                <a:srgbClr val="138189"/>
              </a:buClr>
              <a:buFont typeface="Arial" panose="020B0604020202020204" pitchFamily="34" charset="0"/>
              <a:buChar char="•"/>
              <a:defRPr lang="ru-RU" dirty="0" smtClean="0">
                <a:solidFill>
                  <a:srgbClr val="161616"/>
                </a:solidFill>
                <a:latin typeface="Montserrat regular" panose="00000500000000000000" pitchFamily="2" charset="-52"/>
              </a:defRPr>
            </a:lvl1pPr>
            <a:lvl2pPr marL="800100" indent="-342900" algn="l">
              <a:buClr>
                <a:srgbClr val="138189"/>
              </a:buClr>
              <a:buFont typeface="Arial" panose="020B0604020202020204" pitchFamily="34" charset="0"/>
              <a:buChar char="•"/>
              <a:defRPr lang="ru-RU" dirty="0" smtClean="0">
                <a:solidFill>
                  <a:srgbClr val="161616"/>
                </a:solidFill>
                <a:latin typeface="Montserrat regular" panose="00000500000000000000" pitchFamily="2" charset="-52"/>
              </a:defRPr>
            </a:lvl2pPr>
            <a:lvl3pPr marL="1257300" indent="-342900" algn="l">
              <a:buClr>
                <a:srgbClr val="138189"/>
              </a:buClr>
              <a:buFont typeface="Arial" panose="020B0604020202020204" pitchFamily="34" charset="0"/>
              <a:buChar char="•"/>
              <a:defRPr lang="ru-RU" dirty="0" smtClean="0">
                <a:solidFill>
                  <a:srgbClr val="161616"/>
                </a:solidFill>
                <a:latin typeface="Montserrat regular" panose="00000500000000000000" pitchFamily="2" charset="-52"/>
              </a:defRPr>
            </a:lvl3pPr>
            <a:lvl4pPr marL="1657350" indent="-285750" algn="l">
              <a:buClr>
                <a:srgbClr val="138189"/>
              </a:buClr>
              <a:buFont typeface="Arial" panose="020B0604020202020204" pitchFamily="34" charset="0"/>
              <a:buChar char="•"/>
              <a:defRPr lang="ru-RU" dirty="0" smtClean="0">
                <a:solidFill>
                  <a:srgbClr val="161616"/>
                </a:solidFill>
                <a:latin typeface="Montserrat regular" panose="00000500000000000000" pitchFamily="2" charset="-52"/>
              </a:defRPr>
            </a:lvl4pPr>
            <a:lvl5pPr marL="2114550" indent="-285750" algn="l">
              <a:buClr>
                <a:srgbClr val="138189"/>
              </a:buClr>
              <a:buFont typeface="Arial" panose="020B0604020202020204" pitchFamily="34" charset="0"/>
              <a:buChar char="•"/>
              <a:defRPr lang="ru-RU" dirty="0">
                <a:solidFill>
                  <a:srgbClr val="161616"/>
                </a:solidFill>
                <a:latin typeface="Montserrat regular" panose="00000500000000000000" pitchFamily="2" charset="-52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79693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09E31CE9-C203-BF5A-9453-3523A756FD3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42C9606-4E2E-4588-40EE-C339CEA78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1097281"/>
            <a:ext cx="10728960" cy="594360"/>
          </a:xfrm>
        </p:spPr>
        <p:txBody>
          <a:bodyPr>
            <a:normAutofit/>
          </a:bodyPr>
          <a:lstStyle>
            <a:lvl1pPr algn="l">
              <a:defRPr sz="2800">
                <a:solidFill>
                  <a:srgbClr val="138189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xmlns="" id="{EBA04DC2-40A0-83AD-C210-4FB4ACA435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065654"/>
            <a:ext cx="5166360" cy="4594226"/>
          </a:xfrm>
        </p:spPr>
        <p:txBody>
          <a:bodyPr/>
          <a:lstStyle>
            <a:lvl1pPr algn="l">
              <a:defRPr lang="ru-RU" dirty="0" smtClean="0">
                <a:solidFill>
                  <a:srgbClr val="161616"/>
                </a:solidFill>
                <a:latin typeface="Montserrat regular" panose="00000500000000000000" pitchFamily="2" charset="-52"/>
              </a:defRPr>
            </a:lvl1pPr>
            <a:lvl2pPr marL="457200" indent="0" algn="l">
              <a:buFontTx/>
              <a:buNone/>
              <a:defRPr lang="ru-RU" dirty="0" smtClean="0">
                <a:solidFill>
                  <a:srgbClr val="161616"/>
                </a:solidFill>
                <a:latin typeface="Montserrat regular" panose="00000500000000000000" pitchFamily="2" charset="-52"/>
              </a:defRPr>
            </a:lvl2pPr>
            <a:lvl3pPr marL="914400" indent="0" algn="l">
              <a:buFontTx/>
              <a:buNone/>
              <a:defRPr lang="ru-RU" dirty="0" smtClean="0">
                <a:solidFill>
                  <a:srgbClr val="161616"/>
                </a:solidFill>
                <a:latin typeface="Montserrat regular" panose="00000500000000000000" pitchFamily="2" charset="-52"/>
              </a:defRPr>
            </a:lvl3pPr>
            <a:lvl4pPr marL="1371600" indent="0" algn="l">
              <a:buFontTx/>
              <a:buNone/>
              <a:defRPr lang="ru-RU" dirty="0" smtClean="0">
                <a:solidFill>
                  <a:srgbClr val="161616"/>
                </a:solidFill>
                <a:latin typeface="Montserrat regular" panose="00000500000000000000" pitchFamily="2" charset="-52"/>
              </a:defRPr>
            </a:lvl4pPr>
            <a:lvl5pPr marL="1828800" indent="0" algn="l">
              <a:buFontTx/>
              <a:buNone/>
              <a:defRPr lang="ru-RU" dirty="0">
                <a:solidFill>
                  <a:srgbClr val="161616"/>
                </a:solidFill>
                <a:latin typeface="Montserrat regular" panose="00000500000000000000" pitchFamily="2" charset="-52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xmlns="" id="{654E0DCD-021D-F45C-2EDF-22567DC72B9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94120" y="2065654"/>
            <a:ext cx="5166360" cy="4594226"/>
          </a:xfrm>
        </p:spPr>
        <p:txBody>
          <a:bodyPr/>
          <a:lstStyle>
            <a:lvl1pPr algn="l">
              <a:defRPr lang="ru-RU" dirty="0" smtClean="0">
                <a:solidFill>
                  <a:srgbClr val="161616"/>
                </a:solidFill>
                <a:latin typeface="Montserrat regular" panose="00000500000000000000" pitchFamily="2" charset="-52"/>
              </a:defRPr>
            </a:lvl1pPr>
            <a:lvl2pPr marL="457200" indent="0" algn="l">
              <a:buFontTx/>
              <a:buNone/>
              <a:defRPr lang="ru-RU" dirty="0" smtClean="0">
                <a:solidFill>
                  <a:srgbClr val="161616"/>
                </a:solidFill>
                <a:latin typeface="Montserrat regular" panose="00000500000000000000" pitchFamily="2" charset="-52"/>
              </a:defRPr>
            </a:lvl2pPr>
            <a:lvl3pPr marL="914400" indent="0" algn="l">
              <a:buFontTx/>
              <a:buNone/>
              <a:defRPr lang="ru-RU" dirty="0" smtClean="0">
                <a:solidFill>
                  <a:srgbClr val="161616"/>
                </a:solidFill>
                <a:latin typeface="Montserrat regular" panose="00000500000000000000" pitchFamily="2" charset="-52"/>
              </a:defRPr>
            </a:lvl3pPr>
            <a:lvl4pPr marL="1371600" indent="0" algn="l">
              <a:buFontTx/>
              <a:buNone/>
              <a:defRPr lang="ru-RU" dirty="0" smtClean="0">
                <a:solidFill>
                  <a:srgbClr val="161616"/>
                </a:solidFill>
                <a:latin typeface="Montserrat regular" panose="00000500000000000000" pitchFamily="2" charset="-52"/>
              </a:defRPr>
            </a:lvl4pPr>
            <a:lvl5pPr marL="1828800" indent="0" algn="l">
              <a:buFontTx/>
              <a:buNone/>
              <a:defRPr lang="ru-RU" dirty="0">
                <a:solidFill>
                  <a:srgbClr val="161616"/>
                </a:solidFill>
                <a:latin typeface="Montserrat regular" panose="00000500000000000000" pitchFamily="2" charset="-52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442530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0D7C2658-4A48-CBAF-1A82-0E58F5EBF10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42C9606-4E2E-4588-40EE-C339CEA78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1097281"/>
            <a:ext cx="10728960" cy="594360"/>
          </a:xfrm>
        </p:spPr>
        <p:txBody>
          <a:bodyPr>
            <a:normAutofit/>
          </a:bodyPr>
          <a:lstStyle>
            <a:lvl1pPr algn="l">
              <a:defRPr sz="2800">
                <a:solidFill>
                  <a:srgbClr val="138189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3" name="Объект 2">
            <a:extLst>
              <a:ext uri="{FF2B5EF4-FFF2-40B4-BE49-F238E27FC236}">
                <a16:creationId xmlns:a16="http://schemas.microsoft.com/office/drawing/2014/main" xmlns="" id="{766FB59C-7FD0-9327-5560-951BAC891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065654"/>
            <a:ext cx="10728960" cy="4594226"/>
          </a:xfrm>
        </p:spPr>
        <p:txBody>
          <a:bodyPr/>
          <a:lstStyle>
            <a:lvl1pPr algn="l">
              <a:defRPr lang="ru-RU" dirty="0" smtClean="0">
                <a:solidFill>
                  <a:srgbClr val="161616"/>
                </a:solidFill>
                <a:latin typeface="Montserrat regular" panose="00000500000000000000" pitchFamily="2" charset="-52"/>
              </a:defRPr>
            </a:lvl1pPr>
            <a:lvl2pPr marL="457200" indent="0" algn="l">
              <a:buFontTx/>
              <a:buNone/>
              <a:defRPr lang="ru-RU" dirty="0" smtClean="0">
                <a:solidFill>
                  <a:srgbClr val="161616"/>
                </a:solidFill>
                <a:latin typeface="Montserrat regular" panose="00000500000000000000" pitchFamily="2" charset="-52"/>
              </a:defRPr>
            </a:lvl2pPr>
            <a:lvl3pPr marL="914400" indent="0" algn="l">
              <a:buFontTx/>
              <a:buNone/>
              <a:defRPr lang="ru-RU" dirty="0" smtClean="0">
                <a:solidFill>
                  <a:srgbClr val="161616"/>
                </a:solidFill>
                <a:latin typeface="Montserrat regular" panose="00000500000000000000" pitchFamily="2" charset="-52"/>
              </a:defRPr>
            </a:lvl3pPr>
            <a:lvl4pPr marL="1371600" indent="0" algn="l">
              <a:buFontTx/>
              <a:buNone/>
              <a:defRPr lang="ru-RU" dirty="0" smtClean="0">
                <a:solidFill>
                  <a:srgbClr val="161616"/>
                </a:solidFill>
                <a:latin typeface="Montserrat regular" panose="00000500000000000000" pitchFamily="2" charset="-52"/>
              </a:defRPr>
            </a:lvl4pPr>
            <a:lvl5pPr marL="1828800" indent="0" algn="l">
              <a:buFontTx/>
              <a:buNone/>
              <a:defRPr lang="ru-RU" dirty="0">
                <a:solidFill>
                  <a:srgbClr val="161616"/>
                </a:solidFill>
                <a:latin typeface="Montserrat regular" panose="00000500000000000000" pitchFamily="2" charset="-52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78217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0D7C2658-4A48-CBAF-1A82-0E58F5EBF10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42C9606-4E2E-4588-40EE-C339CEA78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1097281"/>
            <a:ext cx="10728960" cy="594360"/>
          </a:xfrm>
        </p:spPr>
        <p:txBody>
          <a:bodyPr>
            <a:normAutofit/>
          </a:bodyPr>
          <a:lstStyle>
            <a:lvl1pPr algn="l">
              <a:defRPr sz="2800">
                <a:solidFill>
                  <a:srgbClr val="138189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xmlns="" id="{AE1843D4-49AC-1F6A-A790-A50BD02BDF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065654"/>
            <a:ext cx="5166360" cy="4594226"/>
          </a:xfrm>
        </p:spPr>
        <p:txBody>
          <a:bodyPr/>
          <a:lstStyle>
            <a:lvl1pPr algn="l">
              <a:defRPr lang="ru-RU" dirty="0" smtClean="0">
                <a:solidFill>
                  <a:srgbClr val="161616"/>
                </a:solidFill>
                <a:latin typeface="Montserrat regular" panose="00000500000000000000" pitchFamily="2" charset="-52"/>
              </a:defRPr>
            </a:lvl1pPr>
            <a:lvl2pPr marL="457200" indent="0" algn="l">
              <a:buFontTx/>
              <a:buNone/>
              <a:defRPr lang="ru-RU" dirty="0" smtClean="0">
                <a:solidFill>
                  <a:srgbClr val="161616"/>
                </a:solidFill>
                <a:latin typeface="Montserrat regular" panose="00000500000000000000" pitchFamily="2" charset="-52"/>
              </a:defRPr>
            </a:lvl2pPr>
            <a:lvl3pPr marL="914400" indent="0" algn="l">
              <a:buFontTx/>
              <a:buNone/>
              <a:defRPr lang="ru-RU" dirty="0" smtClean="0">
                <a:solidFill>
                  <a:srgbClr val="161616"/>
                </a:solidFill>
                <a:latin typeface="Montserrat regular" panose="00000500000000000000" pitchFamily="2" charset="-52"/>
              </a:defRPr>
            </a:lvl3pPr>
            <a:lvl4pPr marL="1371600" indent="0" algn="l">
              <a:buFontTx/>
              <a:buNone/>
              <a:defRPr lang="ru-RU" dirty="0" smtClean="0">
                <a:solidFill>
                  <a:srgbClr val="161616"/>
                </a:solidFill>
                <a:latin typeface="Montserrat regular" panose="00000500000000000000" pitchFamily="2" charset="-52"/>
              </a:defRPr>
            </a:lvl4pPr>
            <a:lvl5pPr marL="1828800" indent="0" algn="l">
              <a:buFontTx/>
              <a:buNone/>
              <a:defRPr lang="ru-RU" dirty="0">
                <a:solidFill>
                  <a:srgbClr val="161616"/>
                </a:solidFill>
                <a:latin typeface="Montserrat regular" panose="00000500000000000000" pitchFamily="2" charset="-52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xmlns="" id="{0D165736-A4CD-E14C-E750-388DB8D36EF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94120" y="2065654"/>
            <a:ext cx="5166360" cy="4594226"/>
          </a:xfrm>
        </p:spPr>
        <p:txBody>
          <a:bodyPr/>
          <a:lstStyle>
            <a:lvl1pPr algn="l">
              <a:defRPr lang="ru-RU" dirty="0" smtClean="0">
                <a:solidFill>
                  <a:srgbClr val="161616"/>
                </a:solidFill>
                <a:latin typeface="Montserrat regular" panose="00000500000000000000" pitchFamily="2" charset="-52"/>
              </a:defRPr>
            </a:lvl1pPr>
            <a:lvl2pPr marL="457200" indent="0" algn="l">
              <a:buFontTx/>
              <a:buNone/>
              <a:defRPr lang="ru-RU" dirty="0" smtClean="0">
                <a:solidFill>
                  <a:srgbClr val="161616"/>
                </a:solidFill>
                <a:latin typeface="Montserrat regular" panose="00000500000000000000" pitchFamily="2" charset="-52"/>
              </a:defRPr>
            </a:lvl2pPr>
            <a:lvl3pPr marL="914400" indent="0" algn="l">
              <a:buFontTx/>
              <a:buNone/>
              <a:defRPr lang="ru-RU" dirty="0" smtClean="0">
                <a:solidFill>
                  <a:srgbClr val="161616"/>
                </a:solidFill>
                <a:latin typeface="Montserrat regular" panose="00000500000000000000" pitchFamily="2" charset="-52"/>
              </a:defRPr>
            </a:lvl3pPr>
            <a:lvl4pPr marL="1371600" indent="0" algn="l">
              <a:buFontTx/>
              <a:buNone/>
              <a:defRPr lang="ru-RU" dirty="0" smtClean="0">
                <a:solidFill>
                  <a:srgbClr val="161616"/>
                </a:solidFill>
                <a:latin typeface="Montserrat regular" panose="00000500000000000000" pitchFamily="2" charset="-52"/>
              </a:defRPr>
            </a:lvl4pPr>
            <a:lvl5pPr marL="1828800" indent="0" algn="l">
              <a:buFontTx/>
              <a:buNone/>
              <a:defRPr lang="ru-RU" dirty="0">
                <a:solidFill>
                  <a:srgbClr val="161616"/>
                </a:solidFill>
                <a:latin typeface="Montserrat regular" panose="00000500000000000000" pitchFamily="2" charset="-52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67641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8CF78266-F8A0-5247-11A9-BBF2F4FB570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42C9606-4E2E-4588-40EE-C339CEA78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1097281"/>
            <a:ext cx="10728960" cy="594360"/>
          </a:xfrm>
        </p:spPr>
        <p:txBody>
          <a:bodyPr>
            <a:normAutofit/>
          </a:bodyPr>
          <a:lstStyle>
            <a:lvl1pPr algn="l">
              <a:defRPr sz="2800">
                <a:solidFill>
                  <a:srgbClr val="138189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3" name="Объект 2">
            <a:extLst>
              <a:ext uri="{FF2B5EF4-FFF2-40B4-BE49-F238E27FC236}">
                <a16:creationId xmlns:a16="http://schemas.microsoft.com/office/drawing/2014/main" xmlns="" id="{766FB59C-7FD0-9327-5560-951BAC891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065654"/>
            <a:ext cx="10728960" cy="4594226"/>
          </a:xfrm>
        </p:spPr>
        <p:txBody>
          <a:bodyPr/>
          <a:lstStyle>
            <a:lvl1pPr algn="l">
              <a:defRPr lang="ru-RU" dirty="0" smtClean="0">
                <a:solidFill>
                  <a:srgbClr val="161616"/>
                </a:solidFill>
                <a:latin typeface="Montserrat regular" panose="00000500000000000000" pitchFamily="2" charset="-52"/>
              </a:defRPr>
            </a:lvl1pPr>
            <a:lvl2pPr marL="457200" indent="0" algn="l">
              <a:buFontTx/>
              <a:buNone/>
              <a:defRPr lang="ru-RU" dirty="0" smtClean="0">
                <a:solidFill>
                  <a:srgbClr val="161616"/>
                </a:solidFill>
                <a:latin typeface="Montserrat regular" panose="00000500000000000000" pitchFamily="2" charset="-52"/>
              </a:defRPr>
            </a:lvl2pPr>
            <a:lvl3pPr marL="914400" indent="0" algn="l">
              <a:buFontTx/>
              <a:buNone/>
              <a:defRPr lang="ru-RU" dirty="0" smtClean="0">
                <a:solidFill>
                  <a:srgbClr val="161616"/>
                </a:solidFill>
                <a:latin typeface="Montserrat regular" panose="00000500000000000000" pitchFamily="2" charset="-52"/>
              </a:defRPr>
            </a:lvl3pPr>
            <a:lvl4pPr marL="1371600" indent="0" algn="l">
              <a:buFontTx/>
              <a:buNone/>
              <a:defRPr lang="ru-RU" dirty="0" smtClean="0">
                <a:solidFill>
                  <a:srgbClr val="161616"/>
                </a:solidFill>
                <a:latin typeface="Montserrat regular" panose="00000500000000000000" pitchFamily="2" charset="-52"/>
              </a:defRPr>
            </a:lvl4pPr>
            <a:lvl5pPr marL="1828800" indent="0" algn="l">
              <a:buFontTx/>
              <a:buNone/>
              <a:defRPr lang="ru-RU" dirty="0">
                <a:solidFill>
                  <a:srgbClr val="161616"/>
                </a:solidFill>
                <a:latin typeface="Montserrat regular" panose="00000500000000000000" pitchFamily="2" charset="-52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174950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8CF78266-F8A0-5247-11A9-BBF2F4FB570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42C9606-4E2E-4588-40EE-C339CEA78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1097281"/>
            <a:ext cx="10728960" cy="594360"/>
          </a:xfrm>
        </p:spPr>
        <p:txBody>
          <a:bodyPr>
            <a:normAutofit/>
          </a:bodyPr>
          <a:lstStyle>
            <a:lvl1pPr algn="l">
              <a:defRPr sz="2800">
                <a:solidFill>
                  <a:srgbClr val="138189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3" name="Объект 2">
            <a:extLst>
              <a:ext uri="{FF2B5EF4-FFF2-40B4-BE49-F238E27FC236}">
                <a16:creationId xmlns:a16="http://schemas.microsoft.com/office/drawing/2014/main" xmlns="" id="{766FB59C-7FD0-9327-5560-951BAC891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065654"/>
            <a:ext cx="5166360" cy="4594226"/>
          </a:xfrm>
        </p:spPr>
        <p:txBody>
          <a:bodyPr/>
          <a:lstStyle>
            <a:lvl1pPr algn="l">
              <a:defRPr lang="ru-RU" dirty="0" smtClean="0">
                <a:solidFill>
                  <a:srgbClr val="161616"/>
                </a:solidFill>
                <a:latin typeface="Montserrat regular" panose="00000500000000000000" pitchFamily="2" charset="-52"/>
              </a:defRPr>
            </a:lvl1pPr>
            <a:lvl2pPr marL="457200" indent="0" algn="l">
              <a:buFontTx/>
              <a:buNone/>
              <a:defRPr lang="ru-RU" dirty="0" smtClean="0">
                <a:solidFill>
                  <a:srgbClr val="161616"/>
                </a:solidFill>
                <a:latin typeface="Montserrat regular" panose="00000500000000000000" pitchFamily="2" charset="-52"/>
              </a:defRPr>
            </a:lvl2pPr>
            <a:lvl3pPr marL="914400" indent="0" algn="l">
              <a:buFontTx/>
              <a:buNone/>
              <a:defRPr lang="ru-RU" dirty="0" smtClean="0">
                <a:solidFill>
                  <a:srgbClr val="161616"/>
                </a:solidFill>
                <a:latin typeface="Montserrat regular" panose="00000500000000000000" pitchFamily="2" charset="-52"/>
              </a:defRPr>
            </a:lvl3pPr>
            <a:lvl4pPr marL="1371600" indent="0" algn="l">
              <a:buFontTx/>
              <a:buNone/>
              <a:defRPr lang="ru-RU" dirty="0" smtClean="0">
                <a:solidFill>
                  <a:srgbClr val="161616"/>
                </a:solidFill>
                <a:latin typeface="Montserrat regular" panose="00000500000000000000" pitchFamily="2" charset="-52"/>
              </a:defRPr>
            </a:lvl4pPr>
            <a:lvl5pPr marL="1828800" indent="0" algn="l">
              <a:buFontTx/>
              <a:buNone/>
              <a:defRPr lang="ru-RU" dirty="0">
                <a:solidFill>
                  <a:srgbClr val="161616"/>
                </a:solidFill>
                <a:latin typeface="Montserrat regular" panose="00000500000000000000" pitchFamily="2" charset="-52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xmlns="" id="{A1DDF331-2770-C4DD-6ACE-560DF3BAD0E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94120" y="2065654"/>
            <a:ext cx="5166360" cy="4594226"/>
          </a:xfrm>
        </p:spPr>
        <p:txBody>
          <a:bodyPr/>
          <a:lstStyle>
            <a:lvl1pPr algn="l">
              <a:defRPr lang="ru-RU" dirty="0" smtClean="0">
                <a:solidFill>
                  <a:srgbClr val="161616"/>
                </a:solidFill>
                <a:latin typeface="Montserrat regular" panose="00000500000000000000" pitchFamily="2" charset="-52"/>
              </a:defRPr>
            </a:lvl1pPr>
            <a:lvl2pPr marL="457200" indent="0" algn="l">
              <a:buFontTx/>
              <a:buNone/>
              <a:defRPr lang="ru-RU" dirty="0" smtClean="0">
                <a:solidFill>
                  <a:srgbClr val="161616"/>
                </a:solidFill>
                <a:latin typeface="Montserrat regular" panose="00000500000000000000" pitchFamily="2" charset="-52"/>
              </a:defRPr>
            </a:lvl2pPr>
            <a:lvl3pPr marL="914400" indent="0" algn="l">
              <a:buFontTx/>
              <a:buNone/>
              <a:defRPr lang="ru-RU" dirty="0" smtClean="0">
                <a:solidFill>
                  <a:srgbClr val="161616"/>
                </a:solidFill>
                <a:latin typeface="Montserrat regular" panose="00000500000000000000" pitchFamily="2" charset="-52"/>
              </a:defRPr>
            </a:lvl3pPr>
            <a:lvl4pPr marL="1371600" indent="0" algn="l">
              <a:buFontTx/>
              <a:buNone/>
              <a:defRPr lang="ru-RU" dirty="0" smtClean="0">
                <a:solidFill>
                  <a:srgbClr val="161616"/>
                </a:solidFill>
                <a:latin typeface="Montserrat regular" panose="00000500000000000000" pitchFamily="2" charset="-52"/>
              </a:defRPr>
            </a:lvl4pPr>
            <a:lvl5pPr marL="1828800" indent="0" algn="l">
              <a:buFontTx/>
              <a:buNone/>
              <a:defRPr lang="ru-RU" dirty="0">
                <a:solidFill>
                  <a:srgbClr val="161616"/>
                </a:solidFill>
                <a:latin typeface="Montserrat regular" panose="00000500000000000000" pitchFamily="2" charset="-52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634008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D5270E1-4BAB-A5BC-91CF-58DB05B9280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42C9606-4E2E-4588-40EE-C339CEA78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1097281"/>
            <a:ext cx="10728960" cy="594360"/>
          </a:xfrm>
        </p:spPr>
        <p:txBody>
          <a:bodyPr>
            <a:normAutofit/>
          </a:bodyPr>
          <a:lstStyle>
            <a:lvl1pPr algn="l">
              <a:defRPr sz="2800">
                <a:solidFill>
                  <a:srgbClr val="138189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3" name="Объект 2">
            <a:extLst>
              <a:ext uri="{FF2B5EF4-FFF2-40B4-BE49-F238E27FC236}">
                <a16:creationId xmlns:a16="http://schemas.microsoft.com/office/drawing/2014/main" xmlns="" id="{766FB59C-7FD0-9327-5560-951BAC891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065654"/>
            <a:ext cx="10728960" cy="4594226"/>
          </a:xfrm>
        </p:spPr>
        <p:txBody>
          <a:bodyPr/>
          <a:lstStyle>
            <a:lvl1pPr algn="l">
              <a:defRPr lang="ru-RU" dirty="0" smtClean="0">
                <a:solidFill>
                  <a:srgbClr val="161616"/>
                </a:solidFill>
                <a:latin typeface="Montserrat regular" panose="00000500000000000000" pitchFamily="2" charset="-52"/>
              </a:defRPr>
            </a:lvl1pPr>
            <a:lvl2pPr marL="457200" indent="0" algn="l">
              <a:buFontTx/>
              <a:buNone/>
              <a:defRPr lang="ru-RU" dirty="0" smtClean="0">
                <a:solidFill>
                  <a:srgbClr val="161616"/>
                </a:solidFill>
                <a:latin typeface="Montserrat regular" panose="00000500000000000000" pitchFamily="2" charset="-52"/>
              </a:defRPr>
            </a:lvl2pPr>
            <a:lvl3pPr marL="914400" indent="0" algn="l">
              <a:buFontTx/>
              <a:buNone/>
              <a:defRPr lang="ru-RU" dirty="0" smtClean="0">
                <a:solidFill>
                  <a:srgbClr val="161616"/>
                </a:solidFill>
                <a:latin typeface="Montserrat regular" panose="00000500000000000000" pitchFamily="2" charset="-52"/>
              </a:defRPr>
            </a:lvl3pPr>
            <a:lvl4pPr marL="1371600" indent="0" algn="l">
              <a:buFontTx/>
              <a:buNone/>
              <a:defRPr lang="ru-RU" dirty="0" smtClean="0">
                <a:solidFill>
                  <a:srgbClr val="161616"/>
                </a:solidFill>
                <a:latin typeface="Montserrat regular" panose="00000500000000000000" pitchFamily="2" charset="-52"/>
              </a:defRPr>
            </a:lvl4pPr>
            <a:lvl5pPr marL="1828800" indent="0" algn="l">
              <a:buFontTx/>
              <a:buNone/>
              <a:defRPr lang="ru-RU" dirty="0">
                <a:solidFill>
                  <a:srgbClr val="161616"/>
                </a:solidFill>
                <a:latin typeface="Montserrat regular" panose="00000500000000000000" pitchFamily="2" charset="-52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388049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Рисунок 31">
            <a:extLst>
              <a:ext uri="{FF2B5EF4-FFF2-40B4-BE49-F238E27FC236}">
                <a16:creationId xmlns:a16="http://schemas.microsoft.com/office/drawing/2014/main" xmlns="" id="{C76EB2BD-F2B4-D605-EF79-8FBD2DA6A4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8" name="Полилиния: фигура 27">
            <a:extLst>
              <a:ext uri="{FF2B5EF4-FFF2-40B4-BE49-F238E27FC236}">
                <a16:creationId xmlns:a16="http://schemas.microsoft.com/office/drawing/2014/main" xmlns="" id="{598F62C9-8BAB-8957-DA8D-D17A7AC685D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5334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cubicBezTo>
                  <a:pt x="12192000" y="3799205"/>
                  <a:pt x="9133205" y="6858000"/>
                  <a:pt x="5334000" y="6858000"/>
                </a:cubicBezTo>
                <a:lnTo>
                  <a:pt x="0" y="685800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/>
            </a:lvl1pPr>
          </a:lstStyle>
          <a:p>
            <a:r>
              <a:rPr lang="ru-RU" dirty="0"/>
              <a:t>Фото</a:t>
            </a:r>
          </a:p>
        </p:txBody>
      </p:sp>
    </p:spTree>
    <p:extLst>
      <p:ext uri="{BB962C8B-B14F-4D97-AF65-F5344CB8AC3E}">
        <p14:creationId xmlns:p14="http://schemas.microsoft.com/office/powerpoint/2010/main" val="626356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170FFDF-0F1C-1BDE-2C7C-6F1EEA51E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56760"/>
            <a:ext cx="10515600" cy="97234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3C42A32B-87BF-A1C4-AE44-6C01AC3A94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5547360"/>
            <a:ext cx="10515600" cy="1112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432791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0" r:id="rId3"/>
    <p:sldLayoutId id="2147483663" r:id="rId4"/>
    <p:sldLayoutId id="2147483669" r:id="rId5"/>
    <p:sldLayoutId id="2147483664" r:id="rId6"/>
    <p:sldLayoutId id="2147483668" r:id="rId7"/>
    <p:sldLayoutId id="2147483665" r:id="rId8"/>
    <p:sldLayoutId id="2147483651" r:id="rId9"/>
    <p:sldLayoutId id="2147483661" r:id="rId10"/>
    <p:sldLayoutId id="2147483662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pkiro.ru/certification/" TargetMode="Externa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emf"/><Relationship Id="rId5" Type="http://schemas.openxmlformats.org/officeDocument/2006/relationships/package" Target="../embeddings/Microsoft_Word_Document1.docx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7006AD5E-8059-51D8-7B2E-A3A2EF52D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09334"/>
            <a:ext cx="10515600" cy="972343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процедуры аттестации педагогических кадров в соответствии с обновленным Порядком</a:t>
            </a:r>
            <a:endParaRPr lang="ru-RU" sz="2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74137" y="5497159"/>
            <a:ext cx="508836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Ящук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Т.В., гл. специалист отдела аттестации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педагогических работников ГАУ ДПО ПК 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ИРО, </a:t>
            </a:r>
          </a:p>
          <a:p>
            <a:pPr algn="just"/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член аттестационной комиссии министерства образования Приморского края</a:t>
            </a:r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7016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6"/>
          <p:cNvSpPr txBox="1"/>
          <p:nvPr/>
        </p:nvSpPr>
        <p:spPr>
          <a:xfrm>
            <a:off x="6200775" y="2648809"/>
            <a:ext cx="5550102" cy="21544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spcBef>
                <a:spcPct val="0"/>
              </a:spcBef>
            </a:pPr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08401" y="1122669"/>
            <a:ext cx="5566918" cy="9934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Опись документов индивидуальной папки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208401" y="2495475"/>
            <a:ext cx="5566918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Опись содержит перечень документов педагогического работника, представленных в папке.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Опись заполняет педагогический работник в соответствии с образцом.</a:t>
            </a:r>
            <a:endParaRPr lang="ru-RU" sz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«шапке» следует написать полное ФИО, должность, место работы педагога по Уставу.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altLang="ru-RU" sz="1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altLang="ru-RU" sz="1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altLang="ru-RU" sz="1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altLang="ru-RU" sz="1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altLang="ru-RU" sz="1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altLang="ru-RU" sz="1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altLang="ru-RU" sz="1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altLang="ru-RU" sz="1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altLang="ru-RU" sz="1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altLang="ru-RU" sz="1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altLang="ru-RU" sz="1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Каждый пункт описи имеет номер согласно номерам критериев и документов папки.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Следует прописать содержание документа, представленного в папке.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    Например «Справка по результатам освоения образовательной программы 2019-2022г.» или «Диплом лауреат 3   степени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конкурас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вокалистов «Соловушка». </a:t>
            </a:r>
          </a:p>
          <a:p>
            <a:pPr algn="just"/>
            <a:endParaRPr lang="ru-RU" sz="1400" b="1" dirty="0">
              <a:solidFill>
                <a:srgbClr val="000000"/>
              </a:solidFill>
            </a:endParaRPr>
          </a:p>
          <a:p>
            <a:pPr algn="just"/>
            <a:endParaRPr lang="ru-RU" sz="1400" dirty="0">
              <a:solidFill>
                <a:srgbClr val="000000"/>
              </a:solidFill>
            </a:endParaRPr>
          </a:p>
        </p:txBody>
      </p:sp>
      <p:pic>
        <p:nvPicPr>
          <p:cNvPr id="24" name="Picture 8" descr="https://www.pinclipart.com/picdir/big/288-2884575_sample-courses-clipart.png"/>
          <p:cNvPicPr>
            <a:picLocks noChangeAspect="1" noChangeArrowheads="1"/>
          </p:cNvPicPr>
          <p:nvPr/>
        </p:nvPicPr>
        <p:blipFill>
          <a:blip r:embed="rId2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74122" y="1908522"/>
            <a:ext cx="432048" cy="444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898" y="657665"/>
            <a:ext cx="4059764" cy="5571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7081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>
          <a:xfrm>
            <a:off x="208401" y="1154943"/>
            <a:ext cx="5566918" cy="9934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Экспертное заключение</a:t>
            </a:r>
          </a:p>
        </p:txBody>
      </p:sp>
      <p:sp>
        <p:nvSpPr>
          <p:cNvPr id="20" name="TextBox 6"/>
          <p:cNvSpPr txBox="1"/>
          <p:nvPr/>
        </p:nvSpPr>
        <p:spPr>
          <a:xfrm>
            <a:off x="6200775" y="2648809"/>
            <a:ext cx="5550102" cy="21544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spcBef>
                <a:spcPct val="0"/>
              </a:spcBef>
            </a:pPr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08401" y="2416845"/>
            <a:ext cx="5566918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Экспертное заключение содержит перечень показателей и критериев оценки профессиональной деятельности педагогического работника.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Экспертное заключение заполняют эксперты краевой аттестационной комиссии по результатам всестороннего анализа профессиональной деятельности (на основании документов индивидуальной папки): ставят баллы, пишут вывод о соответствии или не соответствии заявленной категории.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 аттестуемый заполняет только данные о себе на 1 странице: ФИО, должность, место работы по Уставу.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altLang="ru-RU" sz="1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altLang="ru-RU" sz="1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altLang="ru-RU" sz="1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altLang="ru-RU" sz="1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altLang="ru-RU" sz="1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altLang="ru-RU" sz="1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altLang="ru-RU" sz="1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altLang="ru-RU" sz="1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altLang="ru-RU" sz="1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altLang="ru-RU" sz="1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altLang="ru-RU" sz="1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Каждый пункт экспертного заключения имеет свой балл. Педагогический работник, собрав индивидуальную папку, может провести </a:t>
            </a:r>
            <a:r>
              <a:rPr lang="ru-RU" altLang="ru-RU" sz="1400" dirty="0" err="1">
                <a:latin typeface="Times New Roman" pitchFamily="18" charset="0"/>
                <a:cs typeface="Times New Roman" pitchFamily="18" charset="0"/>
              </a:rPr>
              <a:t>самоэкспертизу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 и определить сумму баллов, необходимую для аттестации на категорию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(первую, высшую, педагог-методист, педагог-наставник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400" b="1" dirty="0">
              <a:solidFill>
                <a:srgbClr val="000000"/>
              </a:solidFill>
            </a:endParaRPr>
          </a:p>
          <a:p>
            <a:pPr algn="just"/>
            <a:endParaRPr lang="ru-RU" sz="1400" dirty="0">
              <a:solidFill>
                <a:srgbClr val="000000"/>
              </a:solidFill>
            </a:endParaRPr>
          </a:p>
        </p:txBody>
      </p:sp>
      <p:pic>
        <p:nvPicPr>
          <p:cNvPr id="24" name="Picture 8" descr="https://www.pinclipart.com/picdir/big/288-2884575_sample-courses-clipart.png"/>
          <p:cNvPicPr>
            <a:picLocks noChangeAspect="1" noChangeArrowheads="1"/>
          </p:cNvPicPr>
          <p:nvPr/>
        </p:nvPicPr>
        <p:blipFill>
          <a:blip r:embed="rId2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86960" y="1926323"/>
            <a:ext cx="432048" cy="444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7112" y="1154942"/>
            <a:ext cx="5549631" cy="3951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8167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8" descr="https://www.pinclipart.com/picdir/big/288-2884575_sample-courses-clipart.png"/>
          <p:cNvPicPr>
            <a:picLocks noChangeAspect="1" noChangeArrowheads="1"/>
          </p:cNvPicPr>
          <p:nvPr/>
        </p:nvPicPr>
        <p:blipFill>
          <a:blip r:embed="rId2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137331" y="1718349"/>
            <a:ext cx="432048" cy="444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2248147"/>
              </p:ext>
            </p:extLst>
          </p:nvPr>
        </p:nvGraphicFramePr>
        <p:xfrm>
          <a:off x="751839" y="1140311"/>
          <a:ext cx="4817540" cy="5258696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817540"/>
              </a:tblGrid>
              <a:tr h="656216"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 35. </a:t>
                      </a:r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-я категория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7455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Стабильные положительные результаты освоения обучающимися образовательных программ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606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Выявление развития у обучающихся способностей к научной (интеллектуальной), творческой, физкультурно-спортивной деятельности</a:t>
                      </a:r>
                    </a:p>
                  </a:txBody>
                  <a:tcPr/>
                </a:tc>
              </a:tr>
              <a:tr h="978945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 Личный вклад в повышение качества образования, совершенствование методов обучения и воспитания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043492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4.Транслирование в педагогических коллективах опыта практических результатов своей профессиональной деятельности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74239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 Активное участие в работе методических объединений педагогических работников 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организации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4840630"/>
              </p:ext>
            </p:extLst>
          </p:nvPr>
        </p:nvGraphicFramePr>
        <p:xfrm>
          <a:off x="5842000" y="1107871"/>
          <a:ext cx="4817540" cy="5303687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817540"/>
              </a:tblGrid>
              <a:tr h="703552"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П.36 Высшая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категория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759487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1.Положительная динамики результатов освоения образовательных программ</a:t>
                      </a:r>
                      <a:endParaRPr lang="ru-RU" dirty="0"/>
                    </a:p>
                  </a:txBody>
                  <a:tcPr/>
                </a:tc>
              </a:tr>
              <a:tr h="895698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 Выявление и развитие способностей обучающихся в научной (интеллектуальной), творческой, физкультурно-спортивной деятельности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68073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 Личный вклад в повышение качества образования, совершенствование методов обучения и воспитания, и продуктивное использование новых образовательных технологий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031997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4.Транслирование в педагогических коллективах опыта практических результатов своей профессиональной деятельности, в том числе экспериментальной и инновационной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90924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 Активное участие в работе методических объединений педагогических работников 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организаций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в разработке программно-методического сопровождения образовательного процесса, профессиональных конкурсах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Заголовок 1">
            <a:extLst>
              <a:ext uri="{FF2B5EF4-FFF2-40B4-BE49-F238E27FC236}">
                <a16:creationId xmlns:a16="http://schemas.microsoft.com/office/drawing/2014/main" xmlns="" id="{78431881-09F6-58EB-B1C7-D200F399E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8357" y="279700"/>
            <a:ext cx="7845911" cy="59436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профессиональной деятельности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6314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8" descr="https://www.pinclipart.com/picdir/big/288-2884575_sample-courses-clipart.png"/>
          <p:cNvPicPr>
            <a:picLocks noChangeAspect="1" noChangeArrowheads="1"/>
          </p:cNvPicPr>
          <p:nvPr/>
        </p:nvPicPr>
        <p:blipFill>
          <a:blip r:embed="rId2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137331" y="1718349"/>
            <a:ext cx="432048" cy="444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4138083"/>
              </p:ext>
            </p:extLst>
          </p:nvPr>
        </p:nvGraphicFramePr>
        <p:xfrm>
          <a:off x="673454" y="1344706"/>
          <a:ext cx="4895925" cy="5191278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895925"/>
              </a:tblGrid>
              <a:tr h="749442"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П.50 «Педагог-методист»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74239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 Руководство методическим объединением педагогических работников образовательной организации и активное участие в методической работе образовательной организации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74239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 Руководство разработкой программно-методического сопровождения образовательного процесса, в том числе методического сопровождения реализации инновационных образовательных программ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742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 Методическая поддержка педагогических работников образовательной организации при подготовке к участию в профессиональных конкурсах</a:t>
                      </a:r>
                    </a:p>
                  </a:txBody>
                  <a:tcPr/>
                </a:tc>
              </a:tr>
              <a:tr h="874239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 Участие в методической поддержке (сопровождении) педагогических работников образовательной организации, направленной на преодоление профессиональных дефицитов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742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 Передача опыта по применению в образовательной организации 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авторских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учебных и (или) учебно-методических разработок.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7029786"/>
              </p:ext>
            </p:extLst>
          </p:nvPr>
        </p:nvGraphicFramePr>
        <p:xfrm>
          <a:off x="5885030" y="1346500"/>
          <a:ext cx="4817540" cy="4390196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817540"/>
              </a:tblGrid>
              <a:tr h="749442"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П.51 «Педагог-наставник»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874239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 Руководство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практической подготовкой студентов, обучающихся по образовательным программам СПО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или ВПО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74239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 Наставничество в отношении педагогических работников образовательной организации, активное сопровождения их профессионального развития в образовательной организации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473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 Содействие в подготовке педагогических работников, в том числе из числа молодых специалистов, к участию в конкурсах профессионального (педагогического) мастерства</a:t>
                      </a:r>
                    </a:p>
                  </a:txBody>
                  <a:tcPr/>
                </a:tc>
              </a:tr>
              <a:tr h="8742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 Распространение 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авторских подходов и методических разработок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области наставнической деятельности в образовательной организации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Заголовок 1">
            <a:extLst>
              <a:ext uri="{FF2B5EF4-FFF2-40B4-BE49-F238E27FC236}">
                <a16:creationId xmlns:a16="http://schemas.microsoft.com/office/drawing/2014/main" xmlns="" id="{78431881-09F6-58EB-B1C7-D200F399E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66919" y="333333"/>
            <a:ext cx="9231301" cy="742276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для «педагог-методист», «педагог-наставник»: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Допускаются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педагогические работники, имеющие высшую квалификационную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категорию.</a:t>
            </a:r>
            <a:b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Показатели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деятельности, не входящей в должностные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обязанности.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8" descr="https://www.pinclipart.com/picdir/big/288-2884575_sample-courses-clipart.png"/>
          <p:cNvPicPr>
            <a:picLocks noChangeAspect="1" noChangeArrowheads="1"/>
          </p:cNvPicPr>
          <p:nvPr/>
        </p:nvPicPr>
        <p:blipFill>
          <a:blip r:embed="rId2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335743" y="721000"/>
            <a:ext cx="432048" cy="444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22082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6"/>
          <p:cNvSpPr txBox="1"/>
          <p:nvPr/>
        </p:nvSpPr>
        <p:spPr>
          <a:xfrm>
            <a:off x="6200775" y="2648809"/>
            <a:ext cx="5550102" cy="21544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spcBef>
                <a:spcPct val="0"/>
              </a:spcBef>
            </a:pP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93463" y="946673"/>
            <a:ext cx="11157414" cy="12478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документы и информацию вы можете найти на нашем сайте 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https://pkiro.ru/certification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08401" y="2624567"/>
            <a:ext cx="55669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400" b="1" dirty="0">
              <a:solidFill>
                <a:srgbClr val="000000"/>
              </a:solidFill>
            </a:endParaRPr>
          </a:p>
          <a:p>
            <a:pPr algn="just"/>
            <a:endParaRPr lang="ru-RU" sz="1400" dirty="0">
              <a:solidFill>
                <a:srgbClr val="000000"/>
              </a:solidFill>
            </a:endParaRPr>
          </a:p>
        </p:txBody>
      </p:sp>
      <p:pic>
        <p:nvPicPr>
          <p:cNvPr id="24" name="Picture 8" descr="https://www.pinclipart.com/picdir/big/288-2884575_sample-courses-clipart.png"/>
          <p:cNvPicPr>
            <a:picLocks noChangeAspect="1" noChangeArrowheads="1"/>
          </p:cNvPicPr>
          <p:nvPr/>
        </p:nvPicPr>
        <p:blipFill>
          <a:blip r:embed="rId3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968648" y="1874621"/>
            <a:ext cx="666975" cy="685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93463" y="2560164"/>
            <a:ext cx="1115741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Образец заявления, образец отзыва заявления, список прилагаемых документов к заявлению, образец согласия на обработку персональных данных;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Нормативная и методическая документация;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График заседания аттестационной комиссии, графики аттестуемых;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altLang="ru-RU" sz="1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altLang="ru-RU" sz="1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altLang="ru-RU" sz="1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altLang="ru-RU" sz="1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altLang="ru-RU" sz="1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altLang="ru-RU" sz="1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altLang="ru-RU" sz="1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altLang="ru-RU" sz="1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altLang="ru-RU" sz="1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altLang="ru-RU" sz="1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altLang="ru-RU" sz="1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Информация как подать заявление или анонсы;</a:t>
            </a:r>
            <a:endParaRPr lang="ru-RU" sz="1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«Об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Порядка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аттестации педагогических работников организаций, осуществляющих образовательную деятельность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xmlns="" id="{78431881-09F6-58EB-B1C7-D200F399E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463" y="5255243"/>
            <a:ext cx="11060645" cy="742276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вы всегда можете обратиться по тел.: 2 41-43-77 (доб. 2) или написать на </a:t>
            </a:r>
            <a:r>
              <a:rPr lang="ru-RU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эл.почту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otdelattest@pkiro.ru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8" descr="https://www.pinclipart.com/picdir/big/288-2884575_sample-courses-clipart.png"/>
          <p:cNvPicPr>
            <a:picLocks noChangeAspect="1" noChangeArrowheads="1"/>
          </p:cNvPicPr>
          <p:nvPr/>
        </p:nvPicPr>
        <p:blipFill>
          <a:blip r:embed="rId3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77439" y="5512049"/>
            <a:ext cx="432048" cy="444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6136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Рисунок 2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326093" y="4518213"/>
            <a:ext cx="45719" cy="65967"/>
          </a:xfrm>
          <a:prstGeom prst="rect">
            <a:avLst/>
          </a:prstGeom>
        </p:spPr>
      </p:pic>
      <p:sp>
        <p:nvSpPr>
          <p:cNvPr id="16" name="Объект 2"/>
          <p:cNvSpPr>
            <a:spLocks noGrp="1"/>
          </p:cNvSpPr>
          <p:nvPr>
            <p:ph idx="1"/>
          </p:nvPr>
        </p:nvSpPr>
        <p:spPr>
          <a:xfrm>
            <a:off x="602428" y="1430952"/>
            <a:ext cx="10728960" cy="4594226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Федеральный закон от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29 декабря 2012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273-ФЗ «Об образовании в Российской Федерации», статья 49.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Постановление Правительства РФ от 21 февраля 2022 г. № 225 «Об утверждении номенклатуры должностей педагогических работников организаций, осуществляющих образовательную деятельность, должностей руководителей образовательных организаций»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Приказ от 24 марта 2023 г. № 196 «Об  утверждении  Порядка 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аттестации педагогических работников организаций, осуществляющих образовательную деятельность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 Действует с 1 сентября 2023 г. по 31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августа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2029 г.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Ответы минпросвещения и Общероссийского профсоюза на часто задаваемые вопросы от 29 августа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г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 применению Порядка проведения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аттестации.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Приказ от 10 марта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 г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№ 235 «Об утверждении Административного Регламента министерства образования Приморского края по предоставлению государственной услуги «Проведения аттестации педагогических работников организаций, осуществляющих образовательную деятельность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801035" y="351441"/>
            <a:ext cx="768813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13818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Нормативно-правовое </a:t>
            </a:r>
            <a:r>
              <a:rPr lang="ru-RU" sz="2000" b="1" dirty="0">
                <a:solidFill>
                  <a:srgbClr val="13818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процедуры проведения аттестации</a:t>
            </a:r>
          </a:p>
        </p:txBody>
      </p:sp>
    </p:spTree>
    <p:extLst>
      <p:ext uri="{BB962C8B-B14F-4D97-AF65-F5344CB8AC3E}">
        <p14:creationId xmlns:p14="http://schemas.microsoft.com/office/powerpoint/2010/main" val="2299441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17"/>
          <p:cNvSpPr>
            <a:spLocks noEditPoints="1"/>
          </p:cNvSpPr>
          <p:nvPr/>
        </p:nvSpPr>
        <p:spPr bwMode="auto">
          <a:xfrm>
            <a:off x="5129841" y="1022138"/>
            <a:ext cx="6376755" cy="762355"/>
          </a:xfrm>
          <a:custGeom>
            <a:avLst/>
            <a:gdLst>
              <a:gd name="T0" fmla="*/ 20653 w 20796"/>
              <a:gd name="T1" fmla="*/ 2546 h 2689"/>
              <a:gd name="T2" fmla="*/ 20653 w 20796"/>
              <a:gd name="T3" fmla="*/ 143 h 2689"/>
              <a:gd name="T4" fmla="*/ 144 w 20796"/>
              <a:gd name="T5" fmla="*/ 143 h 2689"/>
              <a:gd name="T6" fmla="*/ 144 w 20796"/>
              <a:gd name="T7" fmla="*/ 2546 h 2689"/>
              <a:gd name="T8" fmla="*/ 20653 w 20796"/>
              <a:gd name="T9" fmla="*/ 2546 h 2689"/>
              <a:gd name="T10" fmla="*/ 20796 w 20796"/>
              <a:gd name="T11" fmla="*/ 72 h 2689"/>
              <a:gd name="T12" fmla="*/ 20796 w 20796"/>
              <a:gd name="T13" fmla="*/ 2617 h 2689"/>
              <a:gd name="T14" fmla="*/ 20796 w 20796"/>
              <a:gd name="T15" fmla="*/ 2689 h 2689"/>
              <a:gd name="T16" fmla="*/ 20725 w 20796"/>
              <a:gd name="T17" fmla="*/ 2689 h 2689"/>
              <a:gd name="T18" fmla="*/ 72 w 20796"/>
              <a:gd name="T19" fmla="*/ 2689 h 2689"/>
              <a:gd name="T20" fmla="*/ 0 w 20796"/>
              <a:gd name="T21" fmla="*/ 2689 h 2689"/>
              <a:gd name="T22" fmla="*/ 0 w 20796"/>
              <a:gd name="T23" fmla="*/ 2617 h 2689"/>
              <a:gd name="T24" fmla="*/ 0 w 20796"/>
              <a:gd name="T25" fmla="*/ 72 h 2689"/>
              <a:gd name="T26" fmla="*/ 0 w 20796"/>
              <a:gd name="T27" fmla="*/ 0 h 2689"/>
              <a:gd name="T28" fmla="*/ 72 w 20796"/>
              <a:gd name="T29" fmla="*/ 0 h 2689"/>
              <a:gd name="T30" fmla="*/ 20725 w 20796"/>
              <a:gd name="T31" fmla="*/ 0 h 2689"/>
              <a:gd name="T32" fmla="*/ 20796 w 20796"/>
              <a:gd name="T33" fmla="*/ 0 h 2689"/>
              <a:gd name="T34" fmla="*/ 20796 w 20796"/>
              <a:gd name="T35" fmla="*/ 72 h 26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0796" h="2689">
                <a:moveTo>
                  <a:pt x="20653" y="2546"/>
                </a:moveTo>
                <a:lnTo>
                  <a:pt x="20653" y="143"/>
                </a:lnTo>
                <a:lnTo>
                  <a:pt x="144" y="143"/>
                </a:lnTo>
                <a:lnTo>
                  <a:pt x="144" y="2546"/>
                </a:lnTo>
                <a:lnTo>
                  <a:pt x="20653" y="2546"/>
                </a:lnTo>
                <a:close/>
                <a:moveTo>
                  <a:pt x="20796" y="72"/>
                </a:moveTo>
                <a:lnTo>
                  <a:pt x="20796" y="2617"/>
                </a:lnTo>
                <a:lnTo>
                  <a:pt x="20796" y="2689"/>
                </a:lnTo>
                <a:lnTo>
                  <a:pt x="20725" y="2689"/>
                </a:lnTo>
                <a:lnTo>
                  <a:pt x="72" y="2689"/>
                </a:lnTo>
                <a:lnTo>
                  <a:pt x="0" y="2689"/>
                </a:lnTo>
                <a:lnTo>
                  <a:pt x="0" y="2617"/>
                </a:lnTo>
                <a:lnTo>
                  <a:pt x="0" y="72"/>
                </a:lnTo>
                <a:lnTo>
                  <a:pt x="0" y="0"/>
                </a:lnTo>
                <a:lnTo>
                  <a:pt x="72" y="0"/>
                </a:lnTo>
                <a:lnTo>
                  <a:pt x="20725" y="0"/>
                </a:lnTo>
                <a:lnTo>
                  <a:pt x="20796" y="0"/>
                </a:lnTo>
                <a:lnTo>
                  <a:pt x="20796" y="72"/>
                </a:lnTo>
                <a:close/>
              </a:path>
            </a:pathLst>
          </a:custGeom>
          <a:solidFill>
            <a:srgbClr val="F5B1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ru-RU" sz="2400"/>
          </a:p>
        </p:txBody>
      </p:sp>
      <p:sp>
        <p:nvSpPr>
          <p:cNvPr id="21" name="Freeform 5"/>
          <p:cNvSpPr>
            <a:spLocks noEditPoints="1"/>
          </p:cNvSpPr>
          <p:nvPr/>
        </p:nvSpPr>
        <p:spPr bwMode="auto">
          <a:xfrm>
            <a:off x="5129840" y="1947134"/>
            <a:ext cx="6376755" cy="710005"/>
          </a:xfrm>
          <a:custGeom>
            <a:avLst/>
            <a:gdLst>
              <a:gd name="T0" fmla="*/ 20653 w 20796"/>
              <a:gd name="T1" fmla="*/ 2546 h 2689"/>
              <a:gd name="T2" fmla="*/ 20653 w 20796"/>
              <a:gd name="T3" fmla="*/ 143 h 2689"/>
              <a:gd name="T4" fmla="*/ 144 w 20796"/>
              <a:gd name="T5" fmla="*/ 143 h 2689"/>
              <a:gd name="T6" fmla="*/ 144 w 20796"/>
              <a:gd name="T7" fmla="*/ 2546 h 2689"/>
              <a:gd name="T8" fmla="*/ 20653 w 20796"/>
              <a:gd name="T9" fmla="*/ 2546 h 2689"/>
              <a:gd name="T10" fmla="*/ 20796 w 20796"/>
              <a:gd name="T11" fmla="*/ 72 h 2689"/>
              <a:gd name="T12" fmla="*/ 20796 w 20796"/>
              <a:gd name="T13" fmla="*/ 2617 h 2689"/>
              <a:gd name="T14" fmla="*/ 20796 w 20796"/>
              <a:gd name="T15" fmla="*/ 2689 h 2689"/>
              <a:gd name="T16" fmla="*/ 20725 w 20796"/>
              <a:gd name="T17" fmla="*/ 2689 h 2689"/>
              <a:gd name="T18" fmla="*/ 72 w 20796"/>
              <a:gd name="T19" fmla="*/ 2689 h 2689"/>
              <a:gd name="T20" fmla="*/ 0 w 20796"/>
              <a:gd name="T21" fmla="*/ 2689 h 2689"/>
              <a:gd name="T22" fmla="*/ 0 w 20796"/>
              <a:gd name="T23" fmla="*/ 2617 h 2689"/>
              <a:gd name="T24" fmla="*/ 0 w 20796"/>
              <a:gd name="T25" fmla="*/ 72 h 2689"/>
              <a:gd name="T26" fmla="*/ 0 w 20796"/>
              <a:gd name="T27" fmla="*/ 0 h 2689"/>
              <a:gd name="T28" fmla="*/ 72 w 20796"/>
              <a:gd name="T29" fmla="*/ 0 h 2689"/>
              <a:gd name="T30" fmla="*/ 20725 w 20796"/>
              <a:gd name="T31" fmla="*/ 0 h 2689"/>
              <a:gd name="T32" fmla="*/ 20796 w 20796"/>
              <a:gd name="T33" fmla="*/ 0 h 2689"/>
              <a:gd name="T34" fmla="*/ 20796 w 20796"/>
              <a:gd name="T35" fmla="*/ 72 h 26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0796" h="2689">
                <a:moveTo>
                  <a:pt x="20653" y="2546"/>
                </a:moveTo>
                <a:lnTo>
                  <a:pt x="20653" y="143"/>
                </a:lnTo>
                <a:lnTo>
                  <a:pt x="144" y="143"/>
                </a:lnTo>
                <a:lnTo>
                  <a:pt x="144" y="2546"/>
                </a:lnTo>
                <a:lnTo>
                  <a:pt x="20653" y="2546"/>
                </a:lnTo>
                <a:close/>
                <a:moveTo>
                  <a:pt x="20796" y="72"/>
                </a:moveTo>
                <a:lnTo>
                  <a:pt x="20796" y="2617"/>
                </a:lnTo>
                <a:lnTo>
                  <a:pt x="20796" y="2689"/>
                </a:lnTo>
                <a:lnTo>
                  <a:pt x="20725" y="2689"/>
                </a:lnTo>
                <a:lnTo>
                  <a:pt x="72" y="2689"/>
                </a:lnTo>
                <a:lnTo>
                  <a:pt x="0" y="2689"/>
                </a:lnTo>
                <a:lnTo>
                  <a:pt x="0" y="2617"/>
                </a:lnTo>
                <a:lnTo>
                  <a:pt x="0" y="72"/>
                </a:lnTo>
                <a:lnTo>
                  <a:pt x="0" y="0"/>
                </a:lnTo>
                <a:lnTo>
                  <a:pt x="72" y="0"/>
                </a:lnTo>
                <a:lnTo>
                  <a:pt x="20725" y="0"/>
                </a:lnTo>
                <a:lnTo>
                  <a:pt x="20796" y="0"/>
                </a:lnTo>
                <a:lnTo>
                  <a:pt x="20796" y="72"/>
                </a:lnTo>
                <a:close/>
              </a:path>
            </a:pathLst>
          </a:custGeom>
          <a:solidFill>
            <a:srgbClr val="43D1A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ru-RU" sz="2400"/>
          </a:p>
        </p:txBody>
      </p:sp>
      <p:sp>
        <p:nvSpPr>
          <p:cNvPr id="22" name="Freeform 11"/>
          <p:cNvSpPr>
            <a:spLocks noEditPoints="1"/>
          </p:cNvSpPr>
          <p:nvPr/>
        </p:nvSpPr>
        <p:spPr bwMode="auto">
          <a:xfrm>
            <a:off x="5139984" y="2796989"/>
            <a:ext cx="6430544" cy="699247"/>
          </a:xfrm>
          <a:custGeom>
            <a:avLst/>
            <a:gdLst>
              <a:gd name="T0" fmla="*/ 20653 w 20796"/>
              <a:gd name="T1" fmla="*/ 2546 h 2689"/>
              <a:gd name="T2" fmla="*/ 20653 w 20796"/>
              <a:gd name="T3" fmla="*/ 143 h 2689"/>
              <a:gd name="T4" fmla="*/ 144 w 20796"/>
              <a:gd name="T5" fmla="*/ 143 h 2689"/>
              <a:gd name="T6" fmla="*/ 144 w 20796"/>
              <a:gd name="T7" fmla="*/ 2546 h 2689"/>
              <a:gd name="T8" fmla="*/ 20653 w 20796"/>
              <a:gd name="T9" fmla="*/ 2546 h 2689"/>
              <a:gd name="T10" fmla="*/ 20796 w 20796"/>
              <a:gd name="T11" fmla="*/ 72 h 2689"/>
              <a:gd name="T12" fmla="*/ 20796 w 20796"/>
              <a:gd name="T13" fmla="*/ 2617 h 2689"/>
              <a:gd name="T14" fmla="*/ 20796 w 20796"/>
              <a:gd name="T15" fmla="*/ 2689 h 2689"/>
              <a:gd name="T16" fmla="*/ 20725 w 20796"/>
              <a:gd name="T17" fmla="*/ 2689 h 2689"/>
              <a:gd name="T18" fmla="*/ 72 w 20796"/>
              <a:gd name="T19" fmla="*/ 2689 h 2689"/>
              <a:gd name="T20" fmla="*/ 0 w 20796"/>
              <a:gd name="T21" fmla="*/ 2689 h 2689"/>
              <a:gd name="T22" fmla="*/ 0 w 20796"/>
              <a:gd name="T23" fmla="*/ 2617 h 2689"/>
              <a:gd name="T24" fmla="*/ 0 w 20796"/>
              <a:gd name="T25" fmla="*/ 72 h 2689"/>
              <a:gd name="T26" fmla="*/ 0 w 20796"/>
              <a:gd name="T27" fmla="*/ 0 h 2689"/>
              <a:gd name="T28" fmla="*/ 72 w 20796"/>
              <a:gd name="T29" fmla="*/ 0 h 2689"/>
              <a:gd name="T30" fmla="*/ 20725 w 20796"/>
              <a:gd name="T31" fmla="*/ 0 h 2689"/>
              <a:gd name="T32" fmla="*/ 20796 w 20796"/>
              <a:gd name="T33" fmla="*/ 0 h 2689"/>
              <a:gd name="T34" fmla="*/ 20796 w 20796"/>
              <a:gd name="T35" fmla="*/ 72 h 26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0796" h="2689">
                <a:moveTo>
                  <a:pt x="20653" y="2546"/>
                </a:moveTo>
                <a:lnTo>
                  <a:pt x="20653" y="143"/>
                </a:lnTo>
                <a:lnTo>
                  <a:pt x="144" y="143"/>
                </a:lnTo>
                <a:lnTo>
                  <a:pt x="144" y="2546"/>
                </a:lnTo>
                <a:lnTo>
                  <a:pt x="20653" y="2546"/>
                </a:lnTo>
                <a:close/>
                <a:moveTo>
                  <a:pt x="20796" y="72"/>
                </a:moveTo>
                <a:lnTo>
                  <a:pt x="20796" y="2617"/>
                </a:lnTo>
                <a:lnTo>
                  <a:pt x="20796" y="2689"/>
                </a:lnTo>
                <a:lnTo>
                  <a:pt x="20725" y="2689"/>
                </a:lnTo>
                <a:lnTo>
                  <a:pt x="72" y="2689"/>
                </a:lnTo>
                <a:lnTo>
                  <a:pt x="0" y="2689"/>
                </a:lnTo>
                <a:lnTo>
                  <a:pt x="0" y="2617"/>
                </a:lnTo>
                <a:lnTo>
                  <a:pt x="0" y="72"/>
                </a:lnTo>
                <a:lnTo>
                  <a:pt x="0" y="0"/>
                </a:lnTo>
                <a:lnTo>
                  <a:pt x="72" y="0"/>
                </a:lnTo>
                <a:lnTo>
                  <a:pt x="20725" y="0"/>
                </a:lnTo>
                <a:lnTo>
                  <a:pt x="20796" y="0"/>
                </a:lnTo>
                <a:lnTo>
                  <a:pt x="20796" y="72"/>
                </a:lnTo>
                <a:close/>
              </a:path>
            </a:pathLst>
          </a:custGeom>
          <a:solidFill>
            <a:srgbClr val="9ED4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ru-RU" sz="2400"/>
          </a:p>
        </p:txBody>
      </p:sp>
      <p:sp>
        <p:nvSpPr>
          <p:cNvPr id="23" name="Freeform 8"/>
          <p:cNvSpPr>
            <a:spLocks noEditPoints="1"/>
          </p:cNvSpPr>
          <p:nvPr/>
        </p:nvSpPr>
        <p:spPr bwMode="auto">
          <a:xfrm>
            <a:off x="5139984" y="3593055"/>
            <a:ext cx="6432101" cy="785308"/>
          </a:xfrm>
          <a:custGeom>
            <a:avLst/>
            <a:gdLst>
              <a:gd name="T0" fmla="*/ 20796 w 20796"/>
              <a:gd name="T1" fmla="*/ 72 h 2689"/>
              <a:gd name="T2" fmla="*/ 20796 w 20796"/>
              <a:gd name="T3" fmla="*/ 2617 h 2689"/>
              <a:gd name="T4" fmla="*/ 20796 w 20796"/>
              <a:gd name="T5" fmla="*/ 2689 h 2689"/>
              <a:gd name="T6" fmla="*/ 20725 w 20796"/>
              <a:gd name="T7" fmla="*/ 2689 h 2689"/>
              <a:gd name="T8" fmla="*/ 72 w 20796"/>
              <a:gd name="T9" fmla="*/ 2689 h 2689"/>
              <a:gd name="T10" fmla="*/ 0 w 20796"/>
              <a:gd name="T11" fmla="*/ 2689 h 2689"/>
              <a:gd name="T12" fmla="*/ 0 w 20796"/>
              <a:gd name="T13" fmla="*/ 2617 h 2689"/>
              <a:gd name="T14" fmla="*/ 0 w 20796"/>
              <a:gd name="T15" fmla="*/ 72 h 2689"/>
              <a:gd name="T16" fmla="*/ 0 w 20796"/>
              <a:gd name="T17" fmla="*/ 0 h 2689"/>
              <a:gd name="T18" fmla="*/ 72 w 20796"/>
              <a:gd name="T19" fmla="*/ 0 h 2689"/>
              <a:gd name="T20" fmla="*/ 20725 w 20796"/>
              <a:gd name="T21" fmla="*/ 0 h 2689"/>
              <a:gd name="T22" fmla="*/ 20796 w 20796"/>
              <a:gd name="T23" fmla="*/ 0 h 2689"/>
              <a:gd name="T24" fmla="*/ 20796 w 20796"/>
              <a:gd name="T25" fmla="*/ 72 h 2689"/>
              <a:gd name="T26" fmla="*/ 20653 w 20796"/>
              <a:gd name="T27" fmla="*/ 2546 h 2689"/>
              <a:gd name="T28" fmla="*/ 20653 w 20796"/>
              <a:gd name="T29" fmla="*/ 143 h 2689"/>
              <a:gd name="T30" fmla="*/ 144 w 20796"/>
              <a:gd name="T31" fmla="*/ 143 h 2689"/>
              <a:gd name="T32" fmla="*/ 144 w 20796"/>
              <a:gd name="T33" fmla="*/ 2546 h 2689"/>
              <a:gd name="T34" fmla="*/ 20653 w 20796"/>
              <a:gd name="T35" fmla="*/ 2546 h 26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0796" h="2689">
                <a:moveTo>
                  <a:pt x="20796" y="72"/>
                </a:moveTo>
                <a:lnTo>
                  <a:pt x="20796" y="2617"/>
                </a:lnTo>
                <a:lnTo>
                  <a:pt x="20796" y="2689"/>
                </a:lnTo>
                <a:lnTo>
                  <a:pt x="20725" y="2689"/>
                </a:lnTo>
                <a:lnTo>
                  <a:pt x="72" y="2689"/>
                </a:lnTo>
                <a:lnTo>
                  <a:pt x="0" y="2689"/>
                </a:lnTo>
                <a:lnTo>
                  <a:pt x="0" y="2617"/>
                </a:lnTo>
                <a:lnTo>
                  <a:pt x="0" y="72"/>
                </a:lnTo>
                <a:lnTo>
                  <a:pt x="0" y="0"/>
                </a:lnTo>
                <a:lnTo>
                  <a:pt x="72" y="0"/>
                </a:lnTo>
                <a:lnTo>
                  <a:pt x="20725" y="0"/>
                </a:lnTo>
                <a:lnTo>
                  <a:pt x="20796" y="0"/>
                </a:lnTo>
                <a:lnTo>
                  <a:pt x="20796" y="72"/>
                </a:lnTo>
                <a:close/>
                <a:moveTo>
                  <a:pt x="20653" y="2546"/>
                </a:moveTo>
                <a:lnTo>
                  <a:pt x="20653" y="143"/>
                </a:lnTo>
                <a:lnTo>
                  <a:pt x="144" y="143"/>
                </a:lnTo>
                <a:lnTo>
                  <a:pt x="144" y="2546"/>
                </a:lnTo>
                <a:lnTo>
                  <a:pt x="20653" y="2546"/>
                </a:lnTo>
                <a:close/>
              </a:path>
            </a:pathLst>
          </a:custGeom>
          <a:solidFill>
            <a:srgbClr val="40A7E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ru-RU" sz="2400"/>
          </a:p>
        </p:txBody>
      </p:sp>
      <p:sp>
        <p:nvSpPr>
          <p:cNvPr id="24" name="Freeform 8"/>
          <p:cNvSpPr>
            <a:spLocks noEditPoints="1"/>
          </p:cNvSpPr>
          <p:nvPr/>
        </p:nvSpPr>
        <p:spPr bwMode="auto">
          <a:xfrm>
            <a:off x="5139984" y="5214487"/>
            <a:ext cx="6442244" cy="972715"/>
          </a:xfrm>
          <a:custGeom>
            <a:avLst/>
            <a:gdLst>
              <a:gd name="T0" fmla="*/ 20796 w 20796"/>
              <a:gd name="T1" fmla="*/ 72 h 2689"/>
              <a:gd name="T2" fmla="*/ 20796 w 20796"/>
              <a:gd name="T3" fmla="*/ 2617 h 2689"/>
              <a:gd name="T4" fmla="*/ 20796 w 20796"/>
              <a:gd name="T5" fmla="*/ 2689 h 2689"/>
              <a:gd name="T6" fmla="*/ 20725 w 20796"/>
              <a:gd name="T7" fmla="*/ 2689 h 2689"/>
              <a:gd name="T8" fmla="*/ 72 w 20796"/>
              <a:gd name="T9" fmla="*/ 2689 h 2689"/>
              <a:gd name="T10" fmla="*/ 0 w 20796"/>
              <a:gd name="T11" fmla="*/ 2689 h 2689"/>
              <a:gd name="T12" fmla="*/ 0 w 20796"/>
              <a:gd name="T13" fmla="*/ 2617 h 2689"/>
              <a:gd name="T14" fmla="*/ 0 w 20796"/>
              <a:gd name="T15" fmla="*/ 72 h 2689"/>
              <a:gd name="T16" fmla="*/ 0 w 20796"/>
              <a:gd name="T17" fmla="*/ 0 h 2689"/>
              <a:gd name="T18" fmla="*/ 72 w 20796"/>
              <a:gd name="T19" fmla="*/ 0 h 2689"/>
              <a:gd name="T20" fmla="*/ 20725 w 20796"/>
              <a:gd name="T21" fmla="*/ 0 h 2689"/>
              <a:gd name="T22" fmla="*/ 20796 w 20796"/>
              <a:gd name="T23" fmla="*/ 0 h 2689"/>
              <a:gd name="T24" fmla="*/ 20796 w 20796"/>
              <a:gd name="T25" fmla="*/ 72 h 2689"/>
              <a:gd name="T26" fmla="*/ 20653 w 20796"/>
              <a:gd name="T27" fmla="*/ 2546 h 2689"/>
              <a:gd name="T28" fmla="*/ 20653 w 20796"/>
              <a:gd name="T29" fmla="*/ 143 h 2689"/>
              <a:gd name="T30" fmla="*/ 144 w 20796"/>
              <a:gd name="T31" fmla="*/ 143 h 2689"/>
              <a:gd name="T32" fmla="*/ 144 w 20796"/>
              <a:gd name="T33" fmla="*/ 2546 h 2689"/>
              <a:gd name="T34" fmla="*/ 20653 w 20796"/>
              <a:gd name="T35" fmla="*/ 2546 h 26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0796" h="2689">
                <a:moveTo>
                  <a:pt x="20796" y="72"/>
                </a:moveTo>
                <a:lnTo>
                  <a:pt x="20796" y="2617"/>
                </a:lnTo>
                <a:lnTo>
                  <a:pt x="20796" y="2689"/>
                </a:lnTo>
                <a:lnTo>
                  <a:pt x="20725" y="2689"/>
                </a:lnTo>
                <a:lnTo>
                  <a:pt x="72" y="2689"/>
                </a:lnTo>
                <a:lnTo>
                  <a:pt x="0" y="2689"/>
                </a:lnTo>
                <a:lnTo>
                  <a:pt x="0" y="2617"/>
                </a:lnTo>
                <a:lnTo>
                  <a:pt x="0" y="72"/>
                </a:lnTo>
                <a:lnTo>
                  <a:pt x="0" y="0"/>
                </a:lnTo>
                <a:lnTo>
                  <a:pt x="72" y="0"/>
                </a:lnTo>
                <a:lnTo>
                  <a:pt x="20725" y="0"/>
                </a:lnTo>
                <a:lnTo>
                  <a:pt x="20796" y="0"/>
                </a:lnTo>
                <a:lnTo>
                  <a:pt x="20796" y="72"/>
                </a:lnTo>
                <a:close/>
                <a:moveTo>
                  <a:pt x="20653" y="2546"/>
                </a:moveTo>
                <a:lnTo>
                  <a:pt x="20653" y="143"/>
                </a:lnTo>
                <a:lnTo>
                  <a:pt x="144" y="143"/>
                </a:lnTo>
                <a:lnTo>
                  <a:pt x="144" y="2546"/>
                </a:lnTo>
                <a:lnTo>
                  <a:pt x="20653" y="2546"/>
                </a:lnTo>
                <a:close/>
              </a:path>
            </a:pathLst>
          </a:custGeom>
          <a:solidFill>
            <a:srgbClr val="BC99BD"/>
          </a:solidFill>
          <a:ln>
            <a:noFill/>
          </a:ln>
          <a:extLst/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ru-RU" sz="2400"/>
          </a:p>
        </p:txBody>
      </p:sp>
      <p:sp>
        <p:nvSpPr>
          <p:cNvPr id="25" name="object 3"/>
          <p:cNvSpPr txBox="1"/>
          <p:nvPr/>
        </p:nvSpPr>
        <p:spPr>
          <a:xfrm>
            <a:off x="5129840" y="1022138"/>
            <a:ext cx="6147396" cy="800645"/>
          </a:xfrm>
          <a:prstGeom prst="rect">
            <a:avLst/>
          </a:prstGeom>
        </p:spPr>
        <p:txBody>
          <a:bodyPr vert="horz" wrap="square" lIns="96000" tIns="0" rIns="0" bIns="0" rtlCol="0" anchor="ctr" anchorCtr="0">
            <a:noAutofit/>
          </a:bodyPr>
          <a:lstStyle/>
          <a:p>
            <a:pPr marL="12700" algn="just">
              <a:lnSpc>
                <a:spcPct val="80000"/>
              </a:lnSpc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Аттестация педагогических работников в целях установления первой и высшей квалификационной категории, которая будет осуществляться со дня вступления в силу приказа № 196,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предполагает периодичность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ее проведения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object 3"/>
          <p:cNvSpPr txBox="1"/>
          <p:nvPr/>
        </p:nvSpPr>
        <p:spPr>
          <a:xfrm>
            <a:off x="5129841" y="1947134"/>
            <a:ext cx="6147396" cy="710005"/>
          </a:xfrm>
          <a:prstGeom prst="rect">
            <a:avLst/>
          </a:prstGeom>
        </p:spPr>
        <p:txBody>
          <a:bodyPr vert="horz" wrap="square" lIns="96000" tIns="0" rIns="0" bIns="0" rtlCol="0" anchor="ctr" anchorCtr="0">
            <a:noAutofit/>
          </a:bodyPr>
          <a:lstStyle/>
          <a:p>
            <a:pPr marL="12700"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валификационные категории, установленные до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вступления в силу настоящего приказа, сохраняются в течение срока, на который они были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установлены (т.е.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5 лет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14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object 3"/>
          <p:cNvSpPr txBox="1"/>
          <p:nvPr/>
        </p:nvSpPr>
        <p:spPr>
          <a:xfrm>
            <a:off x="5194476" y="2796989"/>
            <a:ext cx="6262075" cy="699247"/>
          </a:xfrm>
          <a:prstGeom prst="rect">
            <a:avLst/>
          </a:prstGeom>
        </p:spPr>
        <p:txBody>
          <a:bodyPr vert="horz" wrap="square" lIns="96000" tIns="0" rIns="0" bIns="0" rtlCol="0" anchor="ctr" anchorCtr="0">
            <a:noAutofit/>
          </a:bodyPr>
          <a:lstStyle/>
          <a:p>
            <a:pPr marL="12700" algn="just">
              <a:lnSpc>
                <a:spcPct val="80000"/>
              </a:lnSpc>
            </a:pPr>
            <a:r>
              <a:rPr lang="ru-RU" sz="14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Вместе с заявлением в аттестационную комиссию подаются результаты профессиональной деятельности (</a:t>
            </a:r>
            <a:r>
              <a:rPr lang="ru-RU" sz="1400" b="1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индивидуальная папка</a:t>
            </a:r>
            <a:r>
              <a:rPr lang="ru-RU" sz="14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).</a:t>
            </a:r>
            <a:endParaRPr lang="ru-RU" sz="14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object 3"/>
          <p:cNvSpPr txBox="1"/>
          <p:nvPr/>
        </p:nvSpPr>
        <p:spPr>
          <a:xfrm>
            <a:off x="5139984" y="3593056"/>
            <a:ext cx="6299541" cy="785307"/>
          </a:xfrm>
          <a:prstGeom prst="rect">
            <a:avLst/>
          </a:prstGeom>
        </p:spPr>
        <p:txBody>
          <a:bodyPr vert="horz" wrap="square" lIns="96000" tIns="0" rIns="0" bIns="0" rtlCol="0" anchor="ctr" anchorCtr="0">
            <a:noAutofit/>
          </a:bodyPr>
          <a:lstStyle/>
          <a:p>
            <a:pPr marL="12700" algn="just">
              <a:lnSpc>
                <a:spcPct val="80000"/>
              </a:lnSpc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Заявления в аттестационную комиссию о проведении аттестации в целях установления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высшей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квалификационной категории подаются педагогическими работниками,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имеющими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(имевшими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первую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высшую квалификационную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категорию.</a:t>
            </a:r>
            <a:endParaRPr lang="ru-RU" sz="14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object 3"/>
          <p:cNvSpPr txBox="1"/>
          <p:nvPr/>
        </p:nvSpPr>
        <p:spPr>
          <a:xfrm>
            <a:off x="5146866" y="5214486"/>
            <a:ext cx="6309685" cy="972715"/>
          </a:xfrm>
          <a:prstGeom prst="rect">
            <a:avLst/>
          </a:prstGeom>
        </p:spPr>
        <p:txBody>
          <a:bodyPr vert="horz" wrap="square" lIns="96000" tIns="0" rIns="0" bIns="0" rtlCol="0" anchor="ctr" anchorCtr="0">
            <a:noAutofit/>
          </a:bodyPr>
          <a:lstStyle/>
          <a:p>
            <a:pPr marL="12700" algn="just">
              <a:lnSpc>
                <a:spcPct val="80000"/>
              </a:lnSpc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Учитываются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государственные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награды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почетные звания, ведомственные знаки отличия и иные награды, полученные за достижения в педагогической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деятельности, а также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победы в конкурсах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профессионального мастерства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педагогических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работников. </a:t>
            </a:r>
            <a:endParaRPr lang="ru-RU" sz="14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0" name="Рисунок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326093" y="4518213"/>
            <a:ext cx="45719" cy="65967"/>
          </a:xfrm>
          <a:prstGeom prst="rect">
            <a:avLst/>
          </a:prstGeom>
        </p:spPr>
      </p:pic>
      <p:sp>
        <p:nvSpPr>
          <p:cNvPr id="14" name="Freeform 8"/>
          <p:cNvSpPr>
            <a:spLocks noEditPoints="1"/>
          </p:cNvSpPr>
          <p:nvPr/>
        </p:nvSpPr>
        <p:spPr bwMode="auto">
          <a:xfrm>
            <a:off x="5139984" y="4518213"/>
            <a:ext cx="6432101" cy="548639"/>
          </a:xfrm>
          <a:custGeom>
            <a:avLst/>
            <a:gdLst>
              <a:gd name="T0" fmla="*/ 20796 w 20796"/>
              <a:gd name="T1" fmla="*/ 72 h 2689"/>
              <a:gd name="T2" fmla="*/ 20796 w 20796"/>
              <a:gd name="T3" fmla="*/ 2617 h 2689"/>
              <a:gd name="T4" fmla="*/ 20796 w 20796"/>
              <a:gd name="T5" fmla="*/ 2689 h 2689"/>
              <a:gd name="T6" fmla="*/ 20725 w 20796"/>
              <a:gd name="T7" fmla="*/ 2689 h 2689"/>
              <a:gd name="T8" fmla="*/ 72 w 20796"/>
              <a:gd name="T9" fmla="*/ 2689 h 2689"/>
              <a:gd name="T10" fmla="*/ 0 w 20796"/>
              <a:gd name="T11" fmla="*/ 2689 h 2689"/>
              <a:gd name="T12" fmla="*/ 0 w 20796"/>
              <a:gd name="T13" fmla="*/ 2617 h 2689"/>
              <a:gd name="T14" fmla="*/ 0 w 20796"/>
              <a:gd name="T15" fmla="*/ 72 h 2689"/>
              <a:gd name="T16" fmla="*/ 0 w 20796"/>
              <a:gd name="T17" fmla="*/ 0 h 2689"/>
              <a:gd name="T18" fmla="*/ 72 w 20796"/>
              <a:gd name="T19" fmla="*/ 0 h 2689"/>
              <a:gd name="T20" fmla="*/ 20725 w 20796"/>
              <a:gd name="T21" fmla="*/ 0 h 2689"/>
              <a:gd name="T22" fmla="*/ 20796 w 20796"/>
              <a:gd name="T23" fmla="*/ 0 h 2689"/>
              <a:gd name="T24" fmla="*/ 20796 w 20796"/>
              <a:gd name="T25" fmla="*/ 72 h 2689"/>
              <a:gd name="T26" fmla="*/ 20653 w 20796"/>
              <a:gd name="T27" fmla="*/ 2546 h 2689"/>
              <a:gd name="T28" fmla="*/ 20653 w 20796"/>
              <a:gd name="T29" fmla="*/ 143 h 2689"/>
              <a:gd name="T30" fmla="*/ 144 w 20796"/>
              <a:gd name="T31" fmla="*/ 143 h 2689"/>
              <a:gd name="T32" fmla="*/ 144 w 20796"/>
              <a:gd name="T33" fmla="*/ 2546 h 2689"/>
              <a:gd name="T34" fmla="*/ 20653 w 20796"/>
              <a:gd name="T35" fmla="*/ 2546 h 26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0796" h="2689">
                <a:moveTo>
                  <a:pt x="20796" y="72"/>
                </a:moveTo>
                <a:lnTo>
                  <a:pt x="20796" y="2617"/>
                </a:lnTo>
                <a:lnTo>
                  <a:pt x="20796" y="2689"/>
                </a:lnTo>
                <a:lnTo>
                  <a:pt x="20725" y="2689"/>
                </a:lnTo>
                <a:lnTo>
                  <a:pt x="72" y="2689"/>
                </a:lnTo>
                <a:lnTo>
                  <a:pt x="0" y="2689"/>
                </a:lnTo>
                <a:lnTo>
                  <a:pt x="0" y="2617"/>
                </a:lnTo>
                <a:lnTo>
                  <a:pt x="0" y="72"/>
                </a:lnTo>
                <a:lnTo>
                  <a:pt x="0" y="0"/>
                </a:lnTo>
                <a:lnTo>
                  <a:pt x="72" y="0"/>
                </a:lnTo>
                <a:lnTo>
                  <a:pt x="20725" y="0"/>
                </a:lnTo>
                <a:lnTo>
                  <a:pt x="20796" y="0"/>
                </a:lnTo>
                <a:lnTo>
                  <a:pt x="20796" y="72"/>
                </a:lnTo>
                <a:close/>
                <a:moveTo>
                  <a:pt x="20653" y="2546"/>
                </a:moveTo>
                <a:lnTo>
                  <a:pt x="20653" y="143"/>
                </a:lnTo>
                <a:lnTo>
                  <a:pt x="144" y="143"/>
                </a:lnTo>
                <a:lnTo>
                  <a:pt x="144" y="2546"/>
                </a:lnTo>
                <a:lnTo>
                  <a:pt x="20653" y="2546"/>
                </a:lnTo>
                <a:close/>
              </a:path>
            </a:pathLst>
          </a:custGeom>
          <a:solidFill>
            <a:srgbClr val="BC99BD"/>
          </a:solidFill>
          <a:ln>
            <a:noFill/>
          </a:ln>
          <a:extLst/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Вводятся новые категории «Педагог-методист» и «Педагог-наставник».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0325858"/>
              </p:ext>
            </p:extLst>
          </p:nvPr>
        </p:nvGraphicFramePr>
        <p:xfrm>
          <a:off x="301625" y="1022350"/>
          <a:ext cx="4389438" cy="563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Документ" r:id="rId5" imgW="7630063" imgH="9805814" progId="Word.Document.12">
                  <p:embed/>
                </p:oleObj>
              </mc:Choice>
              <mc:Fallback>
                <p:oleObj name="Документ" r:id="rId5" imgW="7630063" imgH="980581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1625" y="1022350"/>
                        <a:ext cx="4389438" cy="5637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Заголовок 3">
            <a:extLst>
              <a:ext uri="{FF2B5EF4-FFF2-40B4-BE49-F238E27FC236}">
                <a16:creationId xmlns:a16="http://schemas.microsoft.com/office/drawing/2014/main" xmlns="" id="{6FA4C46F-5D12-76B5-8BC8-F8B043894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4475" y="333489"/>
            <a:ext cx="6245049" cy="451819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ea typeface="Open Sans Condensed" pitchFamily="34" charset="0"/>
                <a:cs typeface="Times New Roman" panose="02020603050405020304" pitchFamily="18" charset="0"/>
              </a:rPr>
              <a:t>Особенности </a:t>
            </a:r>
            <a:r>
              <a:rPr lang="ru-RU" b="1" smtClean="0">
                <a:latin typeface="Times New Roman" panose="02020603050405020304" pitchFamily="18" charset="0"/>
                <a:ea typeface="Open Sans Condensed" pitchFamily="34" charset="0"/>
                <a:cs typeface="Times New Roman" panose="02020603050405020304" pitchFamily="18" charset="0"/>
              </a:rPr>
              <a:t>нового Порядка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5399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6"/>
          <p:cNvSpPr txBox="1"/>
          <p:nvPr/>
        </p:nvSpPr>
        <p:spPr>
          <a:xfrm>
            <a:off x="6200775" y="2648809"/>
            <a:ext cx="5550102" cy="21544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spcBef>
                <a:spcPct val="0"/>
              </a:spcBef>
            </a:pP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22729" y="1344708"/>
            <a:ext cx="11241742" cy="993418"/>
          </a:xfrm>
          <a:prstGeom prst="rect">
            <a:avLst/>
          </a:prstGeom>
          <a:solidFill>
            <a:schemeClr val="accent1">
              <a:lumMod val="40000"/>
              <a:lumOff val="6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13818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аттестации педагогических работников, имеющих государственные награды, дипломы </a:t>
            </a:r>
            <a:r>
              <a:rPr lang="ru-RU" sz="2000" b="1" dirty="0">
                <a:solidFill>
                  <a:srgbClr val="13818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победителей или призеров конкурсов профессионального мастерства 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208401" y="2624567"/>
            <a:ext cx="55669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400" b="1" dirty="0">
              <a:solidFill>
                <a:srgbClr val="000000"/>
              </a:solidFill>
            </a:endParaRPr>
          </a:p>
          <a:p>
            <a:pPr algn="just"/>
            <a:endParaRPr lang="ru-RU" sz="1400" dirty="0">
              <a:solidFill>
                <a:srgbClr val="000000"/>
              </a:solidFill>
            </a:endParaRPr>
          </a:p>
        </p:txBody>
      </p:sp>
      <p:pic>
        <p:nvPicPr>
          <p:cNvPr id="24" name="Picture 8" descr="https://www.pinclipart.com/picdir/big/288-2884575_sample-courses-clipart.png"/>
          <p:cNvPicPr>
            <a:picLocks noChangeAspect="1" noChangeArrowheads="1"/>
          </p:cNvPicPr>
          <p:nvPr/>
        </p:nvPicPr>
        <p:blipFill>
          <a:blip r:embed="rId2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74122" y="2116087"/>
            <a:ext cx="432048" cy="444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51821" y="2648809"/>
            <a:ext cx="11403106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Аттестация педагогических работников, имеющих: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государственные награды, почетные звания, полученные за достижения в педагогической деятельности, 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дипломы победителей или призеров конкурсов профессионального мастерства осуществляется непосредственно аттестационными комиссиями. За указанными педагогическими работниками специалисты для всестороннего анализа их профессиональной деятельности не закрепляются. В своем заявлении педагогические работники могут по своему усмотрению сообщить и представить сведения об имеющихся у них государственных наградах, почетных званиях, ведомственных знаках отличия и иных наградах, полученных за достижения в педагогической деятельности, либо сведения о награждениях за участие в профессиональных конкурсах, проводимых на уровне организации, муниципальном, региональном или федеральном уровнях. Порядком аттестации не предусмотрен перечень наград, почетных званий, ведомственных знаков отличия и иных наград, полученных за достижения в педагогической деятельности, перечень или уровень проведения конкурсов профессионального мастерства. Аттестация таких педагогических работников проводится комиссией на основе сведений, подтверждающих наличие у них наград, званий, знаков отличия, сведений о награждениях за участие в конкурсах профессионального мастерства, а также на основе результатов работы педагогических работников, соответствующих показателям, предусмотренным пунктами 35, 36 Порядка аттестации.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983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бъект 5"/>
          <p:cNvSpPr txBox="1">
            <a:spLocks/>
          </p:cNvSpPr>
          <p:nvPr/>
        </p:nvSpPr>
        <p:spPr>
          <a:xfrm>
            <a:off x="916976" y="1306673"/>
            <a:ext cx="10098855" cy="41044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Педагог, прежде чем подать заявление для установления квалификационной категории, проводит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всесторонний самоанализ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своей профессиональной деятельности в соответствии с Порядком проведения аттестации в целях установления квалификационной категории. (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от 24 марта 2023 г. № 196 «Об  утверждении  Порядка </a:t>
            </a:r>
            <a:b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аттестации педагогических работников организаций, осуществляющих образовательную деятельность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»)</a:t>
            </a:r>
          </a:p>
          <a:p>
            <a:endParaRPr lang="ru-RU" dirty="0"/>
          </a:p>
        </p:txBody>
      </p:sp>
      <p:pic>
        <p:nvPicPr>
          <p:cNvPr id="12" name="Picture 8" descr="https://www.pinclipart.com/picdir/big/288-2884575_sample-courses-clipart.png"/>
          <p:cNvPicPr>
            <a:picLocks noChangeAspect="1" noChangeArrowheads="1"/>
          </p:cNvPicPr>
          <p:nvPr/>
        </p:nvPicPr>
        <p:blipFill>
          <a:blip r:embed="rId2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16976" y="5114624"/>
            <a:ext cx="1062946" cy="1092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869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9075644" y="1945381"/>
            <a:ext cx="2626106" cy="2251789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545624" y="1956444"/>
            <a:ext cx="2621978" cy="2251788"/>
          </a:xfrm>
          <a:prstGeom prst="rect">
            <a:avLst/>
          </a:prstGeom>
          <a:solidFill>
            <a:schemeClr val="bg1"/>
          </a:solidFill>
          <a:ln w="28575">
            <a:solidFill>
              <a:srgbClr val="9ED442"/>
            </a:solidFill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545624" y="1934915"/>
            <a:ext cx="2621978" cy="897083"/>
          </a:xfrm>
          <a:prstGeom prst="rect">
            <a:avLst/>
          </a:prstGeom>
          <a:solidFill>
            <a:srgbClr val="9ED442">
              <a:alpha val="50000"/>
            </a:srgb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967561" y="1170029"/>
            <a:ext cx="6015261" cy="40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85000"/>
              </a:lnSpc>
              <a:defRPr/>
            </a:pPr>
            <a:r>
              <a:rPr lang="ru-RU" sz="2400" b="1" dirty="0" smtClean="0">
                <a:solidFill>
                  <a:srgbClr val="138189"/>
                </a:solidFill>
                <a:latin typeface="Times New Roman" panose="02020603050405020304" pitchFamily="18" charset="0"/>
                <a:ea typeface="Open Sans Condensed" pitchFamily="34" charset="0"/>
                <a:cs typeface="Times New Roman" panose="02020603050405020304" pitchFamily="18" charset="0"/>
              </a:rPr>
              <a:t>Как можно подать заявление: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138189"/>
              </a:solidFill>
              <a:effectLst/>
              <a:uLnTx/>
              <a:uFillTx/>
              <a:latin typeface="Times New Roman" panose="02020603050405020304" pitchFamily="18" charset="0"/>
              <a:ea typeface="Open Sans Condensed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288898" y="1945381"/>
            <a:ext cx="2626106" cy="2251789"/>
          </a:xfrm>
          <a:prstGeom prst="rect">
            <a:avLst/>
          </a:prstGeom>
          <a:solidFill>
            <a:schemeClr val="bg1"/>
          </a:solidFill>
          <a:ln w="28575">
            <a:solidFill>
              <a:srgbClr val="BC99BD"/>
            </a:solidFill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531337" y="3018661"/>
            <a:ext cx="2621978" cy="1007181"/>
          </a:xfrm>
          <a:prstGeom prst="rect">
            <a:avLst/>
          </a:prstGeom>
          <a:noFill/>
        </p:spPr>
        <p:txBody>
          <a:bodyPr wrap="square" lIns="72000" tIns="72000" rIns="72000" bIns="72000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Лично в бумажном </a:t>
            </a:r>
            <a:r>
              <a:rPr 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виде (непосредственно в отдел аттестации согласно графику приема </a:t>
            </a:r>
            <a:r>
              <a:rPr lang="ru-RU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документов)</a:t>
            </a:r>
            <a:endParaRPr lang="ru-RU" sz="14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067404" y="3231244"/>
            <a:ext cx="2626106" cy="360850"/>
          </a:xfrm>
          <a:prstGeom prst="rect">
            <a:avLst/>
          </a:prstGeom>
          <a:noFill/>
        </p:spPr>
        <p:txBody>
          <a:bodyPr wrap="square" lIns="72000" tIns="72000" rIns="72000" bIns="72000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Через портал ГОСУСЛУГИ</a:t>
            </a:r>
            <a:endParaRPr lang="ru-RU" sz="14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6280658" y="1934915"/>
            <a:ext cx="2626106" cy="921580"/>
          </a:xfrm>
          <a:prstGeom prst="rect">
            <a:avLst/>
          </a:prstGeom>
          <a:solidFill>
            <a:srgbClr val="BC99BD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14" name="Freeform 55"/>
          <p:cNvSpPr>
            <a:spLocks noEditPoints="1"/>
          </p:cNvSpPr>
          <p:nvPr/>
        </p:nvSpPr>
        <p:spPr bwMode="auto">
          <a:xfrm>
            <a:off x="10140248" y="1476046"/>
            <a:ext cx="591705" cy="512337"/>
          </a:xfrm>
          <a:custGeom>
            <a:avLst/>
            <a:gdLst>
              <a:gd name="T0" fmla="*/ 608 w 859"/>
              <a:gd name="T1" fmla="*/ 0 h 752"/>
              <a:gd name="T2" fmla="*/ 250 w 859"/>
              <a:gd name="T3" fmla="*/ 0 h 752"/>
              <a:gd name="T4" fmla="*/ 250 w 859"/>
              <a:gd name="T5" fmla="*/ 72 h 752"/>
              <a:gd name="T6" fmla="*/ 608 w 859"/>
              <a:gd name="T7" fmla="*/ 72 h 752"/>
              <a:gd name="T8" fmla="*/ 608 w 859"/>
              <a:gd name="T9" fmla="*/ 0 h 752"/>
              <a:gd name="T10" fmla="*/ 608 w 859"/>
              <a:gd name="T11" fmla="*/ 394 h 752"/>
              <a:gd name="T12" fmla="*/ 608 w 859"/>
              <a:gd name="T13" fmla="*/ 322 h 752"/>
              <a:gd name="T14" fmla="*/ 537 w 859"/>
              <a:gd name="T15" fmla="*/ 322 h 752"/>
              <a:gd name="T16" fmla="*/ 537 w 859"/>
              <a:gd name="T17" fmla="*/ 394 h 752"/>
              <a:gd name="T18" fmla="*/ 322 w 859"/>
              <a:gd name="T19" fmla="*/ 394 h 752"/>
              <a:gd name="T20" fmla="*/ 322 w 859"/>
              <a:gd name="T21" fmla="*/ 322 h 752"/>
              <a:gd name="T22" fmla="*/ 250 w 859"/>
              <a:gd name="T23" fmla="*/ 322 h 752"/>
              <a:gd name="T24" fmla="*/ 250 w 859"/>
              <a:gd name="T25" fmla="*/ 394 h 752"/>
              <a:gd name="T26" fmla="*/ 71 w 859"/>
              <a:gd name="T27" fmla="*/ 394 h 752"/>
              <a:gd name="T28" fmla="*/ 71 w 859"/>
              <a:gd name="T29" fmla="*/ 215 h 752"/>
              <a:gd name="T30" fmla="*/ 787 w 859"/>
              <a:gd name="T31" fmla="*/ 215 h 752"/>
              <a:gd name="T32" fmla="*/ 787 w 859"/>
              <a:gd name="T33" fmla="*/ 394 h 752"/>
              <a:gd name="T34" fmla="*/ 608 w 859"/>
              <a:gd name="T35" fmla="*/ 394 h 752"/>
              <a:gd name="T36" fmla="*/ 0 w 859"/>
              <a:gd name="T37" fmla="*/ 143 h 752"/>
              <a:gd name="T38" fmla="*/ 0 w 859"/>
              <a:gd name="T39" fmla="*/ 376 h 752"/>
              <a:gd name="T40" fmla="*/ 71 w 859"/>
              <a:gd name="T41" fmla="*/ 466 h 752"/>
              <a:gd name="T42" fmla="*/ 250 w 859"/>
              <a:gd name="T43" fmla="*/ 466 h 752"/>
              <a:gd name="T44" fmla="*/ 250 w 859"/>
              <a:gd name="T45" fmla="*/ 537 h 752"/>
              <a:gd name="T46" fmla="*/ 322 w 859"/>
              <a:gd name="T47" fmla="*/ 537 h 752"/>
              <a:gd name="T48" fmla="*/ 322 w 859"/>
              <a:gd name="T49" fmla="*/ 466 h 752"/>
              <a:gd name="T50" fmla="*/ 537 w 859"/>
              <a:gd name="T51" fmla="*/ 466 h 752"/>
              <a:gd name="T52" fmla="*/ 537 w 859"/>
              <a:gd name="T53" fmla="*/ 537 h 752"/>
              <a:gd name="T54" fmla="*/ 608 w 859"/>
              <a:gd name="T55" fmla="*/ 537 h 752"/>
              <a:gd name="T56" fmla="*/ 608 w 859"/>
              <a:gd name="T57" fmla="*/ 466 h 752"/>
              <a:gd name="T58" fmla="*/ 788 w 859"/>
              <a:gd name="T59" fmla="*/ 466 h 752"/>
              <a:gd name="T60" fmla="*/ 859 w 859"/>
              <a:gd name="T61" fmla="*/ 376 h 752"/>
              <a:gd name="T62" fmla="*/ 859 w 859"/>
              <a:gd name="T63" fmla="*/ 143 h 752"/>
              <a:gd name="T64" fmla="*/ 0 w 859"/>
              <a:gd name="T65" fmla="*/ 143 h 752"/>
              <a:gd name="T66" fmla="*/ 716 w 859"/>
              <a:gd name="T67" fmla="*/ 681 h 752"/>
              <a:gd name="T68" fmla="*/ 143 w 859"/>
              <a:gd name="T69" fmla="*/ 681 h 752"/>
              <a:gd name="T70" fmla="*/ 143 w 859"/>
              <a:gd name="T71" fmla="*/ 502 h 752"/>
              <a:gd name="T72" fmla="*/ 71 w 859"/>
              <a:gd name="T73" fmla="*/ 502 h 752"/>
              <a:gd name="T74" fmla="*/ 71 w 859"/>
              <a:gd name="T75" fmla="*/ 668 h 752"/>
              <a:gd name="T76" fmla="*/ 143 w 859"/>
              <a:gd name="T77" fmla="*/ 752 h 752"/>
              <a:gd name="T78" fmla="*/ 716 w 859"/>
              <a:gd name="T79" fmla="*/ 752 h 752"/>
              <a:gd name="T80" fmla="*/ 787 w 859"/>
              <a:gd name="T81" fmla="*/ 668 h 752"/>
              <a:gd name="T82" fmla="*/ 787 w 859"/>
              <a:gd name="T83" fmla="*/ 502 h 752"/>
              <a:gd name="T84" fmla="*/ 716 w 859"/>
              <a:gd name="T85" fmla="*/ 502 h 752"/>
              <a:gd name="T86" fmla="*/ 716 w 859"/>
              <a:gd name="T87" fmla="*/ 681 h 7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859" h="752">
                <a:moveTo>
                  <a:pt x="608" y="0"/>
                </a:moveTo>
                <a:lnTo>
                  <a:pt x="250" y="0"/>
                </a:lnTo>
                <a:lnTo>
                  <a:pt x="250" y="72"/>
                </a:lnTo>
                <a:lnTo>
                  <a:pt x="608" y="72"/>
                </a:lnTo>
                <a:lnTo>
                  <a:pt x="608" y="0"/>
                </a:lnTo>
                <a:close/>
                <a:moveTo>
                  <a:pt x="608" y="394"/>
                </a:moveTo>
                <a:lnTo>
                  <a:pt x="608" y="322"/>
                </a:lnTo>
                <a:lnTo>
                  <a:pt x="537" y="322"/>
                </a:lnTo>
                <a:lnTo>
                  <a:pt x="537" y="394"/>
                </a:lnTo>
                <a:lnTo>
                  <a:pt x="322" y="394"/>
                </a:lnTo>
                <a:lnTo>
                  <a:pt x="322" y="322"/>
                </a:lnTo>
                <a:lnTo>
                  <a:pt x="250" y="322"/>
                </a:lnTo>
                <a:lnTo>
                  <a:pt x="250" y="394"/>
                </a:lnTo>
                <a:lnTo>
                  <a:pt x="71" y="394"/>
                </a:lnTo>
                <a:lnTo>
                  <a:pt x="71" y="215"/>
                </a:lnTo>
                <a:lnTo>
                  <a:pt x="787" y="215"/>
                </a:lnTo>
                <a:lnTo>
                  <a:pt x="787" y="394"/>
                </a:lnTo>
                <a:lnTo>
                  <a:pt x="608" y="394"/>
                </a:lnTo>
                <a:close/>
                <a:moveTo>
                  <a:pt x="0" y="143"/>
                </a:moveTo>
                <a:lnTo>
                  <a:pt x="0" y="376"/>
                </a:lnTo>
                <a:cubicBezTo>
                  <a:pt x="0" y="416"/>
                  <a:pt x="32" y="466"/>
                  <a:pt x="71" y="466"/>
                </a:cubicBezTo>
                <a:lnTo>
                  <a:pt x="250" y="466"/>
                </a:lnTo>
                <a:lnTo>
                  <a:pt x="250" y="537"/>
                </a:lnTo>
                <a:lnTo>
                  <a:pt x="322" y="537"/>
                </a:lnTo>
                <a:lnTo>
                  <a:pt x="322" y="466"/>
                </a:lnTo>
                <a:lnTo>
                  <a:pt x="537" y="466"/>
                </a:lnTo>
                <a:lnTo>
                  <a:pt x="537" y="537"/>
                </a:lnTo>
                <a:lnTo>
                  <a:pt x="608" y="537"/>
                </a:lnTo>
                <a:lnTo>
                  <a:pt x="608" y="466"/>
                </a:lnTo>
                <a:lnTo>
                  <a:pt x="788" y="466"/>
                </a:lnTo>
                <a:cubicBezTo>
                  <a:pt x="827" y="466"/>
                  <a:pt x="859" y="416"/>
                  <a:pt x="859" y="376"/>
                </a:cubicBezTo>
                <a:lnTo>
                  <a:pt x="859" y="143"/>
                </a:lnTo>
                <a:lnTo>
                  <a:pt x="0" y="143"/>
                </a:lnTo>
                <a:close/>
                <a:moveTo>
                  <a:pt x="716" y="681"/>
                </a:moveTo>
                <a:lnTo>
                  <a:pt x="143" y="681"/>
                </a:lnTo>
                <a:lnTo>
                  <a:pt x="143" y="502"/>
                </a:lnTo>
                <a:lnTo>
                  <a:pt x="71" y="502"/>
                </a:lnTo>
                <a:lnTo>
                  <a:pt x="71" y="668"/>
                </a:lnTo>
                <a:cubicBezTo>
                  <a:pt x="71" y="704"/>
                  <a:pt x="104" y="752"/>
                  <a:pt x="143" y="752"/>
                </a:cubicBezTo>
                <a:lnTo>
                  <a:pt x="716" y="752"/>
                </a:lnTo>
                <a:cubicBezTo>
                  <a:pt x="755" y="752"/>
                  <a:pt x="787" y="704"/>
                  <a:pt x="787" y="668"/>
                </a:cubicBezTo>
                <a:lnTo>
                  <a:pt x="787" y="502"/>
                </a:lnTo>
                <a:lnTo>
                  <a:pt x="716" y="502"/>
                </a:lnTo>
                <a:lnTo>
                  <a:pt x="716" y="68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3410130" y="1956444"/>
            <a:ext cx="2626106" cy="2251788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16" name="Rectangle 9"/>
          <p:cNvSpPr>
            <a:spLocks noChangeArrowheads="1"/>
          </p:cNvSpPr>
          <p:nvPr/>
        </p:nvSpPr>
        <p:spPr bwMode="auto">
          <a:xfrm>
            <a:off x="3427848" y="1956444"/>
            <a:ext cx="2600939" cy="95925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6266713" y="3178285"/>
            <a:ext cx="2640051" cy="576293"/>
          </a:xfrm>
          <a:prstGeom prst="rect">
            <a:avLst/>
          </a:prstGeom>
          <a:noFill/>
        </p:spPr>
        <p:txBody>
          <a:bodyPr wrap="square" lIns="72000" tIns="72000" rIns="72000" bIns="72000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Через </a:t>
            </a:r>
            <a:r>
              <a:rPr 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АИС </a:t>
            </a:r>
            <a:r>
              <a:rPr lang="ru-RU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«</a:t>
            </a:r>
            <a:r>
              <a:rPr 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Сетевой город. Образование</a:t>
            </a:r>
            <a:r>
              <a:rPr lang="ru-RU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»</a:t>
            </a:r>
            <a:endParaRPr lang="ru-RU" sz="14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427848" y="3082338"/>
            <a:ext cx="2626106" cy="791737"/>
          </a:xfrm>
          <a:prstGeom prst="rect">
            <a:avLst/>
          </a:prstGeom>
          <a:noFill/>
        </p:spPr>
        <p:txBody>
          <a:bodyPr wrap="square" lIns="72000" tIns="72000" rIns="72000" bIns="72000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Почтой России. Курьерской службой </a:t>
            </a:r>
            <a:r>
              <a:rPr 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(согласно графику приема документов).</a:t>
            </a:r>
          </a:p>
        </p:txBody>
      </p:sp>
      <p:sp>
        <p:nvSpPr>
          <p:cNvPr id="19" name="Rectangle 9"/>
          <p:cNvSpPr>
            <a:spLocks noChangeArrowheads="1"/>
          </p:cNvSpPr>
          <p:nvPr/>
        </p:nvSpPr>
        <p:spPr bwMode="auto">
          <a:xfrm>
            <a:off x="9067404" y="1934915"/>
            <a:ext cx="2626106" cy="9215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2388198" y="4593860"/>
            <a:ext cx="7752050" cy="9592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Педагогические работники имеют право не позднее чем за 5 рабочих дней до проведения заседания аттестационной комиссии направлять в аттестационную комиссию дополнительные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 профессиональной деятельности 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330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Блок-схема: альтернативный процесс 12"/>
          <p:cNvSpPr/>
          <p:nvPr/>
        </p:nvSpPr>
        <p:spPr bwMode="auto">
          <a:xfrm>
            <a:off x="1030286" y="3899853"/>
            <a:ext cx="1874818" cy="2596574"/>
          </a:xfrm>
          <a:prstGeom prst="flowChartAlternateProcess">
            <a:avLst/>
          </a:prstGeom>
          <a:solidFill>
            <a:schemeClr val="bg1"/>
          </a:solidFill>
          <a:ln w="19049" cap="flat" cmpd="sng" algn="ctr">
            <a:solidFill>
              <a:schemeClr val="accent1">
                <a:shade val="50000"/>
              </a:schemeClr>
            </a:solidFill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clip" vert="horz" wrap="square" lIns="91440" tIns="45720" rIns="91440" bIns="45720" numCol="1" spcCol="0" rtlCol="0" fromWordArt="0" anchor="ctr" anchorCtr="0" forceAA="0" compatLnSpc="0"/>
          <a:lstStyle/>
          <a:p>
            <a:pPr>
              <a:defRPr/>
            </a:pPr>
            <a:endParaRPr dirty="0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1342270" y="1836964"/>
            <a:ext cx="914400" cy="365795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>
              <a:defRPr/>
            </a:pPr>
            <a:endParaRPr/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7776421" y="1295209"/>
            <a:ext cx="1875840" cy="2286034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noAutofit/>
          </a:bodyPr>
          <a:lstStyle/>
          <a:p>
            <a:pPr algn="ctr">
              <a:defRPr/>
            </a:pPr>
            <a:r>
              <a:rPr sz="1200"/>
              <a:t>   </a:t>
            </a: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1136142" y="4077149"/>
            <a:ext cx="1615946" cy="2204291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noAutofit/>
          </a:bodyPr>
          <a:lstStyle/>
          <a:p>
            <a:pPr>
              <a:defRPr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</a:t>
            </a:r>
            <a:r>
              <a:rPr lang="ru-RU" sz="1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отзыв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заявления, в случае несоответствия требованиям Порядка аттестации</a:t>
            </a:r>
          </a:p>
          <a:p>
            <a:pPr>
              <a:defRPr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sz="12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sz="12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sz="12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1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любом этапе</a:t>
            </a:r>
          </a:p>
          <a:p>
            <a:pPr>
              <a:defRPr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Блок-схема: альтернативный процесс 16"/>
          <p:cNvSpPr/>
          <p:nvPr/>
        </p:nvSpPr>
        <p:spPr bwMode="auto">
          <a:xfrm>
            <a:off x="5737286" y="3914638"/>
            <a:ext cx="1874818" cy="2596574"/>
          </a:xfrm>
          <a:prstGeom prst="flowChartAlternateProcess">
            <a:avLst/>
          </a:prstGeom>
          <a:solidFill>
            <a:schemeClr val="bg1"/>
          </a:solidFill>
          <a:ln w="19049" cap="flat" cmpd="sng" algn="ctr">
            <a:solidFill>
              <a:schemeClr val="accent1">
                <a:shade val="50000"/>
              </a:schemeClr>
            </a:solidFill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clip" vert="horz" wrap="square" lIns="91440" tIns="45720" rIns="91440" bIns="45720" numCol="1" spcCol="0" rtlCol="0" fromWordArt="0" anchor="ctr" anchorCtr="0" forceAA="0" compatLnSpc="0"/>
          <a:lstStyle/>
          <a:p>
            <a:pPr>
              <a:defRPr/>
            </a:pPr>
            <a:endParaRPr dirty="0"/>
          </a:p>
        </p:txBody>
      </p:sp>
      <p:sp>
        <p:nvSpPr>
          <p:cNvPr id="18" name="Блок-схема: альтернативный процесс 17"/>
          <p:cNvSpPr/>
          <p:nvPr/>
        </p:nvSpPr>
        <p:spPr bwMode="auto">
          <a:xfrm>
            <a:off x="3352760" y="3899854"/>
            <a:ext cx="2062725" cy="2628018"/>
          </a:xfrm>
          <a:prstGeom prst="flowChartAlternateProcess">
            <a:avLst/>
          </a:prstGeom>
          <a:solidFill>
            <a:schemeClr val="bg1"/>
          </a:solidFill>
          <a:ln w="19049" cap="flat" cmpd="sng" algn="ctr">
            <a:solidFill>
              <a:schemeClr val="accent1">
                <a:shade val="50000"/>
              </a:schemeClr>
            </a:solidFill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clip" vert="horz" wrap="square" lIns="91440" tIns="45720" rIns="91440" bIns="45720" numCol="1" spcCol="0" rtlCol="0" fromWordArt="0" anchor="ctr" anchorCtr="0" forceAA="0" compatLnSpc="0"/>
          <a:lstStyle/>
          <a:p>
            <a:pPr lvl="0">
              <a:defRPr/>
            </a:pP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Заседание 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ГАК 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 всесторонний анализ результатов 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профессиональной 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(для имеющих награды и проф. конкурсы). 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ринимает 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об установлении или отказе в установлении 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КК.</a:t>
            </a:r>
          </a:p>
          <a:p>
            <a:pPr lvl="0">
              <a:defRPr/>
            </a:pPr>
            <a:endParaRPr lang="ru-RU" sz="12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defRPr/>
            </a:pPr>
            <a:r>
              <a:rPr lang="ru-RU" sz="1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графику</a:t>
            </a:r>
          </a:p>
          <a:p>
            <a:pPr lvl="0">
              <a:defRPr/>
            </a:pPr>
            <a:endParaRPr lang="ru-RU" sz="1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Блок-схема: альтернативный процесс 18"/>
          <p:cNvSpPr/>
          <p:nvPr/>
        </p:nvSpPr>
        <p:spPr bwMode="auto">
          <a:xfrm>
            <a:off x="8067238" y="3944951"/>
            <a:ext cx="1874818" cy="2596574"/>
          </a:xfrm>
          <a:prstGeom prst="flowChartAlternateProcess">
            <a:avLst/>
          </a:prstGeom>
          <a:solidFill>
            <a:schemeClr val="bg1"/>
          </a:solidFill>
          <a:ln w="19049" cap="flat" cmpd="sng" algn="ctr">
            <a:solidFill>
              <a:schemeClr val="accent1">
                <a:shade val="50000"/>
              </a:schemeClr>
            </a:solidFill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clip" vert="horz" wrap="square" lIns="91440" tIns="45720" rIns="91440" bIns="45720" numCol="1" spcCol="0" rtlCol="0" fromWordArt="0" anchor="ctr" anchorCtr="0" forceAA="0" compatLnSpc="0"/>
          <a:lstStyle/>
          <a:p>
            <a:pPr>
              <a:defRPr/>
            </a:pPr>
            <a:endParaRPr dirty="0"/>
          </a:p>
        </p:txBody>
      </p:sp>
      <p:sp>
        <p:nvSpPr>
          <p:cNvPr id="31" name="Прямоугольник 30"/>
          <p:cNvSpPr/>
          <p:nvPr/>
        </p:nvSpPr>
        <p:spPr bwMode="auto">
          <a:xfrm>
            <a:off x="3352760" y="3944952"/>
            <a:ext cx="1894523" cy="2381588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noAutofit/>
          </a:bodyPr>
          <a:lstStyle/>
          <a:p>
            <a:pPr>
              <a:defRPr/>
            </a:pP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 bwMode="auto">
          <a:xfrm>
            <a:off x="8190572" y="4161340"/>
            <a:ext cx="1615946" cy="2166603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noAutofit/>
          </a:bodyPr>
          <a:lstStyle/>
          <a:p>
            <a:pPr>
              <a:defRPr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и подписание приказа министерством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ПК</a:t>
            </a:r>
          </a:p>
          <a:p>
            <a:pPr>
              <a:defRPr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Размещение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приказа на официальном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сайте.</a:t>
            </a:r>
          </a:p>
          <a:p>
            <a:pPr>
              <a:defRPr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1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течении 7 дней</a:t>
            </a:r>
            <a:endParaRPr lang="ru-RU" sz="1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Стрелка вниз 32"/>
          <p:cNvSpPr/>
          <p:nvPr/>
        </p:nvSpPr>
        <p:spPr bwMode="auto">
          <a:xfrm rot="16200000">
            <a:off x="5308481" y="4997661"/>
            <a:ext cx="341452" cy="463847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низ 33"/>
          <p:cNvSpPr/>
          <p:nvPr/>
        </p:nvSpPr>
        <p:spPr bwMode="auto">
          <a:xfrm rot="16200000">
            <a:off x="2966302" y="4997662"/>
            <a:ext cx="341452" cy="463847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низ 34"/>
          <p:cNvSpPr/>
          <p:nvPr/>
        </p:nvSpPr>
        <p:spPr bwMode="auto">
          <a:xfrm rot="16200000">
            <a:off x="611445" y="4966216"/>
            <a:ext cx="341452" cy="463847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трелка вниз 35"/>
          <p:cNvSpPr/>
          <p:nvPr/>
        </p:nvSpPr>
        <p:spPr bwMode="auto">
          <a:xfrm rot="16200000">
            <a:off x="7664588" y="4997662"/>
            <a:ext cx="341452" cy="463847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 bwMode="auto">
          <a:xfrm>
            <a:off x="5819887" y="4077149"/>
            <a:ext cx="1666321" cy="2250794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noAutofit/>
          </a:bodyPr>
          <a:lstStyle/>
          <a:p>
            <a:pPr>
              <a:defRPr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и согласование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 и </a:t>
            </a:r>
            <a:r>
              <a:rPr lang="ru-RU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приказа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 прохождении аттестации педагогических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работников.</a:t>
            </a:r>
          </a:p>
          <a:p>
            <a:pPr>
              <a:defRPr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1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 дней после заседания</a:t>
            </a:r>
            <a:endParaRPr lang="ru-RU" sz="1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Блок-схема: альтернативный процесс 37"/>
          <p:cNvSpPr/>
          <p:nvPr/>
        </p:nvSpPr>
        <p:spPr bwMode="auto">
          <a:xfrm>
            <a:off x="1014094" y="995655"/>
            <a:ext cx="1874818" cy="2596574"/>
          </a:xfrm>
          <a:prstGeom prst="flowChartAlternateProcess">
            <a:avLst/>
          </a:prstGeom>
          <a:solidFill>
            <a:schemeClr val="bg1"/>
          </a:solidFill>
          <a:ln w="19049" cap="flat" cmpd="sng" algn="ctr">
            <a:solidFill>
              <a:schemeClr val="accent1">
                <a:shade val="50000"/>
              </a:schemeClr>
            </a:solidFill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clip" vert="horz" wrap="square" lIns="91440" tIns="45720" rIns="91440" bIns="45720" numCol="1" spcCol="0" rtlCol="0" fromWordArt="0" anchor="ctr" anchorCtr="0" forceAA="0" compatLnSpc="0"/>
          <a:lstStyle/>
          <a:p>
            <a:pPr>
              <a:defRPr/>
            </a:pPr>
            <a:endParaRPr dirty="0"/>
          </a:p>
        </p:txBody>
      </p:sp>
      <p:sp>
        <p:nvSpPr>
          <p:cNvPr id="39" name="Блок-схема: альтернативный процесс 38"/>
          <p:cNvSpPr/>
          <p:nvPr/>
        </p:nvSpPr>
        <p:spPr bwMode="auto">
          <a:xfrm>
            <a:off x="3352760" y="1027799"/>
            <a:ext cx="1830801" cy="2596574"/>
          </a:xfrm>
          <a:prstGeom prst="flowChartAlternateProcess">
            <a:avLst/>
          </a:prstGeom>
          <a:solidFill>
            <a:schemeClr val="bg1"/>
          </a:solidFill>
          <a:ln w="19049" cap="flat" cmpd="sng" algn="ctr">
            <a:solidFill>
              <a:schemeClr val="accent1">
                <a:shade val="50000"/>
              </a:schemeClr>
            </a:solidFill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clip" vert="horz" wrap="square" lIns="91440" tIns="45720" rIns="91440" bIns="45720" numCol="1" spcCol="0" rtlCol="0" fromWordArt="0" anchor="ctr" anchorCtr="0" forceAA="0" compatLnSpc="0"/>
          <a:lstStyle/>
          <a:p>
            <a:pPr>
              <a:defRPr/>
            </a:pPr>
            <a:endParaRPr/>
          </a:p>
        </p:txBody>
      </p:sp>
      <p:sp>
        <p:nvSpPr>
          <p:cNvPr id="40" name="Блок-схема: альтернативный процесс 39"/>
          <p:cNvSpPr/>
          <p:nvPr/>
        </p:nvSpPr>
        <p:spPr bwMode="auto">
          <a:xfrm>
            <a:off x="5647409" y="1027799"/>
            <a:ext cx="1838799" cy="2596574"/>
          </a:xfrm>
          <a:prstGeom prst="flowChartAlternateProcess">
            <a:avLst/>
          </a:prstGeom>
          <a:solidFill>
            <a:schemeClr val="bg1"/>
          </a:solidFill>
          <a:ln w="19049" cap="flat" cmpd="sng" algn="ctr">
            <a:solidFill>
              <a:schemeClr val="accent1">
                <a:shade val="50000"/>
              </a:schemeClr>
            </a:solidFill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clip" vert="horz" wrap="square" lIns="91440" tIns="45720" rIns="91440" bIns="45720" numCol="1" spcCol="0" rtlCol="0" fromWordArt="0" anchor="ctr" anchorCtr="0" forceAA="0" compatLnSpc="0"/>
          <a:lstStyle/>
          <a:p>
            <a:pPr>
              <a:defRPr/>
            </a:pPr>
            <a:endParaRPr dirty="0"/>
          </a:p>
        </p:txBody>
      </p:sp>
      <p:sp>
        <p:nvSpPr>
          <p:cNvPr id="41" name="Прямоугольник 40"/>
          <p:cNvSpPr/>
          <p:nvPr/>
        </p:nvSpPr>
        <p:spPr bwMode="auto">
          <a:xfrm>
            <a:off x="1342270" y="1836964"/>
            <a:ext cx="914400" cy="365795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>
              <a:defRPr/>
            </a:pPr>
            <a:endParaRPr/>
          </a:p>
        </p:txBody>
      </p:sp>
      <p:sp>
        <p:nvSpPr>
          <p:cNvPr id="42" name="Прямоугольник 41"/>
          <p:cNvSpPr/>
          <p:nvPr/>
        </p:nvSpPr>
        <p:spPr bwMode="auto">
          <a:xfrm>
            <a:off x="1014094" y="1171491"/>
            <a:ext cx="1874818" cy="2296514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noAutofit/>
          </a:bodyPr>
          <a:lstStyle/>
          <a:p>
            <a:pPr>
              <a:defRPr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 и регистрация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 - заявления и папки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бумажном виде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(в отделе аттестации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педагогических кадров ГАУ ДПО ПК ИРО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либо почтовым отправлением) или в </a:t>
            </a:r>
            <a:r>
              <a:rPr lang="ru-RU" sz="1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электронном виде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(через Госуслуги или АИС). </a:t>
            </a:r>
            <a:b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Техническая проверка.</a:t>
            </a:r>
          </a:p>
          <a:p>
            <a:pPr>
              <a:defRPr/>
            </a:pPr>
            <a:r>
              <a:rPr lang="ru-RU" sz="1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Срок-не более 30 дней</a:t>
            </a:r>
            <a:r>
              <a:rPr lang="ru-RU" sz="1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 bwMode="auto">
          <a:xfrm>
            <a:off x="5711131" y="1228509"/>
            <a:ext cx="1840502" cy="2239495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no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Рассылка графика муниципальными управлениями образования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образовательным </a:t>
            </a:r>
            <a:r>
              <a:rPr lang="ru-RU" sz="1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учреждениям.                                                             </a:t>
            </a:r>
          </a:p>
          <a:p>
            <a:endParaRPr lang="ru-RU" sz="1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Уведомление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заявителей о дате заседания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ГАК</a:t>
            </a:r>
          </a:p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течении 3-х дней</a:t>
            </a:r>
            <a:endParaRPr lang="ru-RU" sz="1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 bwMode="auto">
          <a:xfrm>
            <a:off x="3432344" y="1171491"/>
            <a:ext cx="1814939" cy="2341049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no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Внесение заявителя в график. 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Рассылка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графика заседания ГАК в муниципальные управления образования и краевые государственные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учреждения.                                                                     </a:t>
            </a:r>
          </a:p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числа каждого месяца</a:t>
            </a:r>
            <a:endParaRPr lang="ru-RU" sz="1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Прямоугольник 44"/>
          <p:cNvSpPr/>
          <p:nvPr/>
        </p:nvSpPr>
        <p:spPr bwMode="auto">
          <a:xfrm>
            <a:off x="7776421" y="1295209"/>
            <a:ext cx="1875840" cy="2286034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noAutofit/>
          </a:bodyPr>
          <a:lstStyle/>
          <a:p>
            <a:pPr algn="ctr">
              <a:defRPr/>
            </a:pPr>
            <a:r>
              <a:rPr sz="1200"/>
              <a:t>   </a:t>
            </a:r>
          </a:p>
        </p:txBody>
      </p:sp>
      <p:sp>
        <p:nvSpPr>
          <p:cNvPr id="46" name="Блок-схема: альтернативный процесс 45"/>
          <p:cNvSpPr/>
          <p:nvPr/>
        </p:nvSpPr>
        <p:spPr bwMode="auto">
          <a:xfrm>
            <a:off x="7950056" y="1027799"/>
            <a:ext cx="1741720" cy="2586260"/>
          </a:xfrm>
          <a:prstGeom prst="flowChartAlternateProcess">
            <a:avLst/>
          </a:prstGeom>
          <a:solidFill>
            <a:schemeClr val="bg1"/>
          </a:solidFill>
          <a:ln w="19049" cap="flat" cmpd="sng" algn="ctr">
            <a:solidFill>
              <a:schemeClr val="accent1">
                <a:shade val="50000"/>
              </a:schemeClr>
            </a:solidFill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clip" vert="horz" wrap="square" lIns="91440" tIns="45720" rIns="91440" bIns="45720" numCol="1" spcCol="0" rtlCol="0" fromWordArt="0" anchor="ctr" anchorCtr="0" forceAA="0" compatLnSpc="0"/>
          <a:lstStyle/>
          <a:p>
            <a:pPr>
              <a:defRPr/>
            </a:pPr>
            <a:endParaRPr dirty="0"/>
          </a:p>
        </p:txBody>
      </p:sp>
      <p:sp>
        <p:nvSpPr>
          <p:cNvPr id="47" name="Прямоугольник 46"/>
          <p:cNvSpPr/>
          <p:nvPr/>
        </p:nvSpPr>
        <p:spPr bwMode="auto">
          <a:xfrm>
            <a:off x="7950056" y="1171492"/>
            <a:ext cx="1702206" cy="2296512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noAutofit/>
          </a:bodyPr>
          <a:lstStyle/>
          <a:p>
            <a:pPr>
              <a:defRPr/>
            </a:pP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Передача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индивидуальной папки и экспертного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заключения экспертам. Проведение всестороннего анализа (требования п.35,36,50,51 Порядка)</a:t>
            </a: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13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более 60дней </a:t>
            </a:r>
            <a:endParaRPr lang="en-US" sz="13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Стрелка вниз 47"/>
          <p:cNvSpPr/>
          <p:nvPr/>
        </p:nvSpPr>
        <p:spPr bwMode="auto">
          <a:xfrm rot="16200000">
            <a:off x="2950110" y="2062018"/>
            <a:ext cx="341452" cy="463847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Стрелка вниз 48"/>
          <p:cNvSpPr/>
          <p:nvPr/>
        </p:nvSpPr>
        <p:spPr bwMode="auto">
          <a:xfrm rot="16200000">
            <a:off x="7547406" y="2068520"/>
            <a:ext cx="341452" cy="463847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Стрелка вниз 49"/>
          <p:cNvSpPr/>
          <p:nvPr/>
        </p:nvSpPr>
        <p:spPr bwMode="auto">
          <a:xfrm rot="16200000">
            <a:off x="5244759" y="2068372"/>
            <a:ext cx="341452" cy="463847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Стрелка вниз 50"/>
          <p:cNvSpPr/>
          <p:nvPr/>
        </p:nvSpPr>
        <p:spPr bwMode="auto">
          <a:xfrm rot="16200000">
            <a:off x="9867716" y="2094162"/>
            <a:ext cx="341452" cy="463847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Заголовок 3">
            <a:extLst>
              <a:ext uri="{FF2B5EF4-FFF2-40B4-BE49-F238E27FC236}">
                <a16:creationId xmlns:a16="http://schemas.microsoft.com/office/drawing/2014/main" xmlns="" id="{6FA4C46F-5D12-76B5-8BC8-F8B043894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3450" y="279701"/>
            <a:ext cx="6803728" cy="594360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ea typeface="Open Sans Condensed" pitchFamily="34" charset="0"/>
                <a:cs typeface="Times New Roman" panose="02020603050405020304" pitchFamily="18" charset="0"/>
              </a:rPr>
              <a:t>Схема аттестации педагогических работников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08841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xmlns="" id="{78431881-09F6-58EB-B1C7-D200F399E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1097281"/>
            <a:ext cx="10728960" cy="594360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Необходимые документы для подачи заявления: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47700" y="1830091"/>
            <a:ext cx="10896600" cy="4370427"/>
          </a:xfrm>
          <a:prstGeom prst="rect">
            <a:avLst/>
          </a:prstGeom>
          <a:ln>
            <a:solidFill>
              <a:srgbClr val="138189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заявлению для установления конкретного срока аттестации педагог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прикладывает </a:t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следующие  документы: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defRPr/>
            </a:pP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среднем профессиональном или высшем образовании с приложением к диплому;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профессиональной переподготовке (при наличии);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(имеющих/имевших квалификационную категорию) или страниц трудовой книжки;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документ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согласии на обработку персональных данных (написанный от руки на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бланке);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  <a:defRPr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свидетельство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заключении брака (при смене фамилии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>
              <a:defRPr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государственные, ведомственные, региональные награды (при наличии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ctr">
              <a:defRPr/>
            </a:pPr>
            <a:endParaRPr lang="ru-RU" sz="1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sz="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sz="1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sz="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sz="1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sz="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sz="1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sz="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sz="1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sz="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sz="1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</a:t>
            </a:r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профессиональной деятельности</a:t>
            </a:r>
          </a:p>
          <a:p>
            <a:pPr>
              <a:defRPr/>
            </a:pPr>
            <a:endParaRPr lang="ru-RU" sz="1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sz="1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sz="1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sz="1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sz="1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sz="1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sz="1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sz="1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индивидуальную папку;</a:t>
            </a:r>
            <a:endParaRPr lang="ru-RU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опись папки;</a:t>
            </a:r>
          </a:p>
          <a:p>
            <a:pPr>
              <a:defRPr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экспертное заключение (с критериями для каждой должности)</a:t>
            </a:r>
          </a:p>
          <a:p>
            <a:pPr marL="285750" indent="-285750">
              <a:buFontTx/>
              <a:buChar char="-"/>
              <a:defRPr/>
            </a:pP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8437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6"/>
          <p:cNvSpPr txBox="1"/>
          <p:nvPr/>
        </p:nvSpPr>
        <p:spPr>
          <a:xfrm>
            <a:off x="6200775" y="2648809"/>
            <a:ext cx="5550102" cy="21544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spcBef>
                <a:spcPct val="0"/>
              </a:spcBef>
            </a:pPr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08401" y="1043493"/>
            <a:ext cx="5566918" cy="9934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Индивидуальная папка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08401" y="2430930"/>
            <a:ext cx="5566918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ru-RU" altLang="ru-RU" sz="1400" b="1" i="1" dirty="0">
                <a:latin typeface="Times New Roman" panose="02020603050405020304" pitchFamily="18" charset="0"/>
                <a:cs typeface="Times New Roman" pitchFamily="18" charset="0"/>
              </a:rPr>
              <a:t>Индивидуальная папка педагогического работника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 — папка, в которой зафиксированы его личные профессиональные достижения в образовательной деятельности, результаты обучения, воспитания и развития его учеников, вклад педагога в развитие системы </a:t>
            </a: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образования.</a:t>
            </a:r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0"/>
              </a:spcBef>
            </a:pP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Основная цель индивидуальной папки — проанализировать и представить значимые профессиональные результаты, обеспечить мониторинг профессионального роста педагогического работника.</a:t>
            </a:r>
          </a:p>
          <a:p>
            <a:pPr algn="just"/>
            <a:endParaRPr lang="ru-RU" alt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Индивидуальная 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папка педагогического работника  </a:t>
            </a: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это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папка-накопитель 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с файлами </a:t>
            </a: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(на кольцах). Вставить разделитель по каждому разделу. Каждый документ пронумеровать согласно номерам критериев экспертного заключения.</a:t>
            </a:r>
            <a:b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</a:br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400" b="1" dirty="0" smtClean="0">
                <a:latin typeface="Times New Roman" pitchFamily="18" charset="0"/>
                <a:cs typeface="Times New Roman" pitchFamily="18" charset="0"/>
              </a:rPr>
              <a:t>Последовательность </a:t>
            </a:r>
            <a:r>
              <a:rPr lang="ru-RU" altLang="ru-RU" sz="1400" b="1" dirty="0">
                <a:latin typeface="Times New Roman" pitchFamily="18" charset="0"/>
                <a:cs typeface="Times New Roman" pitchFamily="18" charset="0"/>
              </a:rPr>
              <a:t>документов, вкладываемых в индивидуальную папку, должна соответствовать экспертному заключению.</a:t>
            </a:r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b="1" dirty="0">
              <a:solidFill>
                <a:srgbClr val="000000"/>
              </a:solidFill>
            </a:endParaRPr>
          </a:p>
          <a:p>
            <a:pPr algn="just"/>
            <a:endParaRPr lang="ru-RU" sz="1400" dirty="0">
              <a:solidFill>
                <a:srgbClr val="000000"/>
              </a:solidFill>
            </a:endParaRPr>
          </a:p>
        </p:txBody>
      </p:sp>
      <p:pic>
        <p:nvPicPr>
          <p:cNvPr id="24" name="Picture 8" descr="https://www.pinclipart.com/picdir/big/288-2884575_sample-courses-clipart.png"/>
          <p:cNvPicPr>
            <a:picLocks noChangeAspect="1" noChangeArrowheads="1"/>
          </p:cNvPicPr>
          <p:nvPr/>
        </p:nvPicPr>
        <p:blipFill>
          <a:blip r:embed="rId2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58098" y="1814873"/>
            <a:ext cx="432048" cy="444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0775" y="408792"/>
            <a:ext cx="4131156" cy="5939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5639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ntserrat">
      <a:majorFont>
        <a:latin typeface="Montserrat Bold"/>
        <a:ea typeface=""/>
        <a:cs typeface=""/>
      </a:majorFont>
      <a:minorFont>
        <a:latin typeface="Montserrat Medium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2254</TotalTime>
  <Words>1362</Words>
  <Application>Microsoft Office PowerPoint</Application>
  <PresentationFormat>Произвольный</PresentationFormat>
  <Paragraphs>260</Paragraphs>
  <Slides>14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Тема Office</vt:lpstr>
      <vt:lpstr>Документ</vt:lpstr>
      <vt:lpstr>Организация процедуры аттестации педагогических кадров в соответствии с обновленным Порядком</vt:lpstr>
      <vt:lpstr>Презентация PowerPoint</vt:lpstr>
      <vt:lpstr>Особенности нового Порядка</vt:lpstr>
      <vt:lpstr>Презентация PowerPoint</vt:lpstr>
      <vt:lpstr>Презентация PowerPoint</vt:lpstr>
      <vt:lpstr>Презентация PowerPoint</vt:lpstr>
      <vt:lpstr>Схема аттестации педагогических работников</vt:lpstr>
      <vt:lpstr>Необходимые документы для подачи заявления:</vt:lpstr>
      <vt:lpstr>Презентация PowerPoint</vt:lpstr>
      <vt:lpstr>Презентация PowerPoint</vt:lpstr>
      <vt:lpstr>Презентация PowerPoint</vt:lpstr>
      <vt:lpstr>Показатели профессиональной деятельности</vt:lpstr>
      <vt:lpstr>Требования для «педагог-методист», «педагог-наставник»: - Допускаются педагогические работники, имеющие высшую квалификационную категорию. - Показатели деятельности, не входящей в должностные обязанности. </vt:lpstr>
      <vt:lpstr>Также вы всегда можете обратиться по тел.: 2 41-43-77 (доб. 2) или написать на эл.почту : otdelattest@pkiro.ru.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Bogdan Nurgatin</dc:creator>
  <cp:lastModifiedBy>Мария А. Ящук</cp:lastModifiedBy>
  <cp:revision>56</cp:revision>
  <dcterms:created xsi:type="dcterms:W3CDTF">2022-06-03T19:16:13Z</dcterms:created>
  <dcterms:modified xsi:type="dcterms:W3CDTF">2023-09-22T04:25:06Z</dcterms:modified>
</cp:coreProperties>
</file>