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71" r:id="rId5"/>
    <p:sldId id="272" r:id="rId6"/>
    <p:sldId id="260" r:id="rId7"/>
    <p:sldId id="261" r:id="rId8"/>
    <p:sldId id="273" r:id="rId9"/>
    <p:sldId id="264" r:id="rId10"/>
    <p:sldId id="258" r:id="rId11"/>
    <p:sldId id="274" r:id="rId12"/>
    <p:sldId id="275" r:id="rId13"/>
    <p:sldId id="276" r:id="rId14"/>
    <p:sldId id="277" r:id="rId15"/>
    <p:sldId id="278" r:id="rId16"/>
    <p:sldId id="259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6877594/#1050" TargetMode="External"/><Relationship Id="rId2" Type="http://schemas.openxmlformats.org/officeDocument/2006/relationships/hyperlink" Target="https://www.garant.ru/products/ipo/prime/doc/406877594/#10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rant.ru/products/ipo/prime/doc/406877594/#105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6877594/#1042" TargetMode="External"/><Relationship Id="rId2" Type="http://schemas.openxmlformats.org/officeDocument/2006/relationships/hyperlink" Target="https://www.garant.ru/products/ipo/prime/doc/406877594/#102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6672" cy="280831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квалификационным категориям «педагог-методист», «педагог-наставник»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25144"/>
            <a:ext cx="3744416" cy="532656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Ю.А., гл. эксперт ЦНППМ ПК ИРО, член аттестационной комиссии министерства образования Приморского края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3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84976" cy="80736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«педагог-методист»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объединением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образовательной 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участия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работе образовательной организации;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разработкой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программно-методического сопровождения образовательного процесса, в том числе методического сопровождения реализации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образовательных программ и проектов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поддержки педагогических работников образовательной организации при подготовке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в профессиональных конкурсах;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поддержке (сопровождении)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образовательной организации, направленной на их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развитие, преодоление профессиональных дефицитов;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опыта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в образовательной организации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авторских учебных и (или) учебно-методических разработок.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79296" cy="879376"/>
          </a:xfrm>
        </p:spPr>
        <p:txBody>
          <a:bodyPr>
            <a:noAutofit/>
          </a:bodyPr>
          <a:lstStyle/>
          <a:p>
            <a:r>
              <a:rPr lang="ru-RU" sz="1600" dirty="0"/>
              <a:t>Критерии и </a:t>
            </a:r>
            <a:r>
              <a:rPr lang="ru-RU" sz="1600" dirty="0" smtClean="0"/>
              <a:t>показатели</a:t>
            </a:r>
            <a:br>
              <a:rPr lang="ru-RU" sz="1600" dirty="0" smtClean="0"/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уководство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 объединением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образовательной организации 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методической работе образовательной организации;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807863"/>
              </p:ext>
            </p:extLst>
          </p:nvPr>
        </p:nvGraphicFramePr>
        <p:xfrm>
          <a:off x="107504" y="1124744"/>
          <a:ext cx="8712969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9"/>
                <a:gridCol w="2477806"/>
                <a:gridCol w="1842674"/>
              </a:tblGrid>
              <a:tr h="16460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руководство методическим объединением педагогических работников: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уровень ОУ;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*муниципальный;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*региональный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назначении. Приказы о проведении методических событий. План методической работы организации (за период до 3 лет).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электронный ресурс ОО, где размещены документы.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(*-при наличии)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22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участие в методической работе образовательной организации, в том числе деятельности методических объединений (предметных,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межпредметных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уровень ОУ;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*муниципальный;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*региональный.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Выписки из протоколов, планы работы МО (ГМО, РМО), заверенные руководителями (за период до 3 лет).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06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 fontScale="90000"/>
          </a:bodyPr>
          <a:lstStyle/>
          <a:p>
            <a:r>
              <a:rPr lang="ru-RU" sz="2200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Руководство </a:t>
            </a:r>
            <a:r>
              <a:rPr lang="ru-RU" sz="2200" spc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разработкой </a:t>
            </a:r>
            <a:r>
              <a:rPr lang="ru-RU" sz="2200" spc="0" dirty="0">
                <a:solidFill>
                  <a:srgbClr val="2929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программно-методического сопровождения образовательного процесса, в том числе методического сопровождения реализации </a:t>
            </a:r>
            <a:r>
              <a:rPr lang="ru-RU" sz="2200" spc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инновационных образовательных программ и проектов </a:t>
            </a:r>
            <a:r>
              <a:rPr lang="ru-RU" sz="2200" spc="0" dirty="0">
                <a:solidFill>
                  <a:srgbClr val="2929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образовательной организации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349647"/>
              </p:ext>
            </p:extLst>
          </p:nvPr>
        </p:nvGraphicFramePr>
        <p:xfrm>
          <a:off x="107502" y="1772816"/>
          <a:ext cx="8928993" cy="5026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50"/>
                <a:gridCol w="2334948"/>
                <a:gridCol w="2561595"/>
              </a:tblGrid>
              <a:tr h="804543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разработкой программно-методического сопровождения образовательного процесса образовательной организации.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Распорядительный документ о руководстве. Описание продукта.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 ссылка на электронный ресурс, где размещен продукт.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33854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реализации инновационных образовательных программ в образовательной организации: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-регионального уровня;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-федерального уровня.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программы сопровождения. Описание продукта.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 ссылка на электронный ресурс, где размещен продукт.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86139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реализации *инновационных проектов в образовательной организации:</a:t>
                      </a:r>
                    </a:p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-регионального уровня;</a:t>
                      </a:r>
                    </a:p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-федерального уровня.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программы сопровождения. Дипломы, сертификаты. Описание проектов.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 ссылка на электронный ресурс, где размещены проекты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(* Школа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модель наставничества.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Стажировочная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площадка. Флагманы образования 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образовательной организации при подготовке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участию в профессиональных конкурсах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63905"/>
              </p:ext>
            </p:extLst>
          </p:nvPr>
        </p:nvGraphicFramePr>
        <p:xfrm>
          <a:off x="250825" y="980727"/>
          <a:ext cx="8713788" cy="5702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8210"/>
                <a:gridCol w="3135578"/>
              </a:tblGrid>
              <a:tr h="2851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при подготовке педагогических работников организации в 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заочных/дистанционных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конкурсах профессионального мастерства, имеющих официальный статус («Моя педагогическая находка» и др.)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участники муниципального и регионального уровня;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победители и призёры муниципального уровня;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победители и призёры регионального уровня.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/программа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методического сопровождения участника профессионального конкурса. Документы результатов конкурса (грамоты, приказы).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1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при подготовке педагогических работников образовательной организации в 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очных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конкурсах профессионального мастерства, имеющих официальный статус («Учитель года», «Сердце отдаю детям» и др.)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участники муниципального и регионального уровня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победители и призёры муниципального уровня;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победители и призёры регионального уровня.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/программа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методического сопровождения участника профессионального конкурса. Документы результатов конкурса (грамоты, приказы)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61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990600"/>
          </a:xfrm>
        </p:spPr>
        <p:txBody>
          <a:bodyPr>
            <a:normAutofit fontScale="90000"/>
          </a:bodyPr>
          <a:lstStyle/>
          <a:p>
            <a:r>
              <a:rPr lang="ru-RU" sz="2200" spc="0" dirty="0" smtClean="0">
                <a:solidFill>
                  <a:srgbClr val="2929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Участие </a:t>
            </a:r>
            <a:r>
              <a:rPr lang="ru-RU" sz="2200" spc="0" dirty="0">
                <a:solidFill>
                  <a:srgbClr val="2929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200" spc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методической поддержке (сопровождении) </a:t>
            </a:r>
            <a:r>
              <a:rPr lang="ru-RU" sz="2200" spc="0" dirty="0">
                <a:solidFill>
                  <a:srgbClr val="29293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педагогических работников образовательной организации, направленной на их </a:t>
            </a:r>
            <a:r>
              <a:rPr lang="ru-RU" sz="2200" spc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профессиональное развитие, преодоление профессиональных дефицитов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231508"/>
              </p:ext>
            </p:extLst>
          </p:nvPr>
        </p:nvGraphicFramePr>
        <p:xfrm>
          <a:off x="250825" y="1556792"/>
          <a:ext cx="8713788" cy="5220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8210"/>
                <a:gridCol w="3135578"/>
              </a:tblGrid>
              <a:tr h="1526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поддержка педагогических работников, направленная на выявление и устранение методических проблем в деятельности педагогов (проблемы формирования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результатов, функциональной грамотности, профессиональных умений).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педагогической диагностики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работников. Методическое сопровождение индивидуальных образовательных маршрутов педагогов.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7942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Регулярная методическая поддержка                            </a:t>
                      </a:r>
                    </a:p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молодых педагогов своей образовательной организации,                                - педагогических работников с длительным перерывом в профессиональной деятельности,  для ликвидации у них профессиональных дефицитов.                                                                                            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Совместное проектирование и анализ уроков. Составление планов самообразования за 2-3 года.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5984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Сопровождение педагогов при участии их в различных методических событиях, направленных на их профессиональное развитие (выступлениях на семинарах, конференциях и тд.)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сопровождения (подготовки) педагога к событию. Документы, подтверждающие результат участия педагога.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2118" marR="6211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49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906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Передача опыта по применению в образовательной организации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авторских учебных и (или) учебно-методических разработок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482822"/>
              </p:ext>
            </p:extLst>
          </p:nvPr>
        </p:nvGraphicFramePr>
        <p:xfrm>
          <a:off x="179512" y="1124745"/>
          <a:ext cx="8856984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/>
                <a:gridCol w="3152531"/>
                <a:gridCol w="1888029"/>
              </a:tblGrid>
              <a:tr h="31017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авторских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учебных разработок (кейсы,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КИМы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применяемых аттестуемым в образовательной организации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муниципальном уровне;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-региональном уровне.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подтверждающие авторство (проведение независимой экспертизы через систему дополнительного профессионального образования, в том числе на базе региональных/ муниципальных площадок).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Сертификаты о трансляции, справки.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авторские разработки.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размещение разработок на официальных Интернет-ресурсах, в банке лучших практик (указать учредителя). Предоставить ссылку.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148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авторских учебно-методических разработок применяемых аттестуемым в образовательной организации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муниципальном уровне;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-региональном уровне.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подтверждающие авторство (проведение независимой экспертизы). Сертификаты о трансляции, справки.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размещение разработок на официальных Интернет-ресурсах, в банке лучших практик (указать учредителя). Предоставить ссылку.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98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51. Квалификационная категория «педагог-наставник»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082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наличии)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в отношении педагогических работников образовательной организации, активного сопровождения их профессионального развития в образовательной организации;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авторских подходов и методических разработок в области наставнической деятельности в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6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Критерии и показатели:</a:t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Наставничество </a:t>
            </a:r>
            <a:r>
              <a:rPr lang="ru-RU" sz="2400" b="1" dirty="0">
                <a:latin typeface="Times New Roman"/>
                <a:ea typeface="Times New Roman"/>
              </a:rPr>
              <a:t>в образовательной организации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700339"/>
              </p:ext>
            </p:extLst>
          </p:nvPr>
        </p:nvGraphicFramePr>
        <p:xfrm>
          <a:off x="107504" y="980729"/>
          <a:ext cx="8928991" cy="5792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6206"/>
                <a:gridCol w="2561393"/>
                <a:gridCol w="2561392"/>
              </a:tblGrid>
              <a:tr h="1061811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педагогических работников образовательной организации.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наставничестве. Программа наставничества.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электронный ресурс, где размещены документы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306959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обучающихся образовательной организации.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наставничестве. Программа наставничества. Описание наставнических практик.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электронный ресурс, где размещены документы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431428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сопровождение профессионального развития педагогических работников в образовательной организации.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работы. ИОМ наставляемого.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продукта. Сертификаты, благодарственные письма наставляемого за участие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электронный ресурс, где размещены документы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960441">
                <a:tc>
                  <a:txBody>
                    <a:bodyPr/>
                    <a:lstStyle/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участие в деятельности муниципальных/региональных методических центров по направлению «Целевая модель наставничества». Вовлечение в их деятельность </a:t>
                      </a:r>
                      <a:r>
                        <a:rPr lang="ru-RU" sz="1600" b="0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 своей образовательной организации</a:t>
                      </a: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размещение на сайте ОО, муниципальных методических служб, регионального наставнического центра ПК.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609" marR="61609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5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88" y="404664"/>
            <a:ext cx="8892480" cy="44732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к участию в конкурсах профессионального мастерства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094309"/>
              </p:ext>
            </p:extLst>
          </p:nvPr>
        </p:nvGraphicFramePr>
        <p:xfrm>
          <a:off x="107950" y="1052736"/>
          <a:ext cx="8856663" cy="5616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194"/>
                <a:gridCol w="3096469"/>
              </a:tblGrid>
              <a:tr h="21102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в подготовке педагогических работников организации в </a:t>
                      </a:r>
                      <a:r>
                        <a:rPr lang="ru-RU" sz="18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заочных/дистанционных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конкурсах профессионального мастерства, имеющих официальный статус («Моя педагогическая находка» и др.)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участники муниципального и регионального уровня;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победители и призёры муниципального уровня;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победители и призёры регионального уровня.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37" marR="63137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–программа методического сопровождения участника профессионального конкурса. Документы результатов конкурса (грамоты, приказы).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37" marR="63137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451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в подготовке педагогических работников образовательной организации в </a:t>
                      </a:r>
                      <a:r>
                        <a:rPr lang="ru-RU" sz="1800" b="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очных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конкурсах профессионального мастерства, имеющих официальный статус («Учитель года», «Сердце отдаю детям» и др.)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участники муниципального и регионального уровня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победители и призёры муниципального уровня;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победители и призёры регионального уровня.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37" marR="63137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–программа методического сопровождения участника профессионального конкурса. Документы результатов конкурса (грамоты, приказы)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37" marR="63137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55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конкурсе наставнических практик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муниципальном уровне;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региональном уровне.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37" marR="63137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результатов конкурса (грамоты, приказы)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37" marR="63137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3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авторских подходов и методических разработок в области наставнической деятельности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820468"/>
              </p:ext>
            </p:extLst>
          </p:nvPr>
        </p:nvGraphicFramePr>
        <p:xfrm>
          <a:off x="179512" y="1268760"/>
          <a:ext cx="8784975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/>
                <a:gridCol w="2088232"/>
                <a:gridCol w="1944215"/>
              </a:tblGrid>
              <a:tr h="5400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методических разработок и авторских подходов в области наставничества, применяемых аттестуемым в образовательной организации, в программах обмена опытом лучшими наставническими практиками через: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участие в конференциях, семинарах не ниже муниципального уровня;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систему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 профессионального образования (в качестве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лектора/практика);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конкурсы наставнического движения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наставничества (или предоставление копии).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Сертификаты о трансляции, справки.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ссылка на электронный ресурс с размещением методического продукта.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666" marR="58666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24 марта 2023 г. № 196 “Об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 1 сентября 2023 года , до 31 декабря 2029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9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59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96272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квалификационные категории: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"педагог-методист" и "педагог-наставник"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в целях установления таких категорий проводится по желанию педагогических работников федеральными и региональными аттестационными комиссиями. К заявлению на такую аттестацию прилагается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работодателя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установленной квалификационной категории вносятся работодателем в трудовую книжку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распорядительного акта об установлении квалификационной категории работодатель вносит соответствующую запись в трудовую книжку или сведения о трудовой деятельности работника. Квалификационные категории являются также основанием для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дифференциации оплаты труда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12097344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03448"/>
            <a:ext cx="11737304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3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712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52. Оценка деятельности педагогических работников в целях установления квалификационных категорий «педагог-методист» и «педагог-наставник» осуществляется аттестационной комиссией на основе ходатайства работодателя, предусмотренного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48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настоящего Порядка, а также показателей, предусмотренных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пунктами 50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настоящего Порядка, характеризующих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деятельность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работников, направленную на совершенствование методической работы или наставничества непосредственно в образовательной организации,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входящую в должностные обязанности по занимаемой в организации должности.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640960" cy="9906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53. По результатам аттестации аттестационная комиссия принимает одно из следующих решений: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28024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квалификационную категорию «педагог-методист», квалификационную категорию «педагог-наставник» (указывается должность педагогического работника, по которой устанавливается квалификационная категория);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установлении квалификационной категории «педагог-методист», квалификационной категории «педагог-наставник» (указывается должность, по которой педагогическому работнику отказывается в установлении квалификационной категории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57. При принятии в отношении педагогического работника решения аттестационной комиссии об отказе в установлении квалификационной категории «педагог-методист» или квалификационной категории «педагог-наставник» проведение аттестации в целях установления таких квалификационных категорий осуществляется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через один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принятия аттестационной комиссией соответствующего решения.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8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55. Решение аттестационной комиссии вступает в силу со дня его вынесения и является основанием для дифференциации оплаты труда педагогических работников за наличие квалификационных категорий «педагог-методист», «педагог-наставник» при условии выполнения дополнительных обязанностей, связанных с методической работой или наставнической деятельностью.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56. На основании решений аттестационных комиссий органы, указанные в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пункте 25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настоящего Порядка, издают соответствующие распорядительные акты об установлении квалификационной категории «педагог-методист», квалификационной категории «педагог-наставник» в порядке, установленном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пунктом 42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настоящего Порядка.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указанных распорядительных актов работодатели вносят соответствующие записи в трудовые книжки педагогических работников и (или) в сведения об их трудовой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7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083669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199</TotalTime>
  <Words>1574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Требования к квалификационным категориям «педагог-методист», «педагог-наставник»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53. По результатам аттестации аттестационная комиссия принимает одно из следующих решений: </vt:lpstr>
      <vt:lpstr>Презентация PowerPoint</vt:lpstr>
      <vt:lpstr>Презентация PowerPoint</vt:lpstr>
      <vt:lpstr>Квалификационная категория «педагог-методист»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</vt:lpstr>
      <vt:lpstr>Критерии и показатели Руководство методическим объединением педагогических работников образовательной организации и активное участие в методической работе образовательной организации; </vt:lpstr>
      <vt:lpstr>Руководство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vt:lpstr>
      <vt:lpstr>Методическая поддержка педагогических работников образовательной организации при подготовке к участию в профессиональных конкурсах</vt:lpstr>
      <vt:lpstr>Участие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vt:lpstr>
      <vt:lpstr>Передача опыта по применению в образовательной организации авторских учебных и (или) учебно-методических разработок</vt:lpstr>
      <vt:lpstr>51. Квалификационная категория «педагог-наставник» устанавливается педагогическим работникам на основе следующих показателей деятельности, не входящей в должностные обязанности по занимаемой в организации должности: </vt:lpstr>
      <vt:lpstr>Критерии и показатели: Наставничество в образовательной организации</vt:lpstr>
      <vt:lpstr>Подготовка педагогических работников к участию в конкурсах профессионального мастерства</vt:lpstr>
      <vt:lpstr>Распространение авторских подходов и методических разработок в области наставнической деятельности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квалификационным категориям «педагог-методист», «педагог-наставник»</dc:title>
  <dc:creator>Юлия А. Сеничева</dc:creator>
  <cp:lastModifiedBy>Юлия А. Сеничева</cp:lastModifiedBy>
  <cp:revision>16</cp:revision>
  <dcterms:created xsi:type="dcterms:W3CDTF">2023-07-17T04:57:23Z</dcterms:created>
  <dcterms:modified xsi:type="dcterms:W3CDTF">2023-08-18T06:16:35Z</dcterms:modified>
</cp:coreProperties>
</file>