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66" r:id="rId6"/>
    <p:sldId id="262" r:id="rId7"/>
    <p:sldId id="263" r:id="rId8"/>
    <p:sldId id="275" r:id="rId9"/>
    <p:sldId id="272" r:id="rId10"/>
    <p:sldId id="271" r:id="rId11"/>
    <p:sldId id="259" r:id="rId12"/>
    <p:sldId id="273" r:id="rId13"/>
    <p:sldId id="274" r:id="rId14"/>
    <p:sldId id="260" r:id="rId15"/>
    <p:sldId id="269" r:id="rId16"/>
    <p:sldId id="270" r:id="rId17"/>
    <p:sldId id="276" r:id="rId18"/>
    <p:sldId id="261" r:id="rId19"/>
    <p:sldId id="265" r:id="rId20"/>
    <p:sldId id="277" r:id="rId21"/>
    <p:sldId id="267" r:id="rId22"/>
    <p:sldId id="26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22.08.2023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22.08.2023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22.08.2023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22.08.2023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22.08.2023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22.08.2023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22.08.2023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22.08.2023</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09601"/>
            <a:ext cx="7772400" cy="3323455"/>
          </a:xfrm>
        </p:spPr>
        <p:txBody>
          <a:bodyPr/>
          <a:lstStyle/>
          <a:p>
            <a:r>
              <a:rPr lang="ru-RU" sz="3200" dirty="0"/>
              <a:t>Результаты Всероссийских проверочных работ </a:t>
            </a:r>
            <a:r>
              <a:rPr lang="ru-RU" sz="3200" dirty="0" smtClean="0"/>
              <a:t>в начальной школе </a:t>
            </a:r>
            <a:r>
              <a:rPr lang="ru-RU" sz="3200" dirty="0"/>
              <a:t>как инструмент проектирования стратегии качественного обучения. </a:t>
            </a:r>
          </a:p>
        </p:txBody>
      </p:sp>
      <p:sp>
        <p:nvSpPr>
          <p:cNvPr id="3" name="Подзаголовок 2"/>
          <p:cNvSpPr>
            <a:spLocks noGrp="1"/>
          </p:cNvSpPr>
          <p:nvPr>
            <p:ph type="subTitle" idx="1"/>
          </p:nvPr>
        </p:nvSpPr>
        <p:spPr>
          <a:xfrm>
            <a:off x="5364088" y="5373216"/>
            <a:ext cx="3312368" cy="798984"/>
          </a:xfrm>
        </p:spPr>
        <p:txBody>
          <a:bodyPr>
            <a:normAutofit lnSpcReduction="10000"/>
          </a:bodyPr>
          <a:lstStyle/>
          <a:p>
            <a:r>
              <a:rPr lang="ru-RU" dirty="0" err="1">
                <a:latin typeface="Times New Roman" panose="02020603050405020304" pitchFamily="18" charset="0"/>
                <a:cs typeface="Times New Roman" panose="02020603050405020304" pitchFamily="18" charset="0"/>
              </a:rPr>
              <a:t>Сеничева</a:t>
            </a:r>
            <a:r>
              <a:rPr lang="ru-RU" dirty="0">
                <a:latin typeface="Times New Roman" panose="02020603050405020304" pitchFamily="18" charset="0"/>
                <a:cs typeface="Times New Roman" panose="02020603050405020304" pitchFamily="18" charset="0"/>
              </a:rPr>
              <a:t> Ю.А., гл. эксперт ЦНППМ</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33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360040"/>
          </a:xfrm>
        </p:spPr>
        <p:txBody>
          <a:bodyPr/>
          <a:lstStyle/>
          <a:p>
            <a:r>
              <a:rPr lang="ru-RU" sz="2800" dirty="0" smtClean="0">
                <a:latin typeface="Times New Roman" panose="02020603050405020304" pitchFamily="18" charset="0"/>
                <a:cs typeface="Times New Roman" panose="02020603050405020304" pitchFamily="18" charset="0"/>
              </a:rPr>
              <a:t>Окружающий мир</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836712"/>
            <a:ext cx="8496944" cy="5832648"/>
          </a:xfrm>
        </p:spPr>
        <p:txBody>
          <a:bodyPr>
            <a:normAutofit/>
          </a:bodyPr>
          <a:lstStyle/>
          <a:p>
            <a:pPr marL="0" indent="0" algn="just">
              <a:buNone/>
            </a:pPr>
            <a:r>
              <a:rPr lang="ru-RU" sz="2600" dirty="0" smtClean="0">
                <a:solidFill>
                  <a:schemeClr val="tx1"/>
                </a:solidFill>
                <a:latin typeface="Times New Roman" panose="02020603050405020304" pitchFamily="18" charset="0"/>
                <a:cs typeface="Times New Roman" panose="02020603050405020304" pitchFamily="18" charset="0"/>
              </a:rPr>
              <a:t>Низкие </a:t>
            </a:r>
            <a:r>
              <a:rPr lang="ru-RU" sz="2600" dirty="0">
                <a:solidFill>
                  <a:schemeClr val="tx1"/>
                </a:solidFill>
                <a:latin typeface="Times New Roman" panose="02020603050405020304" pitchFamily="18" charset="0"/>
                <a:cs typeface="Times New Roman" panose="02020603050405020304" pitchFamily="18" charset="0"/>
              </a:rPr>
              <a:t>результаты выполнения  задания №10 (К 2.2,  К 2.3 – указать природные или культурно-исторические достопримечательности региона и описать одну).   Средний процент выполнения задания № 10 (К 2.2) в целом составил 34,28% при общероссийском показателе 38,05%. При этом выполнение задания № 10 по критерию  2.1 (указать изображения на гербе региона) - 59,49 % при общероссийском показателе 64,49%. На высоком  уровне 81,88% выполнено задание № 10 по критерию 10.1 (назвать регион проживания) при общероссийском показателе 82,42%,  а по критерию  1.2 (указать главный город региона) составило 65,35% при общероссийском показателе 67,07%.</a:t>
            </a:r>
          </a:p>
          <a:p>
            <a:pPr marL="0" indent="0" algn="just">
              <a:buNone/>
            </a:pPr>
            <a:endParaRPr lang="ru-RU" sz="26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ru-RU" sz="26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ru-RU" sz="26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574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360040"/>
          </a:xfrm>
        </p:spPr>
        <p:txBody>
          <a:bodyPr/>
          <a:lstStyle/>
          <a:p>
            <a:r>
              <a:rPr lang="ru-RU" sz="2800" dirty="0" smtClean="0">
                <a:latin typeface="Times New Roman" panose="02020603050405020304" pitchFamily="18" charset="0"/>
                <a:cs typeface="Times New Roman" panose="02020603050405020304" pitchFamily="18" charset="0"/>
              </a:rPr>
              <a:t>Окружающий мир</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476672"/>
            <a:ext cx="8712968" cy="6192688"/>
          </a:xfrm>
        </p:spPr>
        <p:txBody>
          <a:bodyPr>
            <a:noAutofit/>
          </a:bodyPr>
          <a:lstStyle/>
          <a:p>
            <a:pPr marL="0" indent="0" algn="just">
              <a:buNone/>
            </a:pPr>
            <a:r>
              <a:rPr lang="ru-RU" sz="1800" dirty="0" smtClean="0">
                <a:solidFill>
                  <a:schemeClr val="tx1"/>
                </a:solidFill>
                <a:latin typeface="Times New Roman" panose="02020603050405020304" pitchFamily="18" charset="0"/>
                <a:cs typeface="Times New Roman" panose="02020603050405020304" pitchFamily="18" charset="0"/>
              </a:rPr>
              <a:t>Низкий </a:t>
            </a:r>
            <a:r>
              <a:rPr lang="ru-RU" sz="1800" dirty="0">
                <a:solidFill>
                  <a:schemeClr val="tx1"/>
                </a:solidFill>
                <a:latin typeface="Times New Roman" panose="02020603050405020304" pitchFamily="18" charset="0"/>
                <a:cs typeface="Times New Roman" panose="02020603050405020304" pitchFamily="18" charset="0"/>
              </a:rPr>
              <a:t>уровень качества (менее 65%) выполнения следующих заданий:</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Задание № 3 К.1 (Использовать 	готовые модели	(глобус, карту, план) для объяснения явлений или описания свойств объектов; обнаруживать простейшие взаимосвязи между живой и неживой природой, взаимосвязи в живой природе)  - 57,11% выполнения задания   ниже  общероссийского показателя 60,92%;</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Задание № 3  К.3 (Использовать 	готовые модели	(глобус, карту, план) для объяснения явлений или описания свойств объектов; обнаруживать простейшие взаимосвязи между живой и неживой природой, взаимосвязи в живой природе. 56,19% ниже  общероссийского показателя 60,05%;</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Задание № 6 К.2 (Вычленять содержащиеся в тексте основные события; сравнивать между собой объекты,	описанные	в тексте, выделяя	2-3 существенных признака; проводить несложные наблюдения в окружающей среде и	ставить опыты, используя простейшее лабораторное оборудование; / создавать и преобразовывать модели и схемы для решения задач)  - 45,83% выполнения задания   выше  общероссийского показателя 45,05%;</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Задание № 8  К.3 (Оценивать характер взаимоотношений людей в различных социальных группах) 48,7% ниже  общероссийского показателя 51,95%;</a:t>
            </a:r>
          </a:p>
          <a:p>
            <a:pPr marL="0" indent="0" algn="just">
              <a:buNone/>
            </a:pPr>
            <a:r>
              <a:rPr lang="ru-RU" sz="1800" dirty="0">
                <a:solidFill>
                  <a:schemeClr val="tx1"/>
                </a:solidFill>
                <a:latin typeface="Times New Roman" panose="02020603050405020304" pitchFamily="18" charset="0"/>
                <a:cs typeface="Times New Roman" panose="02020603050405020304" pitchFamily="18" charset="0"/>
              </a:rPr>
              <a:t>Задание № 9  К.3 (Основы гражданской идентичности, своей этнической принадлежности в форме осознания «Я» как члена семьи, представителя народа, гражданина России/ осознавать свою неразрывную связь с окружающими социальными группами.) 59,07% ниже  общероссийского показателя 60,06 %; </a:t>
            </a:r>
          </a:p>
          <a:p>
            <a:pPr marL="0" indent="0" algn="just">
              <a:buNone/>
            </a:pP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335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lstStyle/>
          <a:p>
            <a:endParaRPr lang="ru-RU"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459432"/>
            <a:ext cx="11881320" cy="777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623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536" y="-675456"/>
            <a:ext cx="9396536" cy="813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572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360040"/>
          </a:xfrm>
        </p:spPr>
        <p:txBody>
          <a:bodyPr/>
          <a:lstStyle/>
          <a:p>
            <a:r>
              <a:rPr lang="ru-RU" sz="3200" dirty="0" smtClean="0">
                <a:latin typeface="Times New Roman" panose="02020603050405020304" pitchFamily="18" charset="0"/>
                <a:cs typeface="Times New Roman" panose="02020603050405020304" pitchFamily="18" charset="0"/>
              </a:rPr>
              <a:t>Математика</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404664"/>
            <a:ext cx="8784976" cy="6264696"/>
          </a:xfrm>
        </p:spPr>
        <p:txBody>
          <a:bodyPr>
            <a:normAutofit/>
          </a:bodyPr>
          <a:lstStyle/>
          <a:p>
            <a:pPr marL="0" indent="0" algn="just">
              <a:buNone/>
            </a:pPr>
            <a:r>
              <a:rPr lang="ru-RU" sz="2800" dirty="0">
                <a:solidFill>
                  <a:schemeClr val="tx1"/>
                </a:solidFill>
                <a:latin typeface="Times New Roman" panose="02020603050405020304" pitchFamily="18" charset="0"/>
                <a:cs typeface="Times New Roman" panose="02020603050405020304" pitchFamily="18" charset="0"/>
              </a:rPr>
              <a:t>Обучающиеся продемонстрировали низкий уровень качества (менее 65%) выполнения следующих заданий:</a:t>
            </a:r>
          </a:p>
          <a:p>
            <a:pPr marL="0" indent="0" algn="just">
              <a:buNone/>
            </a:pPr>
            <a:r>
              <a:rPr lang="ru-RU" sz="2800" dirty="0">
                <a:solidFill>
                  <a:schemeClr val="tx1"/>
                </a:solidFill>
                <a:latin typeface="Times New Roman" panose="02020603050405020304" pitchFamily="18" charset="0"/>
                <a:cs typeface="Times New Roman" panose="02020603050405020304" pitchFamily="18" charset="0"/>
              </a:rPr>
              <a:t>Задание № 4 - 57,84 % выполнения задания  (К.4 Умение читать, записывать, сравнивать величины (время), используя основные единицы измерения и соотношения между </a:t>
            </a:r>
            <a:r>
              <a:rPr lang="ru-RU" sz="2800" dirty="0" smtClean="0">
                <a:solidFill>
                  <a:schemeClr val="tx1"/>
                </a:solidFill>
                <a:latin typeface="Times New Roman" panose="02020603050405020304" pitchFamily="18" charset="0"/>
                <a:cs typeface="Times New Roman" panose="02020603050405020304" pitchFamily="18" charset="0"/>
              </a:rPr>
              <a:t>ними) </a:t>
            </a:r>
            <a:r>
              <a:rPr lang="ru-RU" sz="2800" dirty="0">
                <a:solidFill>
                  <a:schemeClr val="tx1"/>
                </a:solidFill>
                <a:latin typeface="Times New Roman" panose="02020603050405020304" pitchFamily="18" charset="0"/>
                <a:cs typeface="Times New Roman" panose="02020603050405020304" pitchFamily="18" charset="0"/>
              </a:rPr>
              <a:t>ниже  общероссийского показателя 61,18</a:t>
            </a:r>
            <a:r>
              <a:rPr lang="ru-RU" sz="28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ru-RU" sz="2800" dirty="0">
                <a:solidFill>
                  <a:schemeClr val="tx1"/>
                </a:solidFill>
                <a:latin typeface="Times New Roman" panose="02020603050405020304" pitchFamily="18" charset="0"/>
                <a:cs typeface="Times New Roman" panose="02020603050405020304" pitchFamily="18" charset="0"/>
              </a:rPr>
              <a:t>Данная задача имеет практический характер и </a:t>
            </a:r>
            <a:r>
              <a:rPr lang="ru-RU" sz="2800" dirty="0" smtClean="0">
                <a:solidFill>
                  <a:schemeClr val="tx1"/>
                </a:solidFill>
                <a:latin typeface="Times New Roman" panose="02020603050405020304" pitchFamily="18" charset="0"/>
                <a:cs typeface="Times New Roman" panose="02020603050405020304" pitchFamily="18" charset="0"/>
              </a:rPr>
              <a:t>связана </a:t>
            </a:r>
            <a:r>
              <a:rPr lang="ru-RU" sz="2800" dirty="0">
                <a:solidFill>
                  <a:schemeClr val="tx1"/>
                </a:solidFill>
                <a:latin typeface="Times New Roman" panose="02020603050405020304" pitchFamily="18" charset="0"/>
                <a:cs typeface="Times New Roman" panose="02020603050405020304" pitchFamily="18" charset="0"/>
              </a:rPr>
              <a:t>с умением ориентироваться во времени, выполнять арифметические действия для решения бытовой задачи. Необходимо отрабатывать различные способы решения  подобных задач, также предлагать графические, текстовые форматы таких задач.</a:t>
            </a:r>
          </a:p>
          <a:p>
            <a:pPr marL="0" indent="0" algn="just">
              <a:buNone/>
            </a:pPr>
            <a:endParaRPr lang="ru-RU" sz="28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030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04664"/>
          </a:xfrm>
        </p:spPr>
        <p:txBody>
          <a:bodyPr/>
          <a:lstStyle/>
          <a:p>
            <a:r>
              <a:rPr lang="ru-RU" sz="2000" dirty="0" smtClean="0">
                <a:latin typeface="Times New Roman" panose="02020603050405020304" pitchFamily="18" charset="0"/>
                <a:cs typeface="Times New Roman" panose="02020603050405020304" pitchFamily="18" charset="0"/>
              </a:rPr>
              <a:t>Математика </a:t>
            </a: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692696"/>
            <a:ext cx="8229600" cy="5976664"/>
          </a:xfrm>
        </p:spPr>
        <p:txBody>
          <a:bodyPr>
            <a:normAutofit fontScale="85000" lnSpcReduction="20000"/>
          </a:bodyPr>
          <a:lstStyle/>
          <a:p>
            <a:pPr marL="0" indent="0">
              <a:buNone/>
            </a:pPr>
            <a:endParaRPr lang="ru-RU" dirty="0" smtClean="0"/>
          </a:p>
          <a:p>
            <a:pPr marL="0" indent="0" algn="just">
              <a:buNone/>
            </a:pPr>
            <a:r>
              <a:rPr lang="ru-RU" sz="2600" dirty="0">
                <a:solidFill>
                  <a:schemeClr val="tx1"/>
                </a:solidFill>
                <a:latin typeface="Times New Roman" panose="02020603050405020304" pitchFamily="18" charset="0"/>
                <a:cs typeface="Times New Roman" panose="02020603050405020304" pitchFamily="18" charset="0"/>
              </a:rPr>
              <a:t>Задание № 5.2 - 53,67% выполнения задания (К 5.2 Умение выполнять построение арифметических фигур по заданным параметрам с помощью </a:t>
            </a:r>
            <a:r>
              <a:rPr lang="ru-RU" sz="2600" dirty="0" smtClean="0">
                <a:solidFill>
                  <a:schemeClr val="tx1"/>
                </a:solidFill>
                <a:latin typeface="Times New Roman" panose="02020603050405020304" pitchFamily="18" charset="0"/>
                <a:cs typeface="Times New Roman" panose="02020603050405020304" pitchFamily="18" charset="0"/>
              </a:rPr>
              <a:t>линейки) </a:t>
            </a:r>
            <a:r>
              <a:rPr lang="ru-RU" sz="2600" dirty="0">
                <a:solidFill>
                  <a:schemeClr val="tx1"/>
                </a:solidFill>
                <a:latin typeface="Times New Roman" panose="02020603050405020304" pitchFamily="18" charset="0"/>
                <a:cs typeface="Times New Roman" panose="02020603050405020304" pitchFamily="18" charset="0"/>
              </a:rPr>
              <a:t>ниже  общероссийского показателя 54,74%;</a:t>
            </a:r>
          </a:p>
          <a:p>
            <a:pPr marL="0" indent="0" algn="just">
              <a:buNone/>
            </a:pPr>
            <a:r>
              <a:rPr lang="ru-RU" sz="2600" dirty="0" smtClean="0">
                <a:solidFill>
                  <a:schemeClr val="tx1"/>
                </a:solidFill>
                <a:latin typeface="Times New Roman" panose="02020603050405020304" pitchFamily="18" charset="0"/>
                <a:cs typeface="Times New Roman" panose="02020603050405020304" pitchFamily="18" charset="0"/>
              </a:rPr>
              <a:t>Осложнено </a:t>
            </a:r>
            <a:r>
              <a:rPr lang="ru-RU" sz="2600" dirty="0">
                <a:solidFill>
                  <a:schemeClr val="tx1"/>
                </a:solidFill>
                <a:latin typeface="Times New Roman" panose="02020603050405020304" pitchFamily="18" charset="0"/>
                <a:cs typeface="Times New Roman" panose="02020603050405020304" pitchFamily="18" charset="0"/>
              </a:rPr>
              <a:t>необходимостью расчета длин сторон на основе данных площади фигуры и несколькими условиями построения. Необходимо отрабатывать подобные задания с самостоятельной разработкой алгоритма решения. У большинства учащихся сформированы навыки геометрического конструирования, умения анализировать чертеж, видеть и использовать для выполнения задания все особенности фигуры. Однако, изучая геометрический материал, целесообразно использовать различные построения, комбинации и конструкции, т.е. задачи с нестандартной формулировкой (например, детально проанализировать чертеж, выявить его особенности, провести дополнительные построения, разбить фигуру на части; составить фигуру из частей; произвести подсчет периметра и площади нестандартных фигур, невыпуклых многоугольников; оценить различные числовые характеристики реальных объектов (оценить площадь комнаты, расстояние до предмета и т.д.).</a:t>
            </a:r>
          </a:p>
        </p:txBody>
      </p:sp>
    </p:spTree>
    <p:extLst>
      <p:ext uri="{BB962C8B-B14F-4D97-AF65-F5344CB8AC3E}">
        <p14:creationId xmlns:p14="http://schemas.microsoft.com/office/powerpoint/2010/main" val="4268694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04056"/>
          </a:xfrm>
        </p:spPr>
        <p:txBody>
          <a:bodyPr/>
          <a:lstStyle/>
          <a:p>
            <a:r>
              <a:rPr lang="ru-RU" sz="2800" dirty="0" smtClean="0">
                <a:latin typeface="Times New Roman" panose="02020603050405020304" pitchFamily="18" charset="0"/>
                <a:cs typeface="Times New Roman" panose="02020603050405020304" pitchFamily="18" charset="0"/>
              </a:rPr>
              <a:t>Математика </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692696"/>
            <a:ext cx="8712968" cy="5976664"/>
          </a:xfrm>
        </p:spPr>
        <p:txBody>
          <a:bodyPr>
            <a:normAutofit fontScale="92500" lnSpcReduction="10000"/>
          </a:bodyPr>
          <a:lstStyle/>
          <a:p>
            <a:pPr marL="0" indent="0" algn="just">
              <a:buNone/>
            </a:pPr>
            <a:r>
              <a:rPr lang="ru-RU" dirty="0">
                <a:solidFill>
                  <a:schemeClr val="tx1"/>
                </a:solidFill>
                <a:latin typeface="Times New Roman" panose="02020603050405020304" pitchFamily="18" charset="0"/>
                <a:cs typeface="Times New Roman" panose="02020603050405020304" pitchFamily="18" charset="0"/>
              </a:rPr>
              <a:t>Задание № 8 - 43,93% выполнения задания   (К. 8 	Умение решать текстовые задачи арифметическим способом (3-4  действия), записывать, сравнивать величины.) ниже  общероссийского показателя 46,57%;</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Т</a:t>
            </a:r>
            <a:r>
              <a:rPr lang="ru-RU" dirty="0" smtClean="0">
                <a:solidFill>
                  <a:schemeClr val="tx1"/>
                </a:solidFill>
                <a:latin typeface="Times New Roman" panose="02020603050405020304" pitchFamily="18" charset="0"/>
                <a:cs typeface="Times New Roman" panose="02020603050405020304" pitchFamily="18" charset="0"/>
              </a:rPr>
              <a:t>екстовая </a:t>
            </a:r>
            <a:r>
              <a:rPr lang="ru-RU" dirty="0">
                <a:solidFill>
                  <a:schemeClr val="tx1"/>
                </a:solidFill>
                <a:latin typeface="Times New Roman" panose="02020603050405020304" pitchFamily="18" charset="0"/>
                <a:cs typeface="Times New Roman" panose="02020603050405020304" pitchFamily="18" charset="0"/>
              </a:rPr>
              <a:t>задача относится к заданиям базового уровня сложности, т.е. не требует алгоритмизации решения, не включает УУД, кроме умения моделировать текстовую задачу. </a:t>
            </a:r>
            <a:r>
              <a:rPr lang="ru-RU" dirty="0" smtClean="0">
                <a:solidFill>
                  <a:schemeClr val="tx1"/>
                </a:solidFill>
                <a:latin typeface="Times New Roman" panose="02020603050405020304" pitchFamily="18" charset="0"/>
                <a:cs typeface="Times New Roman" panose="02020603050405020304" pitchFamily="18" charset="0"/>
              </a:rPr>
              <a:t>Необходимо </a:t>
            </a:r>
            <a:r>
              <a:rPr lang="ru-RU" dirty="0">
                <a:solidFill>
                  <a:schemeClr val="tx1"/>
                </a:solidFill>
                <a:latin typeface="Times New Roman" panose="02020603050405020304" pitchFamily="18" charset="0"/>
                <a:cs typeface="Times New Roman" panose="02020603050405020304" pitchFamily="18" charset="0"/>
              </a:rPr>
              <a:t>совершенствовать методику решения текстовых задач, используя различные способы моделирования для разных типов задач. Общий прием решения задач должен быть предметом специального усвоения с последовательной отработкой каждого из составляющих его компонентов. Особое внимание должно уделяться работе с текстом задачи (условие, вопрос). Необходимо уходить от практики «натаскивания» на стандартные формулировки. Наоборот, целесообразно подбирать максимально широкий спектр заданий, акцентируя внимание учащихся на деталях текста каждого из них. Регулярно предлагать для выполнения практико-ориентированные задания. Сюжеты текстовых заданий должны быть интересны детям, актуальны для них.</a:t>
            </a:r>
          </a:p>
        </p:txBody>
      </p:sp>
    </p:spTree>
    <p:extLst>
      <p:ext uri="{BB962C8B-B14F-4D97-AF65-F5344CB8AC3E}">
        <p14:creationId xmlns:p14="http://schemas.microsoft.com/office/powerpoint/2010/main" val="531238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0"/>
            <a:ext cx="12241360" cy="724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631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229600" cy="475456"/>
          </a:xfrm>
        </p:spPr>
        <p:txBody>
          <a:bodyPr/>
          <a:lstStyle/>
          <a:p>
            <a:r>
              <a:rPr lang="ru-RU" dirty="0" smtClean="0"/>
              <a:t>Математика </a:t>
            </a:r>
            <a:endParaRPr lang="ru-RU" dirty="0"/>
          </a:p>
        </p:txBody>
      </p:sp>
      <p:sp>
        <p:nvSpPr>
          <p:cNvPr id="3" name="Объект 2"/>
          <p:cNvSpPr>
            <a:spLocks noGrp="1"/>
          </p:cNvSpPr>
          <p:nvPr>
            <p:ph idx="1"/>
          </p:nvPr>
        </p:nvSpPr>
        <p:spPr>
          <a:xfrm>
            <a:off x="251520" y="836712"/>
            <a:ext cx="8712968" cy="5760640"/>
          </a:xfrm>
        </p:spPr>
        <p:txBody>
          <a:bodyPr>
            <a:normAutofit/>
          </a:bodyPr>
          <a:lstStyle/>
          <a:p>
            <a:pPr algn="just"/>
            <a:r>
              <a:rPr lang="ru-RU" dirty="0">
                <a:solidFill>
                  <a:schemeClr val="tx1"/>
                </a:solidFill>
                <a:latin typeface="Times New Roman" panose="02020603050405020304" pitchFamily="18" charset="0"/>
                <a:cs typeface="Times New Roman" panose="02020603050405020304" pitchFamily="18" charset="0"/>
              </a:rPr>
              <a:t>Задание № 9.1 -   52,55% выполнения задания  (К.9.1. 	Овладение основами логического и алгоритмического мышления:  интерпретировать информацию, полученную при проведении несложных исследований (объяснять, сравнивать и обобщать данные, делать выводы и прогнозы) ниже  общероссийского показателя 54,37%;</a:t>
            </a:r>
          </a:p>
          <a:p>
            <a:pPr algn="just"/>
            <a:r>
              <a:rPr lang="ru-RU" dirty="0">
                <a:solidFill>
                  <a:schemeClr val="tx1"/>
                </a:solidFill>
                <a:latin typeface="Times New Roman" panose="02020603050405020304" pitchFamily="18" charset="0"/>
                <a:cs typeface="Times New Roman" panose="02020603050405020304" pitchFamily="18" charset="0"/>
              </a:rPr>
              <a:t>Задание № 9.2 -   41,74% выполнения задания  (К.9.2 	Овладение основами логического и алгоритмического мышления:  интерпретировать информацию, полученную при проведении несложных исследований (объяснять, сравнивать и обобщать данные, делать выводы и прогнозы) ниже  общероссийского показателя  44,23%;</a:t>
            </a:r>
          </a:p>
          <a:p>
            <a:pPr algn="just"/>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514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432048"/>
          </a:xfrm>
        </p:spPr>
        <p:txBody>
          <a:bodyPr/>
          <a:lstStyle/>
          <a:p>
            <a:r>
              <a:rPr lang="ru-RU" sz="3200" dirty="0" smtClean="0">
                <a:latin typeface="Times New Roman" panose="02020603050405020304" pitchFamily="18" charset="0"/>
                <a:cs typeface="Times New Roman" panose="02020603050405020304" pitchFamily="18" charset="0"/>
              </a:rPr>
              <a:t>Математика</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692696"/>
            <a:ext cx="8496944" cy="5832648"/>
          </a:xfrm>
        </p:spPr>
        <p:txBody>
          <a:bodyPr>
            <a:normAutofit fontScale="92500" lnSpcReduction="20000"/>
          </a:bodyPr>
          <a:lstStyle/>
          <a:p>
            <a:pPr marL="0" indent="0" algn="just">
              <a:buNone/>
            </a:pPr>
            <a:r>
              <a:rPr lang="ru-RU" sz="3200" dirty="0">
                <a:solidFill>
                  <a:schemeClr val="tx1"/>
                </a:solidFill>
                <a:latin typeface="Times New Roman" panose="02020603050405020304" pitchFamily="18" charset="0"/>
                <a:cs typeface="Times New Roman" panose="02020603050405020304" pitchFamily="18" charset="0"/>
              </a:rPr>
              <a:t>Задание № 10  - 54,98 % выполнения задания (К.10 Овладение основами логического и алгоритмического мышления:  Собирать, представлять, интерпретировать информацию) ниже  общероссийского показателя 57,99;</a:t>
            </a:r>
          </a:p>
          <a:p>
            <a:pPr marL="0" indent="0" algn="just">
              <a:buNone/>
            </a:pPr>
            <a:r>
              <a:rPr lang="ru-RU" sz="3200" dirty="0" smtClean="0">
                <a:solidFill>
                  <a:schemeClr val="tx1"/>
                </a:solidFill>
                <a:latin typeface="Times New Roman" panose="02020603050405020304" pitchFamily="18" charset="0"/>
                <a:cs typeface="Times New Roman" panose="02020603050405020304" pitchFamily="18" charset="0"/>
              </a:rPr>
              <a:t>         Наиболее </a:t>
            </a:r>
            <a:r>
              <a:rPr lang="ru-RU" sz="3200" dirty="0" smtClean="0">
                <a:solidFill>
                  <a:schemeClr val="tx1"/>
                </a:solidFill>
                <a:latin typeface="Times New Roman" panose="02020603050405020304" pitchFamily="18" charset="0"/>
                <a:cs typeface="Times New Roman" panose="02020603050405020304" pitchFamily="18" charset="0"/>
              </a:rPr>
              <a:t>сложное </a:t>
            </a:r>
            <a:r>
              <a:rPr lang="ru-RU" sz="3200" dirty="0">
                <a:solidFill>
                  <a:schemeClr val="tx1"/>
                </a:solidFill>
                <a:latin typeface="Times New Roman" panose="02020603050405020304" pitchFamily="18" charset="0"/>
                <a:cs typeface="Times New Roman" panose="02020603050405020304" pitchFamily="18" charset="0"/>
              </a:rPr>
              <a:t>для выполнения </a:t>
            </a:r>
            <a:r>
              <a:rPr lang="ru-RU" sz="3200" dirty="0" smtClean="0">
                <a:solidFill>
                  <a:schemeClr val="tx1"/>
                </a:solidFill>
                <a:latin typeface="Times New Roman" panose="02020603050405020304" pitchFamily="18" charset="0"/>
                <a:cs typeface="Times New Roman" panose="02020603050405020304" pitchFamily="18" charset="0"/>
              </a:rPr>
              <a:t>задание </a:t>
            </a:r>
            <a:r>
              <a:rPr lang="ru-RU" sz="3200" dirty="0">
                <a:solidFill>
                  <a:schemeClr val="tx1"/>
                </a:solidFill>
                <a:latin typeface="Times New Roman" panose="02020603050405020304" pitchFamily="18" charset="0"/>
                <a:cs typeface="Times New Roman" panose="02020603050405020304" pitchFamily="18" charset="0"/>
              </a:rPr>
              <a:t>№12.  Средний процент выполнения задания в целом составил  16,72%. (К.12. Овладение основами логического и алгоритмического </a:t>
            </a:r>
            <a:r>
              <a:rPr lang="ru-RU" sz="3200" dirty="0" smtClean="0">
                <a:solidFill>
                  <a:schemeClr val="tx1"/>
                </a:solidFill>
                <a:latin typeface="Times New Roman" panose="02020603050405020304" pitchFamily="18" charset="0"/>
                <a:cs typeface="Times New Roman" panose="02020603050405020304" pitchFamily="18" charset="0"/>
              </a:rPr>
              <a:t>мышления.  </a:t>
            </a:r>
            <a:r>
              <a:rPr lang="ru-RU" sz="3200" dirty="0">
                <a:solidFill>
                  <a:schemeClr val="tx1"/>
                </a:solidFill>
                <a:latin typeface="Times New Roman" panose="02020603050405020304" pitchFamily="18" charset="0"/>
                <a:cs typeface="Times New Roman" panose="02020603050405020304" pitchFamily="18" charset="0"/>
              </a:rPr>
              <a:t>Решать </a:t>
            </a:r>
            <a:r>
              <a:rPr lang="ru-RU" sz="3200" dirty="0" smtClean="0">
                <a:solidFill>
                  <a:schemeClr val="tx1"/>
                </a:solidFill>
                <a:latin typeface="Times New Roman" panose="02020603050405020304" pitchFamily="18" charset="0"/>
                <a:cs typeface="Times New Roman" panose="02020603050405020304" pitchFamily="18" charset="0"/>
              </a:rPr>
              <a:t>учебно-практические задачи </a:t>
            </a:r>
            <a:r>
              <a:rPr lang="ru-RU" sz="3200" dirty="0">
                <a:solidFill>
                  <a:schemeClr val="tx1"/>
                </a:solidFill>
                <a:latin typeface="Times New Roman" panose="02020603050405020304" pitchFamily="18" charset="0"/>
                <a:cs typeface="Times New Roman" panose="02020603050405020304" pitchFamily="18" charset="0"/>
              </a:rPr>
              <a:t>в 3-4 </a:t>
            </a:r>
            <a:r>
              <a:rPr lang="ru-RU" sz="3200" dirty="0" smtClean="0">
                <a:solidFill>
                  <a:schemeClr val="tx1"/>
                </a:solidFill>
                <a:latin typeface="Times New Roman" panose="02020603050405020304" pitchFamily="18" charset="0"/>
                <a:cs typeface="Times New Roman" panose="02020603050405020304" pitchFamily="18" charset="0"/>
              </a:rPr>
              <a:t>действия математическим способом). </a:t>
            </a:r>
            <a:r>
              <a:rPr lang="ru-RU" sz="3200" dirty="0">
                <a:solidFill>
                  <a:schemeClr val="tx1"/>
                </a:solidFill>
                <a:latin typeface="Times New Roman" panose="02020603050405020304" pitchFamily="18" charset="0"/>
                <a:cs typeface="Times New Roman" panose="02020603050405020304" pitchFamily="18" charset="0"/>
              </a:rPr>
              <a:t>В сравнении со средними показателями всей выборки по Российской Федерации  16% показатель по Приморскому краю выше на 0,72</a:t>
            </a:r>
            <a:r>
              <a:rPr lang="ru-RU" sz="3200" dirty="0" smtClean="0">
                <a:solidFill>
                  <a:schemeClr val="tx1"/>
                </a:solidFill>
                <a:latin typeface="Times New Roman" panose="02020603050405020304" pitchFamily="18" charset="0"/>
                <a:cs typeface="Times New Roman" panose="02020603050405020304" pitchFamily="18" charset="0"/>
              </a:rPr>
              <a:t>%.</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735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763488"/>
          </a:xfrm>
        </p:spPr>
        <p:txBody>
          <a:bodyPr/>
          <a:lstStyle/>
          <a:p>
            <a:endParaRPr lang="ru-RU" dirty="0"/>
          </a:p>
        </p:txBody>
      </p:sp>
      <p:sp>
        <p:nvSpPr>
          <p:cNvPr id="3" name="Объект 2"/>
          <p:cNvSpPr>
            <a:spLocks noGrp="1"/>
          </p:cNvSpPr>
          <p:nvPr>
            <p:ph idx="1"/>
          </p:nvPr>
        </p:nvSpPr>
        <p:spPr>
          <a:xfrm>
            <a:off x="457200" y="1052736"/>
            <a:ext cx="8229600" cy="5073427"/>
          </a:xfrm>
        </p:spPr>
        <p:txBody>
          <a:bodyPr>
            <a:noAutofit/>
          </a:bodyPr>
          <a:lstStyle/>
          <a:p>
            <a:pPr algn="just"/>
            <a:r>
              <a:rPr lang="ru-RU" sz="3200" dirty="0" smtClean="0">
                <a:solidFill>
                  <a:schemeClr val="tx1"/>
                </a:solidFill>
                <a:latin typeface="Times New Roman" panose="02020603050405020304" pitchFamily="18" charset="0"/>
                <a:cs typeface="Times New Roman" panose="02020603050405020304" pitchFamily="18" charset="0"/>
              </a:rPr>
              <a:t>Процедура независимой оценки качества начального общего образования</a:t>
            </a:r>
          </a:p>
          <a:p>
            <a:pPr algn="just"/>
            <a:r>
              <a:rPr lang="ru-RU" sz="3200" dirty="0">
                <a:solidFill>
                  <a:schemeClr val="tx1"/>
                </a:solidFill>
                <a:latin typeface="Times New Roman" panose="02020603050405020304" pitchFamily="18" charset="0"/>
                <a:cs typeface="Times New Roman" panose="02020603050405020304" pitchFamily="18" charset="0"/>
              </a:rPr>
              <a:t>Единая стандартизированная работа на основе универсального кодификатора</a:t>
            </a:r>
          </a:p>
          <a:p>
            <a:pPr algn="just"/>
            <a:r>
              <a:rPr lang="ru-RU" sz="3200" dirty="0" smtClean="0">
                <a:solidFill>
                  <a:schemeClr val="tx1"/>
                </a:solidFill>
                <a:latin typeface="Times New Roman" panose="02020603050405020304" pitchFamily="18" charset="0"/>
                <a:cs typeface="Times New Roman" panose="02020603050405020304" pitchFamily="18" charset="0"/>
              </a:rPr>
              <a:t>Диагностика достижения планируемых результатов, </a:t>
            </a:r>
            <a:r>
              <a:rPr lang="ru-RU" sz="3200" dirty="0" err="1" smtClean="0">
                <a:solidFill>
                  <a:schemeClr val="tx1"/>
                </a:solidFill>
                <a:latin typeface="Times New Roman" panose="02020603050405020304" pitchFamily="18" charset="0"/>
                <a:cs typeface="Times New Roman" panose="02020603050405020304" pitchFamily="18" charset="0"/>
              </a:rPr>
              <a:t>сформированности</a:t>
            </a:r>
            <a:r>
              <a:rPr lang="ru-RU" sz="3200" dirty="0" smtClean="0">
                <a:solidFill>
                  <a:schemeClr val="tx1"/>
                </a:solidFill>
                <a:latin typeface="Times New Roman" panose="02020603050405020304" pitchFamily="18" charset="0"/>
                <a:cs typeface="Times New Roman" panose="02020603050405020304" pitchFamily="18" charset="0"/>
              </a:rPr>
              <a:t> предметных и </a:t>
            </a:r>
            <a:r>
              <a:rPr lang="ru-RU" sz="3200" dirty="0" err="1" smtClean="0">
                <a:solidFill>
                  <a:schemeClr val="tx1"/>
                </a:solidFill>
                <a:latin typeface="Times New Roman" panose="02020603050405020304" pitchFamily="18" charset="0"/>
                <a:cs typeface="Times New Roman" panose="02020603050405020304" pitchFamily="18" charset="0"/>
              </a:rPr>
              <a:t>метапредметных</a:t>
            </a:r>
            <a:r>
              <a:rPr lang="ru-RU" sz="3200" dirty="0" smtClean="0">
                <a:solidFill>
                  <a:schemeClr val="tx1"/>
                </a:solidFill>
                <a:latin typeface="Times New Roman" panose="02020603050405020304" pitchFamily="18" charset="0"/>
                <a:cs typeface="Times New Roman" panose="02020603050405020304" pitchFamily="18" charset="0"/>
              </a:rPr>
              <a:t> умений младших школьников</a:t>
            </a:r>
          </a:p>
          <a:p>
            <a:pPr algn="just"/>
            <a:r>
              <a:rPr lang="ru-RU" sz="3200" dirty="0" smtClean="0">
                <a:solidFill>
                  <a:schemeClr val="tx1"/>
                </a:solidFill>
                <a:latin typeface="Times New Roman" panose="02020603050405020304" pitchFamily="18" charset="0"/>
                <a:cs typeface="Times New Roman" panose="02020603050405020304" pitchFamily="18" charset="0"/>
              </a:rPr>
              <a:t>Анализ результатов для коррекции  методик преподавания предмета</a:t>
            </a:r>
          </a:p>
        </p:txBody>
      </p:sp>
    </p:spTree>
    <p:extLst>
      <p:ext uri="{BB962C8B-B14F-4D97-AF65-F5344CB8AC3E}">
        <p14:creationId xmlns:p14="http://schemas.microsoft.com/office/powerpoint/2010/main" val="342201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963488"/>
            <a:ext cx="9505056" cy="828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662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88032"/>
          </a:xfrm>
        </p:spPr>
        <p:txBody>
          <a:bodyPr/>
          <a:lstStyle/>
          <a:p>
            <a:endParaRPr lang="ru-RU" dirty="0"/>
          </a:p>
        </p:txBody>
      </p:sp>
      <p:sp>
        <p:nvSpPr>
          <p:cNvPr id="3" name="Объект 2"/>
          <p:cNvSpPr>
            <a:spLocks noGrp="1"/>
          </p:cNvSpPr>
          <p:nvPr>
            <p:ph idx="1"/>
          </p:nvPr>
        </p:nvSpPr>
        <p:spPr>
          <a:xfrm>
            <a:off x="251520" y="404664"/>
            <a:ext cx="8640960" cy="6264696"/>
          </a:xfrm>
        </p:spPr>
        <p:txBody>
          <a:bodyPr>
            <a:normAutofit/>
          </a:bodyPr>
          <a:lstStyle/>
          <a:p>
            <a:pPr marL="0" indent="0" algn="just">
              <a:buNone/>
            </a:pPr>
            <a:r>
              <a:rPr lang="ru-RU" dirty="0">
                <a:solidFill>
                  <a:schemeClr val="tx1"/>
                </a:solidFill>
                <a:latin typeface="Times New Roman" panose="02020603050405020304" pitchFamily="18" charset="0"/>
                <a:cs typeface="Times New Roman" panose="02020603050405020304" pitchFamily="18" charset="0"/>
              </a:rPr>
              <a:t>О</a:t>
            </a:r>
            <a:r>
              <a:rPr lang="ru-RU" dirty="0" smtClean="0">
                <a:solidFill>
                  <a:schemeClr val="tx1"/>
                </a:solidFill>
                <a:latin typeface="Times New Roman" panose="02020603050405020304" pitchFamily="18" charset="0"/>
                <a:cs typeface="Times New Roman" panose="02020603050405020304" pitchFamily="18" charset="0"/>
              </a:rPr>
              <a:t>риентированы </a:t>
            </a:r>
            <a:r>
              <a:rPr lang="ru-RU" dirty="0">
                <a:solidFill>
                  <a:schemeClr val="tx1"/>
                </a:solidFill>
                <a:latin typeface="Times New Roman" panose="02020603050405020304" pitchFamily="18" charset="0"/>
                <a:cs typeface="Times New Roman" panose="02020603050405020304" pitchFamily="18" charset="0"/>
              </a:rPr>
              <a:t>на алгоритмизацию решения учебной задачи, соответственно не содержит указания на способ действия. Обучающие должны самостоятельно определить способ решения. Данные задания не являются типичными, их нельзя отработать, так как каждое задание требует разработки способа (алгоритма), в отдельных случаях путем прикидки, подбора вариантов решения. </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Задания </a:t>
            </a:r>
            <a:r>
              <a:rPr lang="ru-RU" dirty="0">
                <a:solidFill>
                  <a:schemeClr val="tx1"/>
                </a:solidFill>
                <a:latin typeface="Times New Roman" panose="02020603050405020304" pitchFamily="18" charset="0"/>
                <a:cs typeface="Times New Roman" panose="02020603050405020304" pitchFamily="18" charset="0"/>
              </a:rPr>
              <a:t>требуют умения работать с текстом,  в случае задания № 10 умения соотносить вербальную информацию из сплошного текста с планом местности (</a:t>
            </a:r>
            <a:r>
              <a:rPr lang="ru-RU" dirty="0" err="1">
                <a:solidFill>
                  <a:schemeClr val="tx1"/>
                </a:solidFill>
                <a:latin typeface="Times New Roman" panose="02020603050405020304" pitchFamily="18" charset="0"/>
                <a:cs typeface="Times New Roman" panose="02020603050405020304" pitchFamily="18" charset="0"/>
              </a:rPr>
              <a:t>несплошным</a:t>
            </a:r>
            <a:r>
              <a:rPr lang="ru-RU" dirty="0">
                <a:solidFill>
                  <a:schemeClr val="tx1"/>
                </a:solidFill>
                <a:latin typeface="Times New Roman" panose="02020603050405020304" pitchFamily="18" charset="0"/>
                <a:cs typeface="Times New Roman" panose="02020603050405020304" pitchFamily="18" charset="0"/>
              </a:rPr>
              <a:t> текстом). Такого рода задания (повышенного уровня сложности)  требуют </a:t>
            </a:r>
            <a:r>
              <a:rPr lang="ru-RU" dirty="0" err="1">
                <a:solidFill>
                  <a:schemeClr val="tx1"/>
                </a:solidFill>
                <a:latin typeface="Times New Roman" panose="02020603050405020304" pitchFamily="18" charset="0"/>
                <a:cs typeface="Times New Roman" panose="02020603050405020304" pitchFamily="18" charset="0"/>
              </a:rPr>
              <a:t>сформированности</a:t>
            </a:r>
            <a:r>
              <a:rPr lang="ru-RU" dirty="0">
                <a:solidFill>
                  <a:schemeClr val="tx1"/>
                </a:solidFill>
                <a:latin typeface="Times New Roman" panose="02020603050405020304" pitchFamily="18" charset="0"/>
                <a:cs typeface="Times New Roman" panose="02020603050405020304" pitchFamily="18" charset="0"/>
              </a:rPr>
              <a:t> ряда познавательных и регулятивных УУД, например,  умения находить и оценивать различные способы решения, использовать подходящие способы проверки, умения оценивать полученный результат по критериям достоверности/реальности, соответствия условию. </a:t>
            </a:r>
          </a:p>
        </p:txBody>
      </p:sp>
    </p:spTree>
    <p:extLst>
      <p:ext uri="{BB962C8B-B14F-4D97-AF65-F5344CB8AC3E}">
        <p14:creationId xmlns:p14="http://schemas.microsoft.com/office/powerpoint/2010/main" val="1675458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288032"/>
          </a:xfrm>
        </p:spPr>
        <p:txBody>
          <a:bodyPr/>
          <a:lstStyle/>
          <a:p>
            <a:r>
              <a:rPr lang="ru-RU" sz="2400" dirty="0" smtClean="0">
                <a:latin typeface="Times New Roman" panose="02020603050405020304" pitchFamily="18" charset="0"/>
                <a:cs typeface="Times New Roman" panose="02020603050405020304" pitchFamily="18" charset="0"/>
              </a:rPr>
              <a:t>Система базовых логических и исследовательских действий</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555171"/>
            <a:ext cx="8856984" cy="6186197"/>
          </a:xfrm>
        </p:spPr>
        <p:txBody>
          <a:bodyPr>
            <a:noAutofit/>
          </a:bodyPr>
          <a:lstStyle/>
          <a:p>
            <a:pPr marL="0" indent="0" algn="just">
              <a:buNone/>
            </a:pPr>
            <a:r>
              <a:rPr lang="ru-RU" sz="1900" dirty="0" smtClean="0">
                <a:solidFill>
                  <a:schemeClr val="tx1"/>
                </a:solidFill>
                <a:latin typeface="Times New Roman" panose="02020603050405020304" pitchFamily="18" charset="0"/>
                <a:cs typeface="Times New Roman" panose="02020603050405020304" pitchFamily="18" charset="0"/>
              </a:rPr>
              <a:t>Переход </a:t>
            </a:r>
            <a:r>
              <a:rPr lang="ru-RU" sz="1900" dirty="0">
                <a:solidFill>
                  <a:schemeClr val="tx1"/>
                </a:solidFill>
                <a:latin typeface="Times New Roman" panose="02020603050405020304" pitchFamily="18" charset="0"/>
                <a:cs typeface="Times New Roman" panose="02020603050405020304" pitchFamily="18" charset="0"/>
              </a:rPr>
              <a:t>от наглядно-образного к понятийному </a:t>
            </a:r>
            <a:r>
              <a:rPr lang="ru-RU" sz="1900" dirty="0" smtClean="0">
                <a:solidFill>
                  <a:schemeClr val="tx1"/>
                </a:solidFill>
                <a:latin typeface="Times New Roman" panose="02020603050405020304" pitchFamily="18" charset="0"/>
                <a:cs typeface="Times New Roman" panose="02020603050405020304" pitchFamily="18" charset="0"/>
              </a:rPr>
              <a:t>мышлению приводит </a:t>
            </a:r>
            <a:r>
              <a:rPr lang="ru-RU" sz="1900" dirty="0">
                <a:solidFill>
                  <a:schemeClr val="tx1"/>
                </a:solidFill>
                <a:latin typeface="Times New Roman" panose="02020603050405020304" pitchFamily="18" charset="0"/>
                <a:cs typeface="Times New Roman" panose="02020603050405020304" pitchFamily="18" charset="0"/>
              </a:rPr>
              <a:t>к двойственности мыслительной деятельности, так как конкретное мышление, которое связано с непосредственным наблюдением и реальностью, подчинено логическим принципам. Алгоритмическое мышление младших школьников является системой мыслительных действий и приемов, которые направлены на разрешение теоретических и практических задач, результатами которых выступают алгоритмы в качестве специфических продуктов человеческой реальности. </a:t>
            </a:r>
            <a:endParaRPr lang="ru-RU" sz="19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ru-RU" sz="1900" dirty="0" smtClean="0">
                <a:solidFill>
                  <a:schemeClr val="tx1"/>
                </a:solidFill>
                <a:latin typeface="Times New Roman" panose="02020603050405020304" pitchFamily="18" charset="0"/>
                <a:cs typeface="Times New Roman" panose="02020603050405020304" pitchFamily="18" charset="0"/>
              </a:rPr>
              <a:t>Рекомендовано</a:t>
            </a:r>
            <a:r>
              <a:rPr lang="ru-RU" sz="1900" dirty="0" smtClean="0">
                <a:solidFill>
                  <a:schemeClr val="tx1"/>
                </a:solidFill>
                <a:latin typeface="Times New Roman" panose="02020603050405020304" pitchFamily="18" charset="0"/>
                <a:cs typeface="Times New Roman" panose="02020603050405020304" pitchFamily="18" charset="0"/>
              </a:rPr>
              <a:t>: </a:t>
            </a:r>
            <a:r>
              <a:rPr lang="ru-RU" sz="1900" dirty="0">
                <a:solidFill>
                  <a:schemeClr val="tx1"/>
                </a:solidFill>
                <a:latin typeface="Times New Roman" panose="02020603050405020304" pitchFamily="18" charset="0"/>
                <a:cs typeface="Times New Roman" panose="02020603050405020304" pitchFamily="18" charset="0"/>
              </a:rPr>
              <a:t>индивидуализировать процесс </a:t>
            </a:r>
            <a:r>
              <a:rPr lang="ru-RU" sz="1900" dirty="0" smtClean="0">
                <a:solidFill>
                  <a:schemeClr val="tx1"/>
                </a:solidFill>
                <a:latin typeface="Times New Roman" panose="02020603050405020304" pitchFamily="18" charset="0"/>
                <a:cs typeface="Times New Roman" panose="02020603050405020304" pitchFamily="18" charset="0"/>
              </a:rPr>
              <a:t>обучения</a:t>
            </a:r>
            <a:r>
              <a:rPr lang="ru-RU" sz="1900" dirty="0">
                <a:solidFill>
                  <a:schemeClr val="tx1"/>
                </a:solidFill>
                <a:latin typeface="Times New Roman" panose="02020603050405020304" pitchFamily="18" charset="0"/>
                <a:cs typeface="Times New Roman" panose="02020603050405020304" pitchFamily="18" charset="0"/>
              </a:rPr>
              <a:t>,</a:t>
            </a:r>
            <a:r>
              <a:rPr lang="ru-RU" sz="1900" dirty="0" smtClean="0">
                <a:solidFill>
                  <a:schemeClr val="tx1"/>
                </a:solidFill>
                <a:latin typeface="Times New Roman" panose="02020603050405020304" pitchFamily="18" charset="0"/>
                <a:cs typeface="Times New Roman" panose="02020603050405020304" pitchFamily="18" charset="0"/>
              </a:rPr>
              <a:t> тщательно </a:t>
            </a:r>
            <a:r>
              <a:rPr lang="ru-RU" sz="1900" dirty="0">
                <a:solidFill>
                  <a:schemeClr val="tx1"/>
                </a:solidFill>
                <a:latin typeface="Times New Roman" panose="02020603050405020304" pitchFamily="18" charset="0"/>
                <a:cs typeface="Times New Roman" panose="02020603050405020304" pitchFamily="18" charset="0"/>
              </a:rPr>
              <a:t>подбирать эффективные методы и приемы обучения, адекватные формы работы с обучающимися, позволяющие формировать умение производить логические операции, учить работе с алгоритмами, работе по инструкции, различным способам моделирования</a:t>
            </a:r>
            <a:r>
              <a:rPr lang="ru-RU" sz="19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ru-RU" sz="1900" dirty="0" smtClean="0">
                <a:solidFill>
                  <a:schemeClr val="tx1"/>
                </a:solidFill>
                <a:latin typeface="Times New Roman" panose="02020603050405020304" pitchFamily="18" charset="0"/>
                <a:cs typeface="Times New Roman" panose="02020603050405020304" pitchFamily="18" charset="0"/>
              </a:rPr>
              <a:t>Современные </a:t>
            </a:r>
            <a:r>
              <a:rPr lang="ru-RU" sz="1900" dirty="0">
                <a:solidFill>
                  <a:schemeClr val="tx1"/>
                </a:solidFill>
                <a:latin typeface="Times New Roman" panose="02020603050405020304" pitchFamily="18" charset="0"/>
                <a:cs typeface="Times New Roman" panose="02020603050405020304" pitchFamily="18" charset="0"/>
              </a:rPr>
              <a:t>учебники математики для начальных классов содержат специальные упражнения. Их цель – развитие логических приемов умственных действий (сравнение, обобщение, синтез, анализ, </a:t>
            </a:r>
            <a:r>
              <a:rPr lang="ru-RU" sz="1900" dirty="0" smtClean="0">
                <a:solidFill>
                  <a:schemeClr val="tx1"/>
                </a:solidFill>
                <a:latin typeface="Times New Roman" panose="02020603050405020304" pitchFamily="18" charset="0"/>
                <a:cs typeface="Times New Roman" panose="02020603050405020304" pitchFamily="18" charset="0"/>
              </a:rPr>
              <a:t>классификация и </a:t>
            </a:r>
            <a:r>
              <a:rPr lang="ru-RU" sz="1900" dirty="0">
                <a:solidFill>
                  <a:schemeClr val="tx1"/>
                </a:solidFill>
                <a:latin typeface="Times New Roman" panose="02020603050405020304" pitchFamily="18" charset="0"/>
                <a:cs typeface="Times New Roman" panose="02020603050405020304" pitchFamily="18" charset="0"/>
              </a:rPr>
              <a:t>др.). Однако эти задания часто воспринимаются учителем как дополнительные и необязательные и предлагаются только отдельным обучающимся, имеющим значительные успехи в математике. Опыт показывает, что отсутствие системы в работе над развитием логического мышления оказывает самое пагубное влияние на уровень </a:t>
            </a:r>
            <a:r>
              <a:rPr lang="ru-RU" sz="1900" dirty="0" err="1">
                <a:solidFill>
                  <a:schemeClr val="tx1"/>
                </a:solidFill>
                <a:latin typeface="Times New Roman" panose="02020603050405020304" pitchFamily="18" charset="0"/>
                <a:cs typeface="Times New Roman" panose="02020603050405020304" pitchFamily="18" charset="0"/>
              </a:rPr>
              <a:t>сформированности</a:t>
            </a:r>
            <a:r>
              <a:rPr lang="ru-RU" sz="1900" dirty="0">
                <a:solidFill>
                  <a:schemeClr val="tx1"/>
                </a:solidFill>
                <a:latin typeface="Times New Roman" panose="02020603050405020304" pitchFamily="18" charset="0"/>
                <a:cs typeface="Times New Roman" panose="02020603050405020304" pitchFamily="18" charset="0"/>
              </a:rPr>
              <a:t> мыслительных умений младших школьников. </a:t>
            </a:r>
          </a:p>
        </p:txBody>
      </p:sp>
    </p:spTree>
    <p:extLst>
      <p:ext uri="{BB962C8B-B14F-4D97-AF65-F5344CB8AC3E}">
        <p14:creationId xmlns:p14="http://schemas.microsoft.com/office/powerpoint/2010/main" val="733475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360040"/>
          </a:xfrm>
        </p:spPr>
        <p:txBody>
          <a:bodyPr/>
          <a:lstStyle/>
          <a:p>
            <a:r>
              <a:rPr lang="ru-RU" sz="3200" dirty="0" smtClean="0"/>
              <a:t>Русский язык</a:t>
            </a:r>
            <a:endParaRPr lang="ru-RU" sz="3200" dirty="0"/>
          </a:p>
        </p:txBody>
      </p:sp>
      <p:sp>
        <p:nvSpPr>
          <p:cNvPr id="3" name="Объект 2"/>
          <p:cNvSpPr>
            <a:spLocks noGrp="1"/>
          </p:cNvSpPr>
          <p:nvPr>
            <p:ph idx="1"/>
          </p:nvPr>
        </p:nvSpPr>
        <p:spPr>
          <a:xfrm>
            <a:off x="179512" y="620688"/>
            <a:ext cx="8784976" cy="5976664"/>
          </a:xfrm>
        </p:spPr>
        <p:txBody>
          <a:bodyPr>
            <a:noAutofit/>
          </a:bodyPr>
          <a:lstStyle/>
          <a:p>
            <a:pPr marL="0" indent="0" algn="just">
              <a:buNone/>
            </a:pPr>
            <a:r>
              <a:rPr lang="ru-RU" sz="2200" dirty="0" smtClean="0">
                <a:solidFill>
                  <a:schemeClr val="tx1"/>
                </a:solidFill>
                <a:latin typeface="Times New Roman" panose="02020603050405020304" pitchFamily="18" charset="0"/>
                <a:cs typeface="Times New Roman" panose="02020603050405020304" pitchFamily="18" charset="0"/>
              </a:rPr>
              <a:t>1.Наиболее сложное </a:t>
            </a:r>
            <a:r>
              <a:rPr lang="ru-RU" sz="2200" dirty="0">
                <a:solidFill>
                  <a:schemeClr val="tx1"/>
                </a:solidFill>
                <a:latin typeface="Times New Roman" panose="02020603050405020304" pitchFamily="18" charset="0"/>
                <a:cs typeface="Times New Roman" panose="02020603050405020304" pitchFamily="18" charset="0"/>
              </a:rPr>
              <a:t>для выполнения </a:t>
            </a:r>
            <a:r>
              <a:rPr lang="ru-RU" sz="2200" dirty="0" smtClean="0">
                <a:solidFill>
                  <a:schemeClr val="tx1"/>
                </a:solidFill>
                <a:latin typeface="Times New Roman" panose="02020603050405020304" pitchFamily="18" charset="0"/>
                <a:cs typeface="Times New Roman" panose="02020603050405020304" pitchFamily="18" charset="0"/>
              </a:rPr>
              <a:t>задание </a:t>
            </a:r>
            <a:r>
              <a:rPr lang="ru-RU" sz="2200" dirty="0">
                <a:solidFill>
                  <a:schemeClr val="tx1"/>
                </a:solidFill>
                <a:latin typeface="Times New Roman" panose="02020603050405020304" pitchFamily="18" charset="0"/>
                <a:cs typeface="Times New Roman" panose="02020603050405020304" pitchFamily="18" charset="0"/>
              </a:rPr>
              <a:t>№15.  </a:t>
            </a:r>
            <a:endParaRPr lang="ru-RU" sz="2200" dirty="0" smtClean="0">
              <a:solidFill>
                <a:schemeClr val="tx1"/>
              </a:solidFill>
              <a:latin typeface="Times New Roman" panose="02020603050405020304" pitchFamily="18" charset="0"/>
              <a:cs typeface="Times New Roman" panose="02020603050405020304" pitchFamily="18" charset="0"/>
            </a:endParaRPr>
          </a:p>
          <a:p>
            <a:pPr marL="0" indent="0" algn="just">
              <a:buNone/>
            </a:pPr>
            <a:r>
              <a:rPr lang="ru-RU" sz="2100" dirty="0" smtClean="0">
                <a:solidFill>
                  <a:schemeClr val="tx1"/>
                </a:solidFill>
                <a:latin typeface="Times New Roman" panose="02020603050405020304" pitchFamily="18" charset="0"/>
                <a:cs typeface="Times New Roman" panose="02020603050405020304" pitchFamily="18" charset="0"/>
              </a:rPr>
              <a:t>   Совокупность умений: адекватное </a:t>
            </a:r>
            <a:r>
              <a:rPr lang="ru-RU" sz="2100" dirty="0">
                <a:solidFill>
                  <a:schemeClr val="tx1"/>
                </a:solidFill>
                <a:latin typeface="Times New Roman" panose="02020603050405020304" pitchFamily="18" charset="0"/>
                <a:cs typeface="Times New Roman" panose="02020603050405020304" pitchFamily="18" charset="0"/>
              </a:rPr>
              <a:t>понимание обучающимися письменно предъявляемой информации (</a:t>
            </a:r>
            <a:r>
              <a:rPr lang="ru-RU" sz="2100" dirty="0" err="1">
                <a:solidFill>
                  <a:schemeClr val="tx1"/>
                </a:solidFill>
                <a:latin typeface="Times New Roman" panose="02020603050405020304" pitchFamily="18" charset="0"/>
                <a:cs typeface="Times New Roman" panose="02020603050405020304" pitchFamily="18" charset="0"/>
              </a:rPr>
              <a:t>общеучебные</a:t>
            </a:r>
            <a:r>
              <a:rPr lang="ru-RU" sz="2100" dirty="0">
                <a:solidFill>
                  <a:schemeClr val="tx1"/>
                </a:solidFill>
                <a:latin typeface="Times New Roman" panose="02020603050405020304" pitchFamily="18" charset="0"/>
                <a:cs typeface="Times New Roman" panose="02020603050405020304" pitchFamily="18" charset="0"/>
              </a:rPr>
              <a:t> и коммуникативные универсальные учебные действия), проверку  умения на основе данной информации (содержание пословицы) и собственного жизненного опыта обучающихся определять конкретную жизненную ситуацию для адекватной интерпретации пословицы (предметное коммуникативное умение, логические универсальные учебные действия), способность строить речевое высказывание в письменной форме (правописные умения). Задание также нацелено на выявление уровня владения обучающимися национально-культурными нормами речевого </a:t>
            </a:r>
            <a:r>
              <a:rPr lang="ru-RU" sz="2100" dirty="0" smtClean="0">
                <a:solidFill>
                  <a:schemeClr val="tx1"/>
                </a:solidFill>
                <a:latin typeface="Times New Roman" panose="02020603050405020304" pitchFamily="18" charset="0"/>
                <a:cs typeface="Times New Roman" panose="02020603050405020304" pitchFamily="18" charset="0"/>
              </a:rPr>
              <a:t>поведения. </a:t>
            </a:r>
            <a:endParaRPr lang="ru-RU" sz="21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ru-RU" sz="2100" dirty="0" smtClean="0">
                <a:solidFill>
                  <a:schemeClr val="tx1"/>
                </a:solidFill>
                <a:latin typeface="Times New Roman" panose="02020603050405020304" pitchFamily="18" charset="0"/>
                <a:cs typeface="Times New Roman" panose="02020603050405020304" pitchFamily="18" charset="0"/>
              </a:rPr>
              <a:t>  Средний </a:t>
            </a:r>
            <a:r>
              <a:rPr lang="ru-RU" sz="2100" dirty="0">
                <a:solidFill>
                  <a:schemeClr val="tx1"/>
                </a:solidFill>
                <a:latin typeface="Times New Roman" panose="02020603050405020304" pitchFamily="18" charset="0"/>
                <a:cs typeface="Times New Roman" panose="02020603050405020304" pitchFamily="18" charset="0"/>
              </a:rPr>
              <a:t>процент выполнения задания в целом составил  40,8%. При этом выполнение задания по критерию 15.1 составило 42,48 %, а по критерию 15.2  - 39,18 %. (К15.1 Толкование ситуации в заданном контексте, К15.2 Соблюдение правописных норм). В сравнении со средними показателями всей выборки по </a:t>
            </a:r>
            <a:r>
              <a:rPr lang="ru-RU" sz="2100" dirty="0" smtClean="0">
                <a:solidFill>
                  <a:schemeClr val="tx1"/>
                </a:solidFill>
                <a:latin typeface="Times New Roman" panose="02020603050405020304" pitchFamily="18" charset="0"/>
                <a:cs typeface="Times New Roman" panose="02020603050405020304" pitchFamily="18" charset="0"/>
              </a:rPr>
              <a:t>Российской </a:t>
            </a:r>
            <a:r>
              <a:rPr lang="ru-RU" sz="2100" dirty="0">
                <a:solidFill>
                  <a:schemeClr val="tx1"/>
                </a:solidFill>
                <a:latin typeface="Times New Roman" panose="02020603050405020304" pitchFamily="18" charset="0"/>
                <a:cs typeface="Times New Roman" panose="02020603050405020304" pitchFamily="18" charset="0"/>
              </a:rPr>
              <a:t>Федерации 	(К 15.1 - 43,26%, К 15.2 -  39,61</a:t>
            </a:r>
            <a:r>
              <a:rPr lang="ru-RU" sz="2100" dirty="0" smtClean="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879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332656"/>
          </a:xfrm>
        </p:spPr>
        <p:txBody>
          <a:bodyPr/>
          <a:lstStyle/>
          <a:p>
            <a:endParaRPr lang="ru-RU" sz="3200" dirty="0"/>
          </a:p>
        </p:txBody>
      </p:sp>
      <p:sp>
        <p:nvSpPr>
          <p:cNvPr id="3" name="Объект 2"/>
          <p:cNvSpPr>
            <a:spLocks noGrp="1"/>
          </p:cNvSpPr>
          <p:nvPr>
            <p:ph idx="1"/>
          </p:nvPr>
        </p:nvSpPr>
        <p:spPr>
          <a:xfrm>
            <a:off x="457200" y="764704"/>
            <a:ext cx="8229600" cy="5361459"/>
          </a:xfrm>
        </p:spPr>
        <p:txBody>
          <a:bodyPr>
            <a:normAutofit/>
          </a:bodyPr>
          <a:lstStyle/>
          <a:p>
            <a:pPr marL="0" indent="0" algn="just">
              <a:buNone/>
            </a:pPr>
            <a:r>
              <a:rPr lang="ru-RU" sz="2600" dirty="0">
                <a:solidFill>
                  <a:schemeClr val="tx1"/>
                </a:solidFill>
                <a:latin typeface="Times New Roman" panose="02020603050405020304" pitchFamily="18" charset="0"/>
                <a:cs typeface="Times New Roman" panose="02020603050405020304" pitchFamily="18" charset="0"/>
              </a:rPr>
              <a:t>2.Обучающиеся продемонстрировали </a:t>
            </a:r>
            <a:r>
              <a:rPr lang="ru-RU" sz="2600" dirty="0">
                <a:solidFill>
                  <a:srgbClr val="FF0000"/>
                </a:solidFill>
                <a:latin typeface="Times New Roman" panose="02020603050405020304" pitchFamily="18" charset="0"/>
                <a:cs typeface="Times New Roman" panose="02020603050405020304" pitchFamily="18" charset="0"/>
              </a:rPr>
              <a:t>низкий уровень </a:t>
            </a:r>
            <a:r>
              <a:rPr lang="ru-RU" sz="2600" dirty="0">
                <a:solidFill>
                  <a:schemeClr val="tx1"/>
                </a:solidFill>
                <a:latin typeface="Times New Roman" panose="02020603050405020304" pitchFamily="18" charset="0"/>
                <a:cs typeface="Times New Roman" panose="02020603050405020304" pitchFamily="18" charset="0"/>
              </a:rPr>
              <a:t>качества (менее 65%) выполнения следующих заданий:</a:t>
            </a:r>
          </a:p>
          <a:p>
            <a:pPr algn="just"/>
            <a:r>
              <a:rPr lang="ru-RU" sz="2600" dirty="0" smtClean="0">
                <a:solidFill>
                  <a:schemeClr val="tx1"/>
                </a:solidFill>
                <a:latin typeface="Times New Roman" panose="02020603050405020304" pitchFamily="18" charset="0"/>
                <a:cs typeface="Times New Roman" panose="02020603050405020304" pitchFamily="18" charset="0"/>
              </a:rPr>
              <a:t>Задание </a:t>
            </a:r>
            <a:r>
              <a:rPr lang="ru-RU" sz="2600" dirty="0">
                <a:solidFill>
                  <a:schemeClr val="tx1"/>
                </a:solidFill>
                <a:latin typeface="Times New Roman" panose="02020603050405020304" pitchFamily="18" charset="0"/>
                <a:cs typeface="Times New Roman" panose="02020603050405020304" pitchFamily="18" charset="0"/>
              </a:rPr>
              <a:t>№ 1 -  59,79 % выполнения задания (К 1.1 Соблюдать орфографическую норму при письме под диктовку) ниже  общероссийского показателя 60,89</a:t>
            </a:r>
            <a:r>
              <a:rPr lang="ru-RU" sz="2600" dirty="0" smtClean="0">
                <a:solidFill>
                  <a:schemeClr val="tx1"/>
                </a:solidFill>
                <a:latin typeface="Times New Roman" panose="02020603050405020304" pitchFamily="18" charset="0"/>
                <a:cs typeface="Times New Roman" panose="02020603050405020304" pitchFamily="18" charset="0"/>
              </a:rPr>
              <a:t>%;</a:t>
            </a:r>
          </a:p>
          <a:p>
            <a:pPr algn="just"/>
            <a:r>
              <a:rPr lang="ru-RU" sz="2600" dirty="0">
                <a:solidFill>
                  <a:schemeClr val="tx1"/>
                </a:solidFill>
                <a:latin typeface="Times New Roman" panose="02020603050405020304" pitchFamily="18" charset="0"/>
                <a:cs typeface="Times New Roman" panose="02020603050405020304" pitchFamily="18" charset="0"/>
              </a:rPr>
              <a:t>Задание № 11  - 62,94 % выполнения задания (К.11 Находить в словах с однозначно выделяемыми морфемами окончание, корень, приставку, суффикс) ниже  общероссийского показателя 64,98%.</a:t>
            </a:r>
          </a:p>
          <a:p>
            <a:pPr algn="just"/>
            <a:r>
              <a:rPr lang="ru-RU" sz="2600" dirty="0" smtClean="0">
                <a:solidFill>
                  <a:schemeClr val="tx1"/>
                </a:solidFill>
                <a:latin typeface="Times New Roman" panose="02020603050405020304" pitchFamily="18" charset="0"/>
                <a:cs typeface="Times New Roman" panose="02020603050405020304" pitchFamily="18" charset="0"/>
              </a:rPr>
              <a:t>Задание </a:t>
            </a:r>
            <a:r>
              <a:rPr lang="ru-RU" sz="2600" dirty="0">
                <a:solidFill>
                  <a:schemeClr val="tx1"/>
                </a:solidFill>
                <a:latin typeface="Times New Roman" panose="02020603050405020304" pitchFamily="18" charset="0"/>
                <a:cs typeface="Times New Roman" panose="02020603050405020304" pitchFamily="18" charset="0"/>
              </a:rPr>
              <a:t>№ 13 - 57,64 % выполнения задания (К.13.2 Определять морфологические признаки частей речи) ниже  общероссийского показателя 60,23</a:t>
            </a:r>
            <a:r>
              <a:rPr lang="ru-RU" sz="2600" dirty="0" smtClean="0">
                <a:solidFill>
                  <a:schemeClr val="tx1"/>
                </a:solidFill>
                <a:latin typeface="Times New Roman" panose="02020603050405020304" pitchFamily="18" charset="0"/>
                <a:cs typeface="Times New Roman" panose="02020603050405020304" pitchFamily="18" charset="0"/>
              </a:rPr>
              <a:t>%;</a:t>
            </a:r>
          </a:p>
          <a:p>
            <a:pPr algn="just"/>
            <a:endParaRPr lang="ru-RU" sz="2600" dirty="0">
              <a:latin typeface="Times New Roman" panose="02020603050405020304" pitchFamily="18" charset="0"/>
              <a:cs typeface="Times New Roman" panose="02020603050405020304" pitchFamily="18" charset="0"/>
            </a:endParaRPr>
          </a:p>
          <a:p>
            <a:pPr algn="just"/>
            <a:endParaRPr lang="ru-RU" sz="2600" dirty="0">
              <a:latin typeface="Times New Roman" panose="02020603050405020304" pitchFamily="18" charset="0"/>
              <a:cs typeface="Times New Roman" panose="02020603050405020304" pitchFamily="18" charset="0"/>
            </a:endParaRPr>
          </a:p>
          <a:p>
            <a:pPr algn="just"/>
            <a:endParaRPr lang="ru-RU"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252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432048"/>
          </a:xfrm>
        </p:spPr>
        <p:txBody>
          <a:bodyPr/>
          <a:lstStyle/>
          <a:p>
            <a:endParaRPr lang="ru-RU" dirty="0"/>
          </a:p>
        </p:txBody>
      </p:sp>
      <p:sp>
        <p:nvSpPr>
          <p:cNvPr id="3" name="Объект 2"/>
          <p:cNvSpPr>
            <a:spLocks noGrp="1"/>
          </p:cNvSpPr>
          <p:nvPr>
            <p:ph idx="1"/>
          </p:nvPr>
        </p:nvSpPr>
        <p:spPr>
          <a:xfrm>
            <a:off x="251520" y="548680"/>
            <a:ext cx="8712968" cy="5577483"/>
          </a:xfrm>
        </p:spPr>
        <p:txBody>
          <a:bodyPr>
            <a:noAutofit/>
          </a:bodyPr>
          <a:lstStyle/>
          <a:p>
            <a:pPr marL="0" indent="0" algn="just">
              <a:buNone/>
            </a:pPr>
            <a:r>
              <a:rPr lang="ru-RU" dirty="0">
                <a:solidFill>
                  <a:schemeClr val="tx1"/>
                </a:solidFill>
                <a:latin typeface="Times New Roman" panose="02020603050405020304" pitchFamily="18" charset="0"/>
                <a:cs typeface="Times New Roman" panose="02020603050405020304" pitchFamily="18" charset="0"/>
              </a:rPr>
              <a:t>Умение «Соблюдать орфографическую норму при письме под диктовку» сформировано на уровне ниже базового.</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Умение «Соблюдать пунктуационную норму при письме под диктовку» сформировано на высоком уровне. </a:t>
            </a:r>
          </a:p>
          <a:p>
            <a:pPr marL="0" indent="0" algn="just">
              <a:buNone/>
            </a:pPr>
            <a:r>
              <a:rPr lang="ru-RU" dirty="0">
                <a:solidFill>
                  <a:schemeClr val="tx1"/>
                </a:solidFill>
                <a:latin typeface="Times New Roman" panose="02020603050405020304" pitchFamily="18" charset="0"/>
                <a:cs typeface="Times New Roman" panose="02020603050405020304" pitchFamily="18" charset="0"/>
              </a:rPr>
              <a:t>Необходимо совершенствование методик обучения письму под диктовку с опорой на  умение определять место возможного возникновения орфографической ошибки; при работе над орфограммой отрабатывать алгоритм действий определения сильной/слабой позиции звука, места орфограммы  с учетом морфемного деления слова, грамматических признаков части речи (в случае возможности  морфологической ошибки). Результаты выполнения этого задания коррелируют с низкими результатами  задания № 11 (умение «находить в словах с однозначно выделяемыми морфемами окончание, корень, приставку, суффикс») и задания № 13 (умение «определять морфологические признаки частей речи»).</a:t>
            </a:r>
          </a:p>
          <a:p>
            <a:pPr marL="0" indent="0" algn="just">
              <a:buNone/>
            </a:pP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0351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29600" cy="547464"/>
          </a:xfrm>
        </p:spPr>
        <p:txBody>
          <a:bodyPr/>
          <a:lstStyle/>
          <a:p>
            <a:r>
              <a:rPr lang="ru-RU" dirty="0" smtClean="0"/>
              <a:t>Русский язык </a:t>
            </a:r>
            <a:endParaRPr lang="ru-RU" dirty="0"/>
          </a:p>
        </p:txBody>
      </p:sp>
      <p:sp>
        <p:nvSpPr>
          <p:cNvPr id="3" name="Объект 2"/>
          <p:cNvSpPr>
            <a:spLocks noGrp="1"/>
          </p:cNvSpPr>
          <p:nvPr>
            <p:ph idx="1"/>
          </p:nvPr>
        </p:nvSpPr>
        <p:spPr>
          <a:xfrm>
            <a:off x="251520" y="692696"/>
            <a:ext cx="8712968" cy="5976664"/>
          </a:xfrm>
        </p:spPr>
        <p:txBody>
          <a:bodyPr>
            <a:normAutofit fontScale="77500" lnSpcReduction="20000"/>
          </a:bodyPr>
          <a:lstStyle/>
          <a:p>
            <a:pPr marL="0" indent="0" algn="just">
              <a:buNone/>
            </a:pPr>
            <a:r>
              <a:rPr lang="ru-RU" sz="2900" dirty="0" smtClean="0">
                <a:solidFill>
                  <a:schemeClr val="tx1"/>
                </a:solidFill>
                <a:latin typeface="Times New Roman" panose="02020603050405020304" pitchFamily="18" charset="0"/>
                <a:cs typeface="Times New Roman" panose="02020603050405020304" pitchFamily="18" charset="0"/>
              </a:rPr>
              <a:t>Обучающиеся </a:t>
            </a:r>
            <a:r>
              <a:rPr lang="ru-RU" sz="2900" dirty="0">
                <a:solidFill>
                  <a:schemeClr val="tx1"/>
                </a:solidFill>
                <a:latin typeface="Times New Roman" panose="02020603050405020304" pitchFamily="18" charset="0"/>
                <a:cs typeface="Times New Roman" panose="02020603050405020304" pitchFamily="18" charset="0"/>
              </a:rPr>
              <a:t>продемонстрировали </a:t>
            </a:r>
            <a:r>
              <a:rPr lang="ru-RU" sz="2900" b="1" dirty="0">
                <a:solidFill>
                  <a:srgbClr val="FF0000"/>
                </a:solidFill>
                <a:latin typeface="Times New Roman" panose="02020603050405020304" pitchFamily="18" charset="0"/>
                <a:cs typeface="Times New Roman" panose="02020603050405020304" pitchFamily="18" charset="0"/>
              </a:rPr>
              <a:t>низкий уровень </a:t>
            </a:r>
            <a:r>
              <a:rPr lang="ru-RU" sz="2900" dirty="0">
                <a:solidFill>
                  <a:schemeClr val="tx1"/>
                </a:solidFill>
                <a:latin typeface="Times New Roman" panose="02020603050405020304" pitchFamily="18" charset="0"/>
                <a:cs typeface="Times New Roman" panose="02020603050405020304" pitchFamily="18" charset="0"/>
              </a:rPr>
              <a:t>качества (менее 65%) выполнения следующих заданий:</a:t>
            </a:r>
          </a:p>
          <a:p>
            <a:pPr algn="just"/>
            <a:r>
              <a:rPr lang="ru-RU" sz="2900" dirty="0">
                <a:solidFill>
                  <a:schemeClr val="tx1"/>
                </a:solidFill>
                <a:latin typeface="Times New Roman" panose="02020603050405020304" pitchFamily="18" charset="0"/>
                <a:cs typeface="Times New Roman" panose="02020603050405020304" pitchFamily="18" charset="0"/>
              </a:rPr>
              <a:t>№ 2 - 62,49 % выполнения задания  (</a:t>
            </a:r>
            <a:r>
              <a:rPr lang="ru-RU" sz="2900" dirty="0" smtClean="0">
                <a:solidFill>
                  <a:schemeClr val="tx1"/>
                </a:solidFill>
                <a:latin typeface="Times New Roman" panose="02020603050405020304" pitchFamily="18" charset="0"/>
                <a:cs typeface="Times New Roman" panose="02020603050405020304" pitchFamily="18" charset="0"/>
              </a:rPr>
              <a:t>К.2 Выделять </a:t>
            </a:r>
            <a:r>
              <a:rPr lang="ru-RU" sz="2900" dirty="0">
                <a:solidFill>
                  <a:schemeClr val="tx1"/>
                </a:solidFill>
                <a:latin typeface="Times New Roman" panose="02020603050405020304" pitchFamily="18" charset="0"/>
                <a:cs typeface="Times New Roman" panose="02020603050405020304" pitchFamily="18" charset="0"/>
              </a:rPr>
              <a:t>предложения с однородными членами) ниже  общероссийского показателя 64,9</a:t>
            </a:r>
            <a:r>
              <a:rPr lang="ru-RU" sz="29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ru-RU" sz="2700" dirty="0" smtClean="0">
                <a:solidFill>
                  <a:schemeClr val="tx1"/>
                </a:solidFill>
                <a:latin typeface="Times New Roman" panose="02020603050405020304" pitchFamily="18" charset="0"/>
                <a:cs typeface="Times New Roman" panose="02020603050405020304" pitchFamily="18" charset="0"/>
              </a:rPr>
              <a:t>Необходимо совершенствование методики, направленной на умение устанавливать грамматические связи между словами в предложении, задавать смысловые вопросы, выделять слова, зависящие от одного и того же слова и отвечающие на один вопрос,  устанавливать способ связи между однородными членами – союзная и бессоюзная (интонационная связь) </a:t>
            </a:r>
            <a:endParaRPr lang="ru-RU" sz="2700" dirty="0">
              <a:solidFill>
                <a:schemeClr val="tx1"/>
              </a:solidFill>
              <a:latin typeface="Times New Roman" panose="02020603050405020304" pitchFamily="18" charset="0"/>
              <a:cs typeface="Times New Roman" panose="02020603050405020304" pitchFamily="18" charset="0"/>
            </a:endParaRPr>
          </a:p>
          <a:p>
            <a:pPr algn="just"/>
            <a:r>
              <a:rPr lang="ru-RU" sz="2900" dirty="0" smtClean="0">
                <a:solidFill>
                  <a:schemeClr val="tx1"/>
                </a:solidFill>
                <a:latin typeface="Times New Roman" panose="02020603050405020304" pitchFamily="18" charset="0"/>
                <a:cs typeface="Times New Roman" panose="02020603050405020304" pitchFamily="18" charset="0"/>
              </a:rPr>
              <a:t>Задание </a:t>
            </a:r>
            <a:r>
              <a:rPr lang="ru-RU" sz="2900" dirty="0">
                <a:solidFill>
                  <a:schemeClr val="tx1"/>
                </a:solidFill>
                <a:latin typeface="Times New Roman" panose="02020603050405020304" pitchFamily="18" charset="0"/>
                <a:cs typeface="Times New Roman" panose="02020603050405020304" pitchFamily="18" charset="0"/>
              </a:rPr>
              <a:t>№ 6 - 55,52 % выполнения задания  (К.6 Определять тему и главную мысль текста) ниже  общероссийского показателя 55,98%;</a:t>
            </a:r>
          </a:p>
          <a:p>
            <a:pPr algn="just"/>
            <a:r>
              <a:rPr lang="ru-RU" sz="2900" dirty="0" smtClean="0">
                <a:solidFill>
                  <a:schemeClr val="tx1"/>
                </a:solidFill>
                <a:latin typeface="Times New Roman" panose="02020603050405020304" pitchFamily="18" charset="0"/>
                <a:cs typeface="Times New Roman" panose="02020603050405020304" pitchFamily="18" charset="0"/>
              </a:rPr>
              <a:t>Задание </a:t>
            </a:r>
            <a:r>
              <a:rPr lang="ru-RU" sz="2900" dirty="0">
                <a:solidFill>
                  <a:schemeClr val="tx1"/>
                </a:solidFill>
                <a:latin typeface="Times New Roman" panose="02020603050405020304" pitchFamily="18" charset="0"/>
                <a:cs typeface="Times New Roman" panose="02020603050405020304" pitchFamily="18" charset="0"/>
              </a:rPr>
              <a:t>№ 7 - 60,05% выполнения задания   (К. </a:t>
            </a:r>
            <a:r>
              <a:rPr lang="ru-RU" sz="2900" dirty="0" smtClean="0">
                <a:solidFill>
                  <a:schemeClr val="tx1"/>
                </a:solidFill>
                <a:latin typeface="Times New Roman" panose="02020603050405020304" pitchFamily="18" charset="0"/>
                <a:cs typeface="Times New Roman" panose="02020603050405020304" pitchFamily="18" charset="0"/>
              </a:rPr>
              <a:t>7 Делить </a:t>
            </a:r>
            <a:r>
              <a:rPr lang="ru-RU" sz="2900" dirty="0">
                <a:solidFill>
                  <a:schemeClr val="tx1"/>
                </a:solidFill>
                <a:latin typeface="Times New Roman" panose="02020603050405020304" pitchFamily="18" charset="0"/>
                <a:cs typeface="Times New Roman" panose="02020603050405020304" pitchFamily="18" charset="0"/>
              </a:rPr>
              <a:t>тексты на смысловые части, составлять план текста</a:t>
            </a:r>
            <a:r>
              <a:rPr lang="ru-RU" sz="2900"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ru-RU" sz="2600" dirty="0">
                <a:solidFill>
                  <a:schemeClr val="tx1"/>
                </a:solidFill>
                <a:latin typeface="Times New Roman" panose="02020603050405020304" pitchFamily="18" charset="0"/>
                <a:cs typeface="Times New Roman" panose="02020603050405020304" pitchFamily="18" charset="0"/>
              </a:rPr>
              <a:t>Необходимо совершенствовать методику работы с текстом по формированию умений «определять тему и главную мысль текста», «делить тексты на смысловые части, составлять план текста», направленную  на овладение </a:t>
            </a:r>
            <a:r>
              <a:rPr lang="ru-RU" sz="2600" dirty="0" smtClean="0">
                <a:solidFill>
                  <a:schemeClr val="tx1"/>
                </a:solidFill>
                <a:latin typeface="Times New Roman" panose="02020603050405020304" pitchFamily="18" charset="0"/>
                <a:cs typeface="Times New Roman" panose="02020603050405020304" pitchFamily="18" charset="0"/>
              </a:rPr>
              <a:t>техниками </a:t>
            </a:r>
            <a:r>
              <a:rPr lang="ru-RU" sz="2600" dirty="0">
                <a:solidFill>
                  <a:schemeClr val="tx1"/>
                </a:solidFill>
                <a:latin typeface="Times New Roman" panose="02020603050405020304" pitchFamily="18" charset="0"/>
                <a:cs typeface="Times New Roman" panose="02020603050405020304" pitchFamily="18" charset="0"/>
              </a:rPr>
              <a:t>компрессии текста, стандартным набором вопросов к тексту,  алгоритмом выделения ключевых слов, выделения </a:t>
            </a:r>
            <a:r>
              <a:rPr lang="ru-RU" sz="2600" dirty="0" err="1">
                <a:solidFill>
                  <a:schemeClr val="tx1"/>
                </a:solidFill>
                <a:latin typeface="Times New Roman" panose="02020603050405020304" pitchFamily="18" charset="0"/>
                <a:cs typeface="Times New Roman" panose="02020603050405020304" pitchFamily="18" charset="0"/>
              </a:rPr>
              <a:t>микротем</a:t>
            </a:r>
            <a:r>
              <a:rPr lang="ru-RU" sz="2600" dirty="0">
                <a:solidFill>
                  <a:schemeClr val="tx1"/>
                </a:solidFill>
                <a:latin typeface="Times New Roman" panose="02020603050405020304" pitchFamily="18" charset="0"/>
                <a:cs typeface="Times New Roman" panose="02020603050405020304" pitchFamily="18" charset="0"/>
              </a:rPr>
              <a:t> (абзацев) текста, подбора заголовков пунктов плана на основе слов, словосочетаний, назывных предложений, двусоставных предложений. </a:t>
            </a:r>
            <a:endParaRPr lang="ru-RU" sz="2600" dirty="0"/>
          </a:p>
        </p:txBody>
      </p:sp>
    </p:spTree>
    <p:extLst>
      <p:ext uri="{BB962C8B-B14F-4D97-AF65-F5344CB8AC3E}">
        <p14:creationId xmlns:p14="http://schemas.microsoft.com/office/powerpoint/2010/main" val="1354604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432048"/>
          </a:xfrm>
        </p:spPr>
        <p:txBody>
          <a:bodyPr/>
          <a:lstStyle/>
          <a:p>
            <a:r>
              <a:rPr lang="ru-RU" sz="2800" dirty="0" smtClean="0">
                <a:latin typeface="Times New Roman" panose="02020603050405020304" pitchFamily="18" charset="0"/>
                <a:cs typeface="Times New Roman" panose="02020603050405020304" pitchFamily="18" charset="0"/>
              </a:rPr>
              <a:t>Окружающий мир</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620688"/>
            <a:ext cx="8568952" cy="6048672"/>
          </a:xfrm>
        </p:spPr>
        <p:txBody>
          <a:bodyPr>
            <a:normAutofit fontScale="85000" lnSpcReduction="10000"/>
          </a:bodyPr>
          <a:lstStyle/>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Наиболее сложное </a:t>
            </a:r>
            <a:r>
              <a:rPr lang="ru-RU" dirty="0">
                <a:solidFill>
                  <a:schemeClr val="tx1"/>
                </a:solidFill>
                <a:latin typeface="Times New Roman" panose="02020603050405020304" pitchFamily="18" charset="0"/>
                <a:cs typeface="Times New Roman" panose="02020603050405020304" pitchFamily="18" charset="0"/>
              </a:rPr>
              <a:t>для выполнения </a:t>
            </a:r>
            <a:r>
              <a:rPr lang="ru-RU" dirty="0" smtClean="0">
                <a:solidFill>
                  <a:schemeClr val="tx1"/>
                </a:solidFill>
                <a:latin typeface="Times New Roman" panose="02020603050405020304" pitchFamily="18" charset="0"/>
                <a:cs typeface="Times New Roman" panose="02020603050405020304" pitchFamily="18" charset="0"/>
              </a:rPr>
              <a:t>задание </a:t>
            </a:r>
            <a:r>
              <a:rPr lang="ru-RU" dirty="0">
                <a:solidFill>
                  <a:schemeClr val="tx1"/>
                </a:solidFill>
                <a:latin typeface="Times New Roman" panose="02020603050405020304" pitchFamily="18" charset="0"/>
                <a:cs typeface="Times New Roman" panose="02020603050405020304" pitchFamily="18" charset="0"/>
              </a:rPr>
              <a:t>№ 6 (К.3 На основе </a:t>
            </a:r>
            <a:r>
              <a:rPr lang="ru-RU" dirty="0">
                <a:solidFill>
                  <a:srgbClr val="FF0000"/>
                </a:solidFill>
                <a:latin typeface="Times New Roman" panose="02020603050405020304" pitchFamily="18" charset="0"/>
                <a:cs typeface="Times New Roman" panose="02020603050405020304" pitchFamily="18" charset="0"/>
              </a:rPr>
              <a:t>описания </a:t>
            </a:r>
            <a:r>
              <a:rPr lang="ru-RU" dirty="0">
                <a:solidFill>
                  <a:schemeClr val="tx1"/>
                </a:solidFill>
                <a:latin typeface="Times New Roman" panose="02020603050405020304" pitchFamily="18" charset="0"/>
                <a:cs typeface="Times New Roman" panose="02020603050405020304" pitchFamily="18" charset="0"/>
              </a:rPr>
              <a:t>лабораторного опыта выдвигать гипотезы; описывать опыт на основе сделанного предположения) Средний результат выполнения задания № </a:t>
            </a:r>
            <a:r>
              <a:rPr lang="ru-RU" dirty="0" smtClean="0">
                <a:solidFill>
                  <a:schemeClr val="tx1"/>
                </a:solidFill>
                <a:latin typeface="Times New Roman" panose="02020603050405020304" pitchFamily="18" charset="0"/>
                <a:cs typeface="Times New Roman" panose="02020603050405020304" pitchFamily="18" charset="0"/>
              </a:rPr>
              <a:t>6.3 </a:t>
            </a:r>
            <a:r>
              <a:rPr lang="ru-RU" dirty="0">
                <a:solidFill>
                  <a:schemeClr val="tx1"/>
                </a:solidFill>
                <a:latin typeface="Times New Roman" panose="02020603050405020304" pitchFamily="18" charset="0"/>
                <a:cs typeface="Times New Roman" panose="02020603050405020304" pitchFamily="18" charset="0"/>
              </a:rPr>
              <a:t>составил 30,95% при общероссийском показателе 33,64</a:t>
            </a:r>
            <a:r>
              <a:rPr lang="ru-RU" dirty="0" smtClean="0">
                <a:solidFill>
                  <a:schemeClr val="tx1"/>
                </a:solidFill>
                <a:latin typeface="Times New Roman" panose="02020603050405020304" pitchFamily="18" charset="0"/>
                <a:cs typeface="Times New Roman" panose="02020603050405020304" pitchFamily="18" charset="0"/>
              </a:rPr>
              <a:t>%.</a:t>
            </a:r>
          </a:p>
          <a:p>
            <a:pPr marL="0" indent="0" algn="just">
              <a:buNone/>
            </a:pPr>
            <a:r>
              <a:rPr lang="ru-RU" dirty="0" smtClean="0">
                <a:solidFill>
                  <a:schemeClr val="tx1"/>
                </a:solidFill>
                <a:latin typeface="Times New Roman" panose="02020603050405020304" pitchFamily="18" charset="0"/>
                <a:cs typeface="Times New Roman" panose="02020603050405020304" pitchFamily="18" charset="0"/>
              </a:rPr>
              <a:t>Описание </a:t>
            </a:r>
            <a:r>
              <a:rPr lang="ru-RU" dirty="0">
                <a:solidFill>
                  <a:schemeClr val="tx1"/>
                </a:solidFill>
                <a:latin typeface="Times New Roman" panose="02020603050405020304" pitchFamily="18" charset="0"/>
                <a:cs typeface="Times New Roman" panose="02020603050405020304" pitchFamily="18" charset="0"/>
              </a:rPr>
              <a:t>опыта в форме смешанного текста (сплошной текст с иллюстрацией опыта или без) с рядом заданий, два из которых требуют развернутого ответа, основанного на выполнении логических действий сравнения, анализа, синтеза, установления аналогий и причинно-следственных связей, построения рассуждений. Для  выдвижения гипотезы у учащегося должны быть  </a:t>
            </a:r>
            <a:r>
              <a:rPr lang="ru-RU" dirty="0" smtClean="0">
                <a:solidFill>
                  <a:schemeClr val="tx1"/>
                </a:solidFill>
                <a:latin typeface="Times New Roman" panose="02020603050405020304" pitchFamily="18" charset="0"/>
                <a:cs typeface="Times New Roman" panose="02020603050405020304" pitchFamily="18" charset="0"/>
              </a:rPr>
              <a:t>сформированы базовые </a:t>
            </a:r>
            <a:r>
              <a:rPr lang="ru-RU" dirty="0" smtClean="0">
                <a:solidFill>
                  <a:schemeClr val="tx1"/>
                </a:solidFill>
                <a:latin typeface="Times New Roman" panose="02020603050405020304" pitchFamily="18" charset="0"/>
                <a:cs typeface="Times New Roman" panose="02020603050405020304" pitchFamily="18" charset="0"/>
              </a:rPr>
              <a:t>исследовательские </a:t>
            </a:r>
            <a:r>
              <a:rPr lang="ru-RU" dirty="0" smtClean="0">
                <a:solidFill>
                  <a:schemeClr val="tx1"/>
                </a:solidFill>
                <a:latin typeface="Times New Roman" panose="02020603050405020304" pitchFamily="18" charset="0"/>
                <a:cs typeface="Times New Roman" panose="02020603050405020304" pitchFamily="18" charset="0"/>
              </a:rPr>
              <a:t>действия, а также основы </a:t>
            </a:r>
            <a:r>
              <a:rPr lang="ru-RU" dirty="0">
                <a:solidFill>
                  <a:schemeClr val="tx1"/>
                </a:solidFill>
                <a:latin typeface="Times New Roman" panose="02020603050405020304" pitchFamily="18" charset="0"/>
                <a:cs typeface="Times New Roman" panose="02020603050405020304" pitchFamily="18" charset="0"/>
              </a:rPr>
              <a:t>смыслового чтения, связанные с умением вычленять содержащиеся в тексте существенные  и второстепенные условия проведения опыта; сравнивать между собой объекты, описанные в тексте, выделяя 2-3 существенных признака. Критерий </a:t>
            </a:r>
            <a:r>
              <a:rPr lang="ru-RU" dirty="0" smtClean="0">
                <a:solidFill>
                  <a:schemeClr val="tx1"/>
                </a:solidFill>
                <a:latin typeface="Times New Roman" panose="02020603050405020304" pitchFamily="18" charset="0"/>
                <a:cs typeface="Times New Roman" panose="02020603050405020304" pitchFamily="18" charset="0"/>
              </a:rPr>
              <a:t>6.3 ориентирован </a:t>
            </a:r>
            <a:r>
              <a:rPr lang="ru-RU" dirty="0">
                <a:solidFill>
                  <a:schemeClr val="tx1"/>
                </a:solidFill>
                <a:latin typeface="Times New Roman" panose="02020603050405020304" pitchFamily="18" charset="0"/>
                <a:cs typeface="Times New Roman" panose="02020603050405020304" pitchFamily="18" charset="0"/>
              </a:rPr>
              <a:t>на оценку умения осознанно строить письменное речевое высказывание в соответствии с учебной задачей. Данное задание оценивает не умение проводить несложные наблюдения в окружающей среде и ставить опыты, используя простейшее лабораторное оборудование, а умения, связанные с основами смыслового чтения, т.е. </a:t>
            </a:r>
            <a:r>
              <a:rPr lang="ru-RU" dirty="0" err="1">
                <a:solidFill>
                  <a:schemeClr val="tx1"/>
                </a:solidFill>
                <a:latin typeface="Times New Roman" panose="02020603050405020304" pitchFamily="18" charset="0"/>
                <a:cs typeface="Times New Roman" panose="02020603050405020304" pitchFamily="18" charset="0"/>
              </a:rPr>
              <a:t>сформированности</a:t>
            </a:r>
            <a:r>
              <a:rPr lang="ru-RU" dirty="0">
                <a:solidFill>
                  <a:schemeClr val="tx1"/>
                </a:solidFill>
                <a:latin typeface="Times New Roman" panose="02020603050405020304" pitchFamily="18" charset="0"/>
                <a:cs typeface="Times New Roman" panose="02020603050405020304" pitchFamily="18" charset="0"/>
              </a:rPr>
              <a:t> предпосылок читательской  и естественно-научной грамотности. Результат  </a:t>
            </a:r>
            <a:r>
              <a:rPr lang="ru-RU" dirty="0" smtClean="0">
                <a:solidFill>
                  <a:schemeClr val="tx1"/>
                </a:solidFill>
                <a:latin typeface="Times New Roman" panose="02020603050405020304" pitchFamily="18" charset="0"/>
                <a:cs typeface="Times New Roman" panose="02020603050405020304" pitchFamily="18" charset="0"/>
              </a:rPr>
              <a:t>свидетельствует </a:t>
            </a:r>
            <a:r>
              <a:rPr lang="ru-RU" dirty="0">
                <a:solidFill>
                  <a:schemeClr val="tx1"/>
                </a:solidFill>
                <a:latin typeface="Times New Roman" panose="02020603050405020304" pitchFamily="18" charset="0"/>
                <a:cs typeface="Times New Roman" panose="02020603050405020304" pitchFamily="18" charset="0"/>
              </a:rPr>
              <a:t>о </a:t>
            </a:r>
            <a:r>
              <a:rPr lang="ru-RU" dirty="0" err="1">
                <a:solidFill>
                  <a:schemeClr val="tx1"/>
                </a:solidFill>
                <a:latin typeface="Times New Roman" panose="02020603050405020304" pitchFamily="18" charset="0"/>
                <a:cs typeface="Times New Roman" panose="02020603050405020304" pitchFamily="18" charset="0"/>
              </a:rPr>
              <a:t>несформированности</a:t>
            </a:r>
            <a:r>
              <a:rPr lang="ru-RU" dirty="0">
                <a:solidFill>
                  <a:schemeClr val="tx1"/>
                </a:solidFill>
                <a:latin typeface="Times New Roman" panose="02020603050405020304" pitchFamily="18" charset="0"/>
                <a:cs typeface="Times New Roman" panose="02020603050405020304" pitchFamily="18" charset="0"/>
              </a:rPr>
              <a:t> основ смыслового чтения.</a:t>
            </a:r>
          </a:p>
          <a:p>
            <a:pPr marL="0" indent="0" algn="just">
              <a:buNone/>
            </a:pPr>
            <a:endParaRPr lang="ru-RU"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867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504056"/>
          </a:xfrm>
        </p:spPr>
        <p:txBody>
          <a:bodyPr/>
          <a:lstStyle/>
          <a:p>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59432"/>
            <a:ext cx="11196736" cy="770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68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360040"/>
          </a:xfrm>
        </p:spPr>
        <p:txBody>
          <a:bodyPr/>
          <a:lstStyle/>
          <a:p>
            <a:r>
              <a:rPr lang="ru-RU" sz="2800" dirty="0" smtClean="0">
                <a:latin typeface="Times New Roman" panose="02020603050405020304" pitchFamily="18" charset="0"/>
                <a:cs typeface="Times New Roman" panose="02020603050405020304" pitchFamily="18" charset="0"/>
              </a:rPr>
              <a:t>Окружающий мир</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692696"/>
            <a:ext cx="8712968" cy="5433467"/>
          </a:xfrm>
        </p:spPr>
        <p:txBody>
          <a:bodyPr>
            <a:noAutofit/>
          </a:bodyPr>
          <a:lstStyle/>
          <a:p>
            <a:pPr marL="0" indent="0" algn="just">
              <a:buNone/>
            </a:pPr>
            <a:r>
              <a:rPr lang="ru-RU" sz="2000" dirty="0">
                <a:solidFill>
                  <a:schemeClr val="tx1"/>
                </a:solidFill>
                <a:latin typeface="Times New Roman" panose="02020603050405020304" pitchFamily="18" charset="0"/>
                <a:cs typeface="Times New Roman" panose="02020603050405020304" pitchFamily="18" charset="0"/>
              </a:rPr>
              <a:t>Поскольку выполнение подобных заданий предполагает опору на личный эмпирический опыт обучающегося, важнейшим направлением коррекции результатов является неукоснительное проведение учителем всех практических работ, моделирования, наблюдений, измерений, опытов по программе окружающего мира. Существенно расширить возможности для обогащения исследовательского опыта младших школьников можно за счёт занятий по программам внеурочной деятельности, а также в рамках школьных и внешкольных естественно-научных образовательных событий </a:t>
            </a:r>
            <a:r>
              <a:rPr lang="ru-RU" sz="2000" dirty="0" smtClean="0">
                <a:solidFill>
                  <a:schemeClr val="tx1"/>
                </a:solidFill>
                <a:latin typeface="Times New Roman" panose="02020603050405020304" pitchFamily="18" charset="0"/>
                <a:cs typeface="Times New Roman" panose="02020603050405020304" pitchFamily="18" charset="0"/>
              </a:rPr>
              <a:t>При </a:t>
            </a:r>
            <a:r>
              <a:rPr lang="ru-RU" sz="2000" dirty="0">
                <a:solidFill>
                  <a:schemeClr val="tx1"/>
                </a:solidFill>
                <a:latin typeface="Times New Roman" panose="02020603050405020304" pitchFamily="18" charset="0"/>
                <a:cs typeface="Times New Roman" panose="02020603050405020304" pitchFamily="18" charset="0"/>
              </a:rPr>
              <a:t>выполнении учениками заданий, связанных с описанием опыта (реально проведённого или задуманного), </a:t>
            </a:r>
            <a:r>
              <a:rPr lang="ru-RU" sz="2000" dirty="0" smtClean="0">
                <a:solidFill>
                  <a:schemeClr val="tx1"/>
                </a:solidFill>
                <a:latin typeface="Times New Roman" panose="02020603050405020304" pitchFamily="18" charset="0"/>
                <a:cs typeface="Times New Roman" panose="02020603050405020304" pitchFamily="18" charset="0"/>
              </a:rPr>
              <a:t> структурировать </a:t>
            </a:r>
            <a:r>
              <a:rPr lang="ru-RU" sz="2000" dirty="0">
                <a:solidFill>
                  <a:schemeClr val="tx1"/>
                </a:solidFill>
                <a:latin typeface="Times New Roman" panose="02020603050405020304" pitchFamily="18" charset="0"/>
                <a:cs typeface="Times New Roman" panose="02020603050405020304" pitchFamily="18" charset="0"/>
              </a:rPr>
              <a:t>содержание верного ответа и указания к оцениванию по основным частям (этапам) опыта. Выделение данных критериев позволит и учителю, и ученикам неформально обсуждать и сравнивать результаты работы, что окажет влияние на уровень осознанного построения речевого высказывания в соответствии с задачами коммуникации. Рекомендуем </a:t>
            </a:r>
            <a:r>
              <a:rPr lang="ru-RU" sz="2000" dirty="0" smtClean="0">
                <a:solidFill>
                  <a:schemeClr val="tx1"/>
                </a:solidFill>
                <a:latin typeface="Times New Roman" panose="02020603050405020304" pitchFamily="18" charset="0"/>
                <a:cs typeface="Times New Roman" panose="02020603050405020304" pitchFamily="18" charset="0"/>
              </a:rPr>
              <a:t>использовать </a:t>
            </a:r>
            <a:r>
              <a:rPr lang="ru-RU" sz="2000" dirty="0">
                <a:solidFill>
                  <a:schemeClr val="tx1"/>
                </a:solidFill>
                <a:latin typeface="Times New Roman" panose="02020603050405020304" pitchFamily="18" charset="0"/>
                <a:cs typeface="Times New Roman" panose="02020603050405020304" pitchFamily="18" charset="0"/>
              </a:rPr>
              <a:t>развивающие возможности групповых форм работы, в которых проявляется детская инициатива и самостоятельность. Применять в системе интерактивные задания, побуждающие учеников к формулированию вопросов, фиксирующих </a:t>
            </a:r>
            <a:r>
              <a:rPr lang="ru-RU" sz="2000" dirty="0" err="1">
                <a:solidFill>
                  <a:schemeClr val="tx1"/>
                </a:solidFill>
                <a:latin typeface="Times New Roman" panose="02020603050405020304" pitchFamily="18" charset="0"/>
                <a:cs typeface="Times New Roman" panose="02020603050405020304" pitchFamily="18" charset="0"/>
              </a:rPr>
              <a:t>проблемность</a:t>
            </a:r>
            <a:r>
              <a:rPr lang="ru-RU" sz="2000" dirty="0">
                <a:solidFill>
                  <a:schemeClr val="tx1"/>
                </a:solidFill>
                <a:latin typeface="Times New Roman" panose="02020603050405020304" pitchFamily="18" charset="0"/>
                <a:cs typeface="Times New Roman" panose="02020603050405020304" pitchFamily="18" charset="0"/>
              </a:rPr>
              <a:t> естественно-научного содержания, к осознанию смысла и ценности </a:t>
            </a:r>
            <a:r>
              <a:rPr lang="ru-RU" sz="2000" dirty="0" smtClean="0">
                <a:solidFill>
                  <a:schemeClr val="tx1"/>
                </a:solidFill>
                <a:latin typeface="Times New Roman" panose="02020603050405020304" pitchFamily="18" charset="0"/>
                <a:cs typeface="Times New Roman" panose="02020603050405020304" pitchFamily="18" charset="0"/>
              </a:rPr>
              <a:t>эксперимента.</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1885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634</TotalTime>
  <Words>1738</Words>
  <Application>Microsoft Office PowerPoint</Application>
  <PresentationFormat>Экран (4:3)</PresentationFormat>
  <Paragraphs>63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Исполнительная</vt:lpstr>
      <vt:lpstr>Результаты Всероссийских проверочных работ в начальной школе как инструмент проектирования стратегии качественного обучения. </vt:lpstr>
      <vt:lpstr>Презентация PowerPoint</vt:lpstr>
      <vt:lpstr>Русский язык</vt:lpstr>
      <vt:lpstr>Презентация PowerPoint</vt:lpstr>
      <vt:lpstr>Презентация PowerPoint</vt:lpstr>
      <vt:lpstr>Русский язык </vt:lpstr>
      <vt:lpstr>Окружающий мир</vt:lpstr>
      <vt:lpstr>Презентация PowerPoint</vt:lpstr>
      <vt:lpstr>Окружающий мир</vt:lpstr>
      <vt:lpstr>Окружающий мир</vt:lpstr>
      <vt:lpstr>Окружающий мир</vt:lpstr>
      <vt:lpstr>Презентация PowerPoint</vt:lpstr>
      <vt:lpstr>Презентация PowerPoint</vt:lpstr>
      <vt:lpstr>Математика</vt:lpstr>
      <vt:lpstr>Математика </vt:lpstr>
      <vt:lpstr>Математика </vt:lpstr>
      <vt:lpstr>Презентация PowerPoint</vt:lpstr>
      <vt:lpstr>Математика </vt:lpstr>
      <vt:lpstr>Математика </vt:lpstr>
      <vt:lpstr>Презентация PowerPoint</vt:lpstr>
      <vt:lpstr>Презентация PowerPoint</vt:lpstr>
      <vt:lpstr>Система базовых логических и исследовательских действий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Результаты Всероссийских проверочных работ в начальной школе как ресурс  повышения качества образования. </dc:title>
  <dc:creator>Юлия А. Сеничева</dc:creator>
  <cp:lastModifiedBy>Юлия А. Сеничева</cp:lastModifiedBy>
  <cp:revision>16</cp:revision>
  <dcterms:created xsi:type="dcterms:W3CDTF">2023-07-18T23:28:48Z</dcterms:created>
  <dcterms:modified xsi:type="dcterms:W3CDTF">2023-08-22T02:31:22Z</dcterms:modified>
</cp:coreProperties>
</file>