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61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122" d="100"/>
          <a:sy n="122" d="100"/>
        </p:scale>
        <p:origin x="-15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4.bin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144844082855292E-2"/>
          <c:y val="1.6666666666666666E-2"/>
          <c:w val="0.70703106709999197"/>
          <c:h val="0.54671497007757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всего обучающихся 7-11 класс</c:v>
                </c:pt>
              </c:strCache>
            </c:strRef>
          </c:tx>
          <c:invertIfNegative val="0"/>
          <c:cat>
            <c:strRef>
              <c:f>Лист2!$A$2:$A$35</c:f>
              <c:strCache>
                <c:ptCount val="34"/>
                <c:pt idx="0">
                  <c:v>Арсеньевского городской округ</c:v>
                </c:pt>
                <c:pt idx="1">
                  <c:v>Артемовский городской округ</c:v>
                </c:pt>
                <c:pt idx="2">
                  <c:v>Большой Камень</c:v>
                </c:pt>
                <c:pt idx="3">
                  <c:v>Владивостокский городской округ</c:v>
                </c:pt>
                <c:pt idx="4">
                  <c:v>Дальнегорский городской округ</c:v>
                </c:pt>
                <c:pt idx="5">
                  <c:v>Дальнереченский городской округ</c:v>
                </c:pt>
                <c:pt idx="6">
                  <c:v>Лесозаводский городской округ</c:v>
                </c:pt>
                <c:pt idx="7">
                  <c:v>Находкинский городской округ</c:v>
                </c:pt>
                <c:pt idx="8">
                  <c:v>Партизанский городской округ</c:v>
                </c:pt>
                <c:pt idx="9">
                  <c:v>Спасск-Дальний ГО</c:v>
                </c:pt>
                <c:pt idx="10">
                  <c:v>Уссурийский городской округ</c:v>
                </c:pt>
                <c:pt idx="11">
                  <c:v>ЗАТО г.Фокино</c:v>
                </c:pt>
                <c:pt idx="12">
                  <c:v>Анучинский муниципальный округ</c:v>
                </c:pt>
                <c:pt idx="13">
                  <c:v>Дальнереченский муниципальный район</c:v>
                </c:pt>
                <c:pt idx="14">
                  <c:v>Кавалеровский муниципальный район</c:v>
                </c:pt>
                <c:pt idx="15">
                  <c:v>Кировский муниципальный район</c:v>
                </c:pt>
                <c:pt idx="16">
                  <c:v>Красноармейский муниципальный район</c:v>
                </c:pt>
                <c:pt idx="17">
                  <c:v>Лазовский муниципальный округ</c:v>
                </c:pt>
                <c:pt idx="18">
                  <c:v>Михайловский муниципальный район</c:v>
                </c:pt>
                <c:pt idx="19">
                  <c:v>Надеждинский муниципальный район</c:v>
                </c:pt>
                <c:pt idx="20">
                  <c:v>Октябрьский муниципальный округ</c:v>
                </c:pt>
                <c:pt idx="21">
                  <c:v>Ольгинский муниципальный район</c:v>
                </c:pt>
                <c:pt idx="22">
                  <c:v>Партизанский муниципальный район</c:v>
                </c:pt>
                <c:pt idx="23">
                  <c:v>Пограничного муниципальный округ</c:v>
                </c:pt>
                <c:pt idx="24">
                  <c:v>Пожарский муниципальный район</c:v>
                </c:pt>
                <c:pt idx="25">
                  <c:v>Тернейский муниципальный округ</c:v>
                </c:pt>
                <c:pt idx="26">
                  <c:v>Ханкайский муниципальный округ</c:v>
                </c:pt>
                <c:pt idx="27">
                  <c:v>Хасанский муниципальный район</c:v>
                </c:pt>
                <c:pt idx="28">
                  <c:v>Хорольский муниципальный округа</c:v>
                </c:pt>
                <c:pt idx="29">
                  <c:v>Черниговский муниципальный район</c:v>
                </c:pt>
                <c:pt idx="30">
                  <c:v>Чугуевский муниципальный округ</c:v>
                </c:pt>
                <c:pt idx="31">
                  <c:v>Шкотовский муниципальный район</c:v>
                </c:pt>
                <c:pt idx="32">
                  <c:v>Яковлевский муниципальный район</c:v>
                </c:pt>
                <c:pt idx="33">
                  <c:v>Спасский муниципальный район</c:v>
                </c:pt>
              </c:strCache>
            </c:strRef>
          </c:cat>
          <c:val>
            <c:numRef>
              <c:f>Лист2!$B$2:$B$35</c:f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Количество участников муниципального этапа ВсОШ </c:v>
                </c:pt>
              </c:strCache>
            </c:strRef>
          </c:tx>
          <c:invertIfNegative val="0"/>
          <c:cat>
            <c:strRef>
              <c:f>Лист2!$A$2:$A$35</c:f>
              <c:strCache>
                <c:ptCount val="34"/>
                <c:pt idx="0">
                  <c:v>Арсеньевского городской округ</c:v>
                </c:pt>
                <c:pt idx="1">
                  <c:v>Артемовский городской округ</c:v>
                </c:pt>
                <c:pt idx="2">
                  <c:v>Большой Камень</c:v>
                </c:pt>
                <c:pt idx="3">
                  <c:v>Владивостокский городской округ</c:v>
                </c:pt>
                <c:pt idx="4">
                  <c:v>Дальнегорский городской округ</c:v>
                </c:pt>
                <c:pt idx="5">
                  <c:v>Дальнереченский городской округ</c:v>
                </c:pt>
                <c:pt idx="6">
                  <c:v>Лесозаводский городской округ</c:v>
                </c:pt>
                <c:pt idx="7">
                  <c:v>Находкинский городской округ</c:v>
                </c:pt>
                <c:pt idx="8">
                  <c:v>Партизанский городской округ</c:v>
                </c:pt>
                <c:pt idx="9">
                  <c:v>Спасск-Дальний ГО</c:v>
                </c:pt>
                <c:pt idx="10">
                  <c:v>Уссурийский городской округ</c:v>
                </c:pt>
                <c:pt idx="11">
                  <c:v>ЗАТО г.Фокино</c:v>
                </c:pt>
                <c:pt idx="12">
                  <c:v>Анучинский муниципальный округ</c:v>
                </c:pt>
                <c:pt idx="13">
                  <c:v>Дальнереченский муниципальный район</c:v>
                </c:pt>
                <c:pt idx="14">
                  <c:v>Кавалеровский муниципальный район</c:v>
                </c:pt>
                <c:pt idx="15">
                  <c:v>Кировский муниципальный район</c:v>
                </c:pt>
                <c:pt idx="16">
                  <c:v>Красноармейский муниципальный район</c:v>
                </c:pt>
                <c:pt idx="17">
                  <c:v>Лазовский муниципальный округ</c:v>
                </c:pt>
                <c:pt idx="18">
                  <c:v>Михайловский муниципальный район</c:v>
                </c:pt>
                <c:pt idx="19">
                  <c:v>Надеждинский муниципальный район</c:v>
                </c:pt>
                <c:pt idx="20">
                  <c:v>Октябрьский муниципальный округ</c:v>
                </c:pt>
                <c:pt idx="21">
                  <c:v>Ольгинский муниципальный район</c:v>
                </c:pt>
                <c:pt idx="22">
                  <c:v>Партизанский муниципальный район</c:v>
                </c:pt>
                <c:pt idx="23">
                  <c:v>Пограничного муниципальный округ</c:v>
                </c:pt>
                <c:pt idx="24">
                  <c:v>Пожарский муниципальный район</c:v>
                </c:pt>
                <c:pt idx="25">
                  <c:v>Тернейский муниципальный округ</c:v>
                </c:pt>
                <c:pt idx="26">
                  <c:v>Ханкайский муниципальный округ</c:v>
                </c:pt>
                <c:pt idx="27">
                  <c:v>Хасанский муниципальный район</c:v>
                </c:pt>
                <c:pt idx="28">
                  <c:v>Хорольский муниципальный округа</c:v>
                </c:pt>
                <c:pt idx="29">
                  <c:v>Черниговский муниципальный район</c:v>
                </c:pt>
                <c:pt idx="30">
                  <c:v>Чугуевский муниципальный округ</c:v>
                </c:pt>
                <c:pt idx="31">
                  <c:v>Шкотовский муниципальный район</c:v>
                </c:pt>
                <c:pt idx="32">
                  <c:v>Яковлевский муниципальный район</c:v>
                </c:pt>
                <c:pt idx="33">
                  <c:v>Спасский муниципальный район</c:v>
                </c:pt>
              </c:strCache>
            </c:strRef>
          </c:cat>
          <c:val>
            <c:numRef>
              <c:f>Лист2!$C$2:$C$35</c:f>
            </c:numRef>
          </c:val>
        </c:ser>
        <c:ser>
          <c:idx val="2"/>
          <c:order val="2"/>
          <c:tx>
            <c:strRef>
              <c:f>Лист2!$E$1</c:f>
              <c:strCache>
                <c:ptCount val="1"/>
                <c:pt idx="0">
                  <c:v>Кол-во участников менее 20 % от общего кол-ва обучающихся в 7-11 кл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Лист2!$A$2:$A$35</c:f>
              <c:strCache>
                <c:ptCount val="34"/>
                <c:pt idx="0">
                  <c:v>Арсеньевского городской округ</c:v>
                </c:pt>
                <c:pt idx="1">
                  <c:v>Артемовский городской округ</c:v>
                </c:pt>
                <c:pt idx="2">
                  <c:v>Большой Камень</c:v>
                </c:pt>
                <c:pt idx="3">
                  <c:v>Владивостокский городской округ</c:v>
                </c:pt>
                <c:pt idx="4">
                  <c:v>Дальнегорский городской округ</c:v>
                </c:pt>
                <c:pt idx="5">
                  <c:v>Дальнереченский городской округ</c:v>
                </c:pt>
                <c:pt idx="6">
                  <c:v>Лесозаводский городской округ</c:v>
                </c:pt>
                <c:pt idx="7">
                  <c:v>Находкинский городской округ</c:v>
                </c:pt>
                <c:pt idx="8">
                  <c:v>Партизанский городской округ</c:v>
                </c:pt>
                <c:pt idx="9">
                  <c:v>Спасск-Дальний ГО</c:v>
                </c:pt>
                <c:pt idx="10">
                  <c:v>Уссурийский городской округ</c:v>
                </c:pt>
                <c:pt idx="11">
                  <c:v>ЗАТО г.Фокино</c:v>
                </c:pt>
                <c:pt idx="12">
                  <c:v>Анучинский муниципальный округ</c:v>
                </c:pt>
                <c:pt idx="13">
                  <c:v>Дальнереченский муниципальный район</c:v>
                </c:pt>
                <c:pt idx="14">
                  <c:v>Кавалеровский муниципальный район</c:v>
                </c:pt>
                <c:pt idx="15">
                  <c:v>Кировский муниципальный район</c:v>
                </c:pt>
                <c:pt idx="16">
                  <c:v>Красноармейский муниципальный район</c:v>
                </c:pt>
                <c:pt idx="17">
                  <c:v>Лазовский муниципальный округ</c:v>
                </c:pt>
                <c:pt idx="18">
                  <c:v>Михайловский муниципальный район</c:v>
                </c:pt>
                <c:pt idx="19">
                  <c:v>Надеждинский муниципальный район</c:v>
                </c:pt>
                <c:pt idx="20">
                  <c:v>Октябрьский муниципальный округ</c:v>
                </c:pt>
                <c:pt idx="21">
                  <c:v>Ольгинский муниципальный район</c:v>
                </c:pt>
                <c:pt idx="22">
                  <c:v>Партизанский муниципальный район</c:v>
                </c:pt>
                <c:pt idx="23">
                  <c:v>Пограничного муниципальный округ</c:v>
                </c:pt>
                <c:pt idx="24">
                  <c:v>Пожарский муниципальный район</c:v>
                </c:pt>
                <c:pt idx="25">
                  <c:v>Тернейский муниципальный округ</c:v>
                </c:pt>
                <c:pt idx="26">
                  <c:v>Ханкайский муниципальный округ</c:v>
                </c:pt>
                <c:pt idx="27">
                  <c:v>Хасанский муниципальный район</c:v>
                </c:pt>
                <c:pt idx="28">
                  <c:v>Хорольский муниципальный округа</c:v>
                </c:pt>
                <c:pt idx="29">
                  <c:v>Черниговский муниципальный район</c:v>
                </c:pt>
                <c:pt idx="30">
                  <c:v>Чугуевский муниципальный округ</c:v>
                </c:pt>
                <c:pt idx="31">
                  <c:v>Шкотовский муниципальный район</c:v>
                </c:pt>
                <c:pt idx="32">
                  <c:v>Яковлевский муниципальный район</c:v>
                </c:pt>
                <c:pt idx="33">
                  <c:v>Спасский муниципальный район</c:v>
                </c:pt>
              </c:strCache>
            </c:strRef>
          </c:cat>
          <c:val>
            <c:numRef>
              <c:f>Лист2!$E$2:$E$35</c:f>
              <c:numCache>
                <c:formatCode>General</c:formatCode>
                <c:ptCount val="34"/>
              </c:numCache>
            </c:numRef>
          </c:val>
        </c:ser>
        <c:ser>
          <c:idx val="3"/>
          <c:order val="3"/>
          <c:tx>
            <c:strRef>
              <c:f>Лист2!$F$1</c:f>
              <c:strCache>
                <c:ptCount val="1"/>
                <c:pt idx="0">
                  <c:v>Кол-во участников от 20-50% от общего кол-ва обучающихся в 7-11 кл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Лист2!$A$2:$A$35</c:f>
              <c:strCache>
                <c:ptCount val="34"/>
                <c:pt idx="0">
                  <c:v>Арсеньевского городской округ</c:v>
                </c:pt>
                <c:pt idx="1">
                  <c:v>Артемовский городской округ</c:v>
                </c:pt>
                <c:pt idx="2">
                  <c:v>Большой Камень</c:v>
                </c:pt>
                <c:pt idx="3">
                  <c:v>Владивостокский городской округ</c:v>
                </c:pt>
                <c:pt idx="4">
                  <c:v>Дальнегорский городской округ</c:v>
                </c:pt>
                <c:pt idx="5">
                  <c:v>Дальнереченский городской округ</c:v>
                </c:pt>
                <c:pt idx="6">
                  <c:v>Лесозаводский городской округ</c:v>
                </c:pt>
                <c:pt idx="7">
                  <c:v>Находкинский городской округ</c:v>
                </c:pt>
                <c:pt idx="8">
                  <c:v>Партизанский городской округ</c:v>
                </c:pt>
                <c:pt idx="9">
                  <c:v>Спасск-Дальний ГО</c:v>
                </c:pt>
                <c:pt idx="10">
                  <c:v>Уссурийский городской округ</c:v>
                </c:pt>
                <c:pt idx="11">
                  <c:v>ЗАТО г.Фокино</c:v>
                </c:pt>
                <c:pt idx="12">
                  <c:v>Анучинский муниципальный округ</c:v>
                </c:pt>
                <c:pt idx="13">
                  <c:v>Дальнереченский муниципальный район</c:v>
                </c:pt>
                <c:pt idx="14">
                  <c:v>Кавалеровский муниципальный район</c:v>
                </c:pt>
                <c:pt idx="15">
                  <c:v>Кировский муниципальный район</c:v>
                </c:pt>
                <c:pt idx="16">
                  <c:v>Красноармейский муниципальный район</c:v>
                </c:pt>
                <c:pt idx="17">
                  <c:v>Лазовский муниципальный округ</c:v>
                </c:pt>
                <c:pt idx="18">
                  <c:v>Михайловский муниципальный район</c:v>
                </c:pt>
                <c:pt idx="19">
                  <c:v>Надеждинский муниципальный район</c:v>
                </c:pt>
                <c:pt idx="20">
                  <c:v>Октябрьский муниципальный округ</c:v>
                </c:pt>
                <c:pt idx="21">
                  <c:v>Ольгинский муниципальный район</c:v>
                </c:pt>
                <c:pt idx="22">
                  <c:v>Партизанский муниципальный район</c:v>
                </c:pt>
                <c:pt idx="23">
                  <c:v>Пограничного муниципальный округ</c:v>
                </c:pt>
                <c:pt idx="24">
                  <c:v>Пожарский муниципальный район</c:v>
                </c:pt>
                <c:pt idx="25">
                  <c:v>Тернейский муниципальный округ</c:v>
                </c:pt>
                <c:pt idx="26">
                  <c:v>Ханкайский муниципальный округ</c:v>
                </c:pt>
                <c:pt idx="27">
                  <c:v>Хасанский муниципальный район</c:v>
                </c:pt>
                <c:pt idx="28">
                  <c:v>Хорольский муниципальный округа</c:v>
                </c:pt>
                <c:pt idx="29">
                  <c:v>Черниговский муниципальный район</c:v>
                </c:pt>
                <c:pt idx="30">
                  <c:v>Чугуевский муниципальный округ</c:v>
                </c:pt>
                <c:pt idx="31">
                  <c:v>Шкотовский муниципальный район</c:v>
                </c:pt>
                <c:pt idx="32">
                  <c:v>Яковлевский муниципальный район</c:v>
                </c:pt>
                <c:pt idx="33">
                  <c:v>Спасский муниципальный район</c:v>
                </c:pt>
              </c:strCache>
            </c:strRef>
          </c:cat>
          <c:val>
            <c:numRef>
              <c:f>Лист2!$F$2:$F$35</c:f>
              <c:numCache>
                <c:formatCode>General</c:formatCode>
                <c:ptCount val="34"/>
              </c:numCache>
            </c:numRef>
          </c:val>
        </c:ser>
        <c:ser>
          <c:idx val="4"/>
          <c:order val="4"/>
          <c:tx>
            <c:strRef>
              <c:f>Лист2!$G$1</c:f>
              <c:strCache>
                <c:ptCount val="1"/>
                <c:pt idx="0">
                  <c:v>Кол-во участников более 50% от общего кол-ва обучающихся в 7-11 кл</c:v>
                </c:pt>
              </c:strCache>
            </c:strRef>
          </c:tx>
          <c:spPr>
            <a:solidFill>
              <a:srgbClr val="00B050"/>
            </a:solidFill>
            <a:effectLst>
              <a:glow rad="127000">
                <a:sysClr val="window" lastClr="FFFFFF"/>
              </a:glo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20"/>
            <c:invertIfNegative val="0"/>
            <c:bubble3D val="0"/>
            <c:spPr>
              <a:solidFill>
                <a:srgbClr val="0070C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22"/>
            <c:invertIfNegative val="0"/>
            <c:bubble3D val="0"/>
            <c:spPr>
              <a:solidFill>
                <a:srgbClr val="0070C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24"/>
            <c:invertIfNegative val="0"/>
            <c:bubble3D val="0"/>
            <c:spPr>
              <a:solidFill>
                <a:srgbClr val="0070C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27"/>
            <c:invertIfNegative val="0"/>
            <c:bubble3D val="0"/>
            <c:spPr>
              <a:solidFill>
                <a:srgbClr val="0070C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28"/>
            <c:invertIfNegative val="0"/>
            <c:bubble3D val="0"/>
            <c:spPr>
              <a:solidFill>
                <a:srgbClr val="0070C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29"/>
            <c:invertIfNegative val="0"/>
            <c:bubble3D val="0"/>
            <c:spPr>
              <a:solidFill>
                <a:srgbClr val="0070C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30"/>
            <c:invertIfNegative val="0"/>
            <c:bubble3D val="0"/>
            <c:spPr>
              <a:solidFill>
                <a:srgbClr val="0070C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31"/>
            <c:invertIfNegative val="0"/>
            <c:bubble3D val="0"/>
            <c:spPr>
              <a:solidFill>
                <a:srgbClr val="0070C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32"/>
            <c:invertIfNegative val="0"/>
            <c:bubble3D val="0"/>
            <c:spPr>
              <a:solidFill>
                <a:srgbClr val="0070C0"/>
              </a:solidFill>
              <a:effectLst>
                <a:glow rad="127000">
                  <a:sysClr val="window" lastClr="FFFFFF"/>
                </a:glow>
              </a:effectLst>
            </c:spPr>
          </c:dPt>
          <c:dPt>
            <c:idx val="33"/>
            <c:invertIfNegative val="0"/>
            <c:bubble3D val="0"/>
            <c:spPr>
              <a:solidFill>
                <a:srgbClr val="FF0000"/>
              </a:solidFill>
              <a:effectLst>
                <a:glow rad="127000">
                  <a:sysClr val="window" lastClr="FFFFFF"/>
                </a:glow>
              </a:effectLst>
            </c:spPr>
          </c:dPt>
          <c:dLbls>
            <c:dLbl>
              <c:idx val="3"/>
              <c:layout>
                <c:manualLayout>
                  <c:x val="8.781585039221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245067301860302E-2"/>
                  <c:y val="6.4707232043700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172377558832299E-2"/>
                  <c:y val="2.1569077347900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7815850392215598E-3"/>
                  <c:y val="1.0784538673950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8.7815850392214782E-3"/>
                  <c:y val="8.62763093916000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4.3907925196107122E-3"/>
                  <c:y val="4.313815469580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5.8543900261476883E-3"/>
                  <c:y val="-2.3914480311980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8.7815850392214782E-3"/>
                  <c:y val="2.98931003899756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4.390792519610766E-3"/>
                  <c:y val="2.1569077347900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0"/>
                  <c:y val="6.4707232043700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2.7700831024930748E-3"/>
                  <c:y val="-2.4242424242424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3.6934441366574329E-3"/>
                  <c:y val="-1.3636363636363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>
                <c:manualLayout>
                  <c:x val="4.3907925196106585E-3"/>
                  <c:y val="4.313815469580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1.6099572571906143E-2"/>
                  <c:y val="-4.313815469580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>
                <c:manualLayout>
                  <c:x val="1.1708780052295484E-2"/>
                  <c:y val="-3.2882410428973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Лист2!$A$2:$A$35</c:f>
              <c:strCache>
                <c:ptCount val="34"/>
                <c:pt idx="0">
                  <c:v>Арсеньевского городской округ</c:v>
                </c:pt>
                <c:pt idx="1">
                  <c:v>Артемовский городской округ</c:v>
                </c:pt>
                <c:pt idx="2">
                  <c:v>Большой Камень</c:v>
                </c:pt>
                <c:pt idx="3">
                  <c:v>Владивостокский городской округ</c:v>
                </c:pt>
                <c:pt idx="4">
                  <c:v>Дальнегорский городской округ</c:v>
                </c:pt>
                <c:pt idx="5">
                  <c:v>Дальнереченский городской округ</c:v>
                </c:pt>
                <c:pt idx="6">
                  <c:v>Лесозаводский городской округ</c:v>
                </c:pt>
                <c:pt idx="7">
                  <c:v>Находкинский городской округ</c:v>
                </c:pt>
                <c:pt idx="8">
                  <c:v>Партизанский городской округ</c:v>
                </c:pt>
                <c:pt idx="9">
                  <c:v>Спасск-Дальний ГО</c:v>
                </c:pt>
                <c:pt idx="10">
                  <c:v>Уссурийский городской округ</c:v>
                </c:pt>
                <c:pt idx="11">
                  <c:v>ЗАТО г.Фокино</c:v>
                </c:pt>
                <c:pt idx="12">
                  <c:v>Анучинский муниципальный округ</c:v>
                </c:pt>
                <c:pt idx="13">
                  <c:v>Дальнереченский муниципальный район</c:v>
                </c:pt>
                <c:pt idx="14">
                  <c:v>Кавалеровский муниципальный район</c:v>
                </c:pt>
                <c:pt idx="15">
                  <c:v>Кировский муниципальный район</c:v>
                </c:pt>
                <c:pt idx="16">
                  <c:v>Красноармейский муниципальный район</c:v>
                </c:pt>
                <c:pt idx="17">
                  <c:v>Лазовский муниципальный округ</c:v>
                </c:pt>
                <c:pt idx="18">
                  <c:v>Михайловский муниципальный район</c:v>
                </c:pt>
                <c:pt idx="19">
                  <c:v>Надеждинский муниципальный район</c:v>
                </c:pt>
                <c:pt idx="20">
                  <c:v>Октябрьский муниципальный округ</c:v>
                </c:pt>
                <c:pt idx="21">
                  <c:v>Ольгинский муниципальный район</c:v>
                </c:pt>
                <c:pt idx="22">
                  <c:v>Партизанский муниципальный район</c:v>
                </c:pt>
                <c:pt idx="23">
                  <c:v>Пограничного муниципальный округ</c:v>
                </c:pt>
                <c:pt idx="24">
                  <c:v>Пожарский муниципальный район</c:v>
                </c:pt>
                <c:pt idx="25">
                  <c:v>Тернейский муниципальный округ</c:v>
                </c:pt>
                <c:pt idx="26">
                  <c:v>Ханкайский муниципальный округ</c:v>
                </c:pt>
                <c:pt idx="27">
                  <c:v>Хасанский муниципальный район</c:v>
                </c:pt>
                <c:pt idx="28">
                  <c:v>Хорольский муниципальный округа</c:v>
                </c:pt>
                <c:pt idx="29">
                  <c:v>Черниговский муниципальный район</c:v>
                </c:pt>
                <c:pt idx="30">
                  <c:v>Чугуевский муниципальный округ</c:v>
                </c:pt>
                <c:pt idx="31">
                  <c:v>Шкотовский муниципальный район</c:v>
                </c:pt>
                <c:pt idx="32">
                  <c:v>Яковлевский муниципальный район</c:v>
                </c:pt>
                <c:pt idx="33">
                  <c:v>Спасский муниципальный район</c:v>
                </c:pt>
              </c:strCache>
            </c:strRef>
          </c:cat>
          <c:val>
            <c:numRef>
              <c:f>Лист2!$G$2:$G$35</c:f>
              <c:numCache>
                <c:formatCode>0.00%</c:formatCode>
                <c:ptCount val="34"/>
                <c:pt idx="0">
                  <c:v>0.61608300907911806</c:v>
                </c:pt>
                <c:pt idx="1">
                  <c:v>0.2733358125697285</c:v>
                </c:pt>
                <c:pt idx="2">
                  <c:v>0.36275071633237821</c:v>
                </c:pt>
                <c:pt idx="3">
                  <c:v>0.12445146568369317</c:v>
                </c:pt>
                <c:pt idx="4">
                  <c:v>8.9983022071307303E-2</c:v>
                </c:pt>
                <c:pt idx="5">
                  <c:v>0.50518518518518518</c:v>
                </c:pt>
                <c:pt idx="6">
                  <c:v>0.32159747766684182</c:v>
                </c:pt>
                <c:pt idx="7">
                  <c:v>0.259369144284822</c:v>
                </c:pt>
                <c:pt idx="8">
                  <c:v>0.15101010101010101</c:v>
                </c:pt>
                <c:pt idx="9">
                  <c:v>0.47842301545018645</c:v>
                </c:pt>
                <c:pt idx="10">
                  <c:v>0.1006760909649662</c:v>
                </c:pt>
                <c:pt idx="11">
                  <c:v>0.47019867549668876</c:v>
                </c:pt>
                <c:pt idx="12">
                  <c:v>0.19178082191780821</c:v>
                </c:pt>
                <c:pt idx="13">
                  <c:v>0.96437054631828978</c:v>
                </c:pt>
                <c:pt idx="14">
                  <c:v>6.2620423892100194E-2</c:v>
                </c:pt>
                <c:pt idx="15">
                  <c:v>0.95813953488372094</c:v>
                </c:pt>
                <c:pt idx="16">
                  <c:v>0.25845410628019322</c:v>
                </c:pt>
                <c:pt idx="17">
                  <c:v>0.43079922027290446</c:v>
                </c:pt>
                <c:pt idx="18">
                  <c:v>0.15972222222222221</c:v>
                </c:pt>
                <c:pt idx="19">
                  <c:v>0.57054525014052837</c:v>
                </c:pt>
                <c:pt idx="20">
                  <c:v>0.4263565891472868</c:v>
                </c:pt>
                <c:pt idx="21">
                  <c:v>0.27676240208877284</c:v>
                </c:pt>
                <c:pt idx="22">
                  <c:v>0.27081649151172194</c:v>
                </c:pt>
                <c:pt idx="23">
                  <c:v>0.46832298136645961</c:v>
                </c:pt>
                <c:pt idx="24">
                  <c:v>0.48296943231441047</c:v>
                </c:pt>
                <c:pt idx="25">
                  <c:v>0.13568773234200743</c:v>
                </c:pt>
                <c:pt idx="26">
                  <c:v>0.65491183879093195</c:v>
                </c:pt>
                <c:pt idx="27">
                  <c:v>0.4511343804537522</c:v>
                </c:pt>
                <c:pt idx="28">
                  <c:v>0.26929674099485418</c:v>
                </c:pt>
                <c:pt idx="29">
                  <c:v>0.40829694323144106</c:v>
                </c:pt>
                <c:pt idx="30">
                  <c:v>0.30151228733459357</c:v>
                </c:pt>
                <c:pt idx="31">
                  <c:v>0.41781681304893348</c:v>
                </c:pt>
                <c:pt idx="32">
                  <c:v>0.44610281923714762</c:v>
                </c:pt>
                <c:pt idx="33">
                  <c:v>1.0812356979405033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544768"/>
        <c:axId val="67552960"/>
      </c:barChart>
      <c:catAx>
        <c:axId val="64544768"/>
        <c:scaling>
          <c:orientation val="minMax"/>
        </c:scaling>
        <c:delete val="0"/>
        <c:axPos val="b"/>
        <c:majorTickMark val="out"/>
        <c:minorTickMark val="none"/>
        <c:tickLblPos val="nextTo"/>
        <c:crossAx val="67552960"/>
        <c:crosses val="autoZero"/>
        <c:auto val="1"/>
        <c:lblAlgn val="ctr"/>
        <c:lblOffset val="100"/>
        <c:noMultiLvlLbl val="0"/>
      </c:catAx>
      <c:valAx>
        <c:axId val="67552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4544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139034601789253"/>
          <c:y val="0.24840519529768676"/>
          <c:w val="0.15333657418922075"/>
          <c:h val="0.43674051539012165"/>
        </c:manualLayout>
      </c:layout>
      <c:overlay val="0"/>
      <c:spPr>
        <a:noFill/>
      </c:sp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397319169122303E-2"/>
          <c:y val="2.9915051532263072E-2"/>
          <c:w val="0.76414172675699188"/>
          <c:h val="0.48496731186387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PowerPoint]Лист2'!$B$1</c:f>
              <c:strCache>
                <c:ptCount val="1"/>
                <c:pt idx="0">
                  <c:v>всего обучающихся 7-11 класс</c:v>
                </c:pt>
              </c:strCache>
            </c:strRef>
          </c:tx>
          <c:invertIfNegative val="0"/>
          <c:cat>
            <c:strRef>
              <c:f>'[Диаграмма в Microsoft PowerPoint]Лист2'!$A$2:$A$35</c:f>
              <c:strCache>
                <c:ptCount val="34"/>
                <c:pt idx="0">
                  <c:v>Арсеньевского городской округ</c:v>
                </c:pt>
                <c:pt idx="1">
                  <c:v>Артемовский городской округ</c:v>
                </c:pt>
                <c:pt idx="2">
                  <c:v>Большой Камень</c:v>
                </c:pt>
                <c:pt idx="3">
                  <c:v>Владивостокский городской округ</c:v>
                </c:pt>
                <c:pt idx="4">
                  <c:v>Дальнегорский городской округ</c:v>
                </c:pt>
                <c:pt idx="5">
                  <c:v>Дальнереченский городской округ</c:v>
                </c:pt>
                <c:pt idx="6">
                  <c:v>Лесозаводский городской округ</c:v>
                </c:pt>
                <c:pt idx="7">
                  <c:v>Находкинский городской округ</c:v>
                </c:pt>
                <c:pt idx="8">
                  <c:v>Партизанский городской округ</c:v>
                </c:pt>
                <c:pt idx="9">
                  <c:v>Спасск-Дальний ГО</c:v>
                </c:pt>
                <c:pt idx="10">
                  <c:v>Уссурийский городской округ</c:v>
                </c:pt>
                <c:pt idx="11">
                  <c:v>ЗАТО г.Фокино</c:v>
                </c:pt>
                <c:pt idx="12">
                  <c:v>Анучинский муниципальный округ</c:v>
                </c:pt>
                <c:pt idx="13">
                  <c:v>Дальнереченский муниципальный район</c:v>
                </c:pt>
                <c:pt idx="14">
                  <c:v>Кавалеровский муниципальный район</c:v>
                </c:pt>
                <c:pt idx="15">
                  <c:v>Кировский муниципальный район</c:v>
                </c:pt>
                <c:pt idx="16">
                  <c:v>Красноармейский муниципальный район</c:v>
                </c:pt>
                <c:pt idx="17">
                  <c:v>Лазовский муниципальный округ</c:v>
                </c:pt>
                <c:pt idx="18">
                  <c:v>Михайловский муниципальный район</c:v>
                </c:pt>
                <c:pt idx="19">
                  <c:v>Надеждинский муниципальный район</c:v>
                </c:pt>
                <c:pt idx="20">
                  <c:v>Октябрьский муниципальный округ</c:v>
                </c:pt>
                <c:pt idx="21">
                  <c:v>Ольгинский муниципальный район</c:v>
                </c:pt>
                <c:pt idx="22">
                  <c:v>Партизанский муниципальный район</c:v>
                </c:pt>
                <c:pt idx="23">
                  <c:v>Пограничного муниципальный округ</c:v>
                </c:pt>
                <c:pt idx="24">
                  <c:v>Пожарский муниципальный район</c:v>
                </c:pt>
                <c:pt idx="25">
                  <c:v>Тернейский муниципальный округ</c:v>
                </c:pt>
                <c:pt idx="26">
                  <c:v>Ханкайский муниципальный округ</c:v>
                </c:pt>
                <c:pt idx="27">
                  <c:v>Хасанский муниципальный район</c:v>
                </c:pt>
                <c:pt idx="28">
                  <c:v>Хорольский муниципальный округа</c:v>
                </c:pt>
                <c:pt idx="29">
                  <c:v>Черниговский муниципальный район</c:v>
                </c:pt>
                <c:pt idx="30">
                  <c:v>Чугуевский муниципальный округ</c:v>
                </c:pt>
                <c:pt idx="31">
                  <c:v>Шкотовский муниципальный район</c:v>
                </c:pt>
                <c:pt idx="32">
                  <c:v>Яковлевский муниципальный район</c:v>
                </c:pt>
                <c:pt idx="33">
                  <c:v>Спасский муниципальный район</c:v>
                </c:pt>
              </c:strCache>
            </c:strRef>
          </c:cat>
          <c:val>
            <c:numRef>
              <c:f>'[Диаграмма в Microsoft PowerPoint]Лист2'!$B$2:$B$35</c:f>
            </c:numRef>
          </c:val>
        </c:ser>
        <c:ser>
          <c:idx val="1"/>
          <c:order val="1"/>
          <c:tx>
            <c:strRef>
              <c:f>'[Диаграмма в Microsoft PowerPoint]Лист2'!$C$1</c:f>
              <c:strCache>
                <c:ptCount val="1"/>
                <c:pt idx="0">
                  <c:v>Количество участников муниципального этапа ВсОШ </c:v>
                </c:pt>
              </c:strCache>
            </c:strRef>
          </c:tx>
          <c:invertIfNegative val="0"/>
          <c:cat>
            <c:strRef>
              <c:f>'[Диаграмма в Microsoft PowerPoint]Лист2'!$A$2:$A$35</c:f>
              <c:strCache>
                <c:ptCount val="34"/>
                <c:pt idx="0">
                  <c:v>Арсеньевского городской округ</c:v>
                </c:pt>
                <c:pt idx="1">
                  <c:v>Артемовский городской округ</c:v>
                </c:pt>
                <c:pt idx="2">
                  <c:v>Большой Камень</c:v>
                </c:pt>
                <c:pt idx="3">
                  <c:v>Владивостокский городской округ</c:v>
                </c:pt>
                <c:pt idx="4">
                  <c:v>Дальнегорский городской округ</c:v>
                </c:pt>
                <c:pt idx="5">
                  <c:v>Дальнереченский городской округ</c:v>
                </c:pt>
                <c:pt idx="6">
                  <c:v>Лесозаводский городской округ</c:v>
                </c:pt>
                <c:pt idx="7">
                  <c:v>Находкинский городской округ</c:v>
                </c:pt>
                <c:pt idx="8">
                  <c:v>Партизанский городской округ</c:v>
                </c:pt>
                <c:pt idx="9">
                  <c:v>Спасск-Дальний ГО</c:v>
                </c:pt>
                <c:pt idx="10">
                  <c:v>Уссурийский городской округ</c:v>
                </c:pt>
                <c:pt idx="11">
                  <c:v>ЗАТО г.Фокино</c:v>
                </c:pt>
                <c:pt idx="12">
                  <c:v>Анучинский муниципальный округ</c:v>
                </c:pt>
                <c:pt idx="13">
                  <c:v>Дальнереченский муниципальный район</c:v>
                </c:pt>
                <c:pt idx="14">
                  <c:v>Кавалеровский муниципальный район</c:v>
                </c:pt>
                <c:pt idx="15">
                  <c:v>Кировский муниципальный район</c:v>
                </c:pt>
                <c:pt idx="16">
                  <c:v>Красноармейский муниципальный район</c:v>
                </c:pt>
                <c:pt idx="17">
                  <c:v>Лазовский муниципальный округ</c:v>
                </c:pt>
                <c:pt idx="18">
                  <c:v>Михайловский муниципальный район</c:v>
                </c:pt>
                <c:pt idx="19">
                  <c:v>Надеждинский муниципальный район</c:v>
                </c:pt>
                <c:pt idx="20">
                  <c:v>Октябрьский муниципальный округ</c:v>
                </c:pt>
                <c:pt idx="21">
                  <c:v>Ольгинский муниципальный район</c:v>
                </c:pt>
                <c:pt idx="22">
                  <c:v>Партизанский муниципальный район</c:v>
                </c:pt>
                <c:pt idx="23">
                  <c:v>Пограничного муниципальный округ</c:v>
                </c:pt>
                <c:pt idx="24">
                  <c:v>Пожарский муниципальный район</c:v>
                </c:pt>
                <c:pt idx="25">
                  <c:v>Тернейский муниципальный округ</c:v>
                </c:pt>
                <c:pt idx="26">
                  <c:v>Ханкайский муниципальный округ</c:v>
                </c:pt>
                <c:pt idx="27">
                  <c:v>Хасанский муниципальный район</c:v>
                </c:pt>
                <c:pt idx="28">
                  <c:v>Хорольский муниципальный округа</c:v>
                </c:pt>
                <c:pt idx="29">
                  <c:v>Черниговский муниципальный район</c:v>
                </c:pt>
                <c:pt idx="30">
                  <c:v>Чугуевский муниципальный округ</c:v>
                </c:pt>
                <c:pt idx="31">
                  <c:v>Шкотовский муниципальный район</c:v>
                </c:pt>
                <c:pt idx="32">
                  <c:v>Яковлевский муниципальный район</c:v>
                </c:pt>
                <c:pt idx="33">
                  <c:v>Спасский муниципальный район</c:v>
                </c:pt>
              </c:strCache>
            </c:strRef>
          </c:cat>
          <c:val>
            <c:numRef>
              <c:f>'[Диаграмма в Microsoft PowerPoint]Лист2'!$C$2:$C$35</c:f>
            </c:numRef>
          </c:val>
        </c:ser>
        <c:ser>
          <c:idx val="2"/>
          <c:order val="2"/>
          <c:tx>
            <c:strRef>
              <c:f>'[Диаграмма в Microsoft PowerPoint]Лист2'!$D$1</c:f>
              <c:strCache>
                <c:ptCount val="1"/>
                <c:pt idx="0">
                  <c:v>Доля участия в РЭ от общего количества обучающихся в 9-11 классах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2"/>
              <c:layout>
                <c:manualLayout>
                  <c:x val="2.7995125762040485E-3"/>
                  <c:y val="-2.175640111437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85377286121647E-3"/>
                  <c:y val="2.71955013929659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990251524081231E-3"/>
                  <c:y val="8.15865041788997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9987814405101118E-3"/>
                  <c:y val="4.98578432583785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99512576204055E-3"/>
                  <c:y val="1.6317300835779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5990251524080841E-3"/>
                  <c:y val="-2.7195501392966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2.799512576204055E-3"/>
                  <c:y val="-1.90368509750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3997562881020787E-3"/>
                  <c:y val="1.3597750696483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PowerPoint]Лист2'!$A$2:$A$35</c:f>
              <c:strCache>
                <c:ptCount val="34"/>
                <c:pt idx="0">
                  <c:v>Арсеньевского городской округ</c:v>
                </c:pt>
                <c:pt idx="1">
                  <c:v>Артемовский городской округ</c:v>
                </c:pt>
                <c:pt idx="2">
                  <c:v>Большой Камень</c:v>
                </c:pt>
                <c:pt idx="3">
                  <c:v>Владивостокский городской округ</c:v>
                </c:pt>
                <c:pt idx="4">
                  <c:v>Дальнегорский городской округ</c:v>
                </c:pt>
                <c:pt idx="5">
                  <c:v>Дальнереченский городской округ</c:v>
                </c:pt>
                <c:pt idx="6">
                  <c:v>Лесозаводский городской округ</c:v>
                </c:pt>
                <c:pt idx="7">
                  <c:v>Находкинский городской округ</c:v>
                </c:pt>
                <c:pt idx="8">
                  <c:v>Партизанский городской округ</c:v>
                </c:pt>
                <c:pt idx="9">
                  <c:v>Спасск-Дальний ГО</c:v>
                </c:pt>
                <c:pt idx="10">
                  <c:v>Уссурийский городской округ</c:v>
                </c:pt>
                <c:pt idx="11">
                  <c:v>ЗАТО г.Фокино</c:v>
                </c:pt>
                <c:pt idx="12">
                  <c:v>Анучинский муниципальный округ</c:v>
                </c:pt>
                <c:pt idx="13">
                  <c:v>Дальнереченский муниципальный район</c:v>
                </c:pt>
                <c:pt idx="14">
                  <c:v>Кавалеровский муниципальный район</c:v>
                </c:pt>
                <c:pt idx="15">
                  <c:v>Кировский муниципальный район</c:v>
                </c:pt>
                <c:pt idx="16">
                  <c:v>Красноармейский муниципальный район</c:v>
                </c:pt>
                <c:pt idx="17">
                  <c:v>Лазовский муниципальный округ</c:v>
                </c:pt>
                <c:pt idx="18">
                  <c:v>Михайловский муниципальный район</c:v>
                </c:pt>
                <c:pt idx="19">
                  <c:v>Надеждинский муниципальный район</c:v>
                </c:pt>
                <c:pt idx="20">
                  <c:v>Октябрьский муниципальный округ</c:v>
                </c:pt>
                <c:pt idx="21">
                  <c:v>Ольгинский муниципальный район</c:v>
                </c:pt>
                <c:pt idx="22">
                  <c:v>Партизанский муниципальный район</c:v>
                </c:pt>
                <c:pt idx="23">
                  <c:v>Пограничного муниципальный округ</c:v>
                </c:pt>
                <c:pt idx="24">
                  <c:v>Пожарский муниципальный район</c:v>
                </c:pt>
                <c:pt idx="25">
                  <c:v>Тернейский муниципальный округ</c:v>
                </c:pt>
                <c:pt idx="26">
                  <c:v>Ханкайский муниципальный округ</c:v>
                </c:pt>
                <c:pt idx="27">
                  <c:v>Хасанский муниципальный район</c:v>
                </c:pt>
                <c:pt idx="28">
                  <c:v>Хорольский муниципальный округа</c:v>
                </c:pt>
                <c:pt idx="29">
                  <c:v>Черниговский муниципальный район</c:v>
                </c:pt>
                <c:pt idx="30">
                  <c:v>Чугуевский муниципальный округ</c:v>
                </c:pt>
                <c:pt idx="31">
                  <c:v>Шкотовский муниципальный район</c:v>
                </c:pt>
                <c:pt idx="32">
                  <c:v>Яковлевский муниципальный район</c:v>
                </c:pt>
                <c:pt idx="33">
                  <c:v>Спасский муниципальный район</c:v>
                </c:pt>
              </c:strCache>
            </c:strRef>
          </c:cat>
          <c:val>
            <c:numRef>
              <c:f>'[Диаграмма в Microsoft PowerPoint]Лист2'!$D$2:$D$35</c:f>
              <c:numCache>
                <c:formatCode>0.00%</c:formatCode>
                <c:ptCount val="34"/>
                <c:pt idx="0">
                  <c:v>4.5829514207149404E-2</c:v>
                </c:pt>
                <c:pt idx="1">
                  <c:v>2.0950243172465393E-2</c:v>
                </c:pt>
                <c:pt idx="2">
                  <c:v>2.9545454545454545E-2</c:v>
                </c:pt>
                <c:pt idx="3">
                  <c:v>2.4865350089766605E-2</c:v>
                </c:pt>
                <c:pt idx="4">
                  <c:v>1.7502917152858809E-2</c:v>
                </c:pt>
                <c:pt idx="5">
                  <c:v>2.7616279069767442E-2</c:v>
                </c:pt>
                <c:pt idx="6">
                  <c:v>2.0408163265306121E-2</c:v>
                </c:pt>
                <c:pt idx="7">
                  <c:v>2.026375040205854E-2</c:v>
                </c:pt>
                <c:pt idx="8">
                  <c:v>9.2975206611570251E-3</c:v>
                </c:pt>
                <c:pt idx="9">
                  <c:v>2.4137931034482758E-2</c:v>
                </c:pt>
                <c:pt idx="10">
                  <c:v>1.8443658413340072E-2</c:v>
                </c:pt>
                <c:pt idx="11">
                  <c:v>3.5836177474402729E-2</c:v>
                </c:pt>
                <c:pt idx="12">
                  <c:v>1.2396694214876033E-2</c:v>
                </c:pt>
                <c:pt idx="13">
                  <c:v>0.1050228310502283</c:v>
                </c:pt>
                <c:pt idx="14">
                  <c:v>1.2170385395537525E-2</c:v>
                </c:pt>
                <c:pt idx="15">
                  <c:v>5.4945054945054944E-2</c:v>
                </c:pt>
                <c:pt idx="16">
                  <c:v>3.015075376884422E-2</c:v>
                </c:pt>
                <c:pt idx="17">
                  <c:v>2.6717557251908396E-2</c:v>
                </c:pt>
                <c:pt idx="18">
                  <c:v>1.5853658536585366E-2</c:v>
                </c:pt>
                <c:pt idx="19">
                  <c:v>3.9751552795031057E-2</c:v>
                </c:pt>
                <c:pt idx="20">
                  <c:v>5.731225296442688E-2</c:v>
                </c:pt>
                <c:pt idx="21">
                  <c:v>8.1632653061224483E-2</c:v>
                </c:pt>
                <c:pt idx="22">
                  <c:v>1.2048192771084338E-2</c:v>
                </c:pt>
                <c:pt idx="23">
                  <c:v>4.336734693877551E-2</c:v>
                </c:pt>
                <c:pt idx="24">
                  <c:v>1.1385199240986717E-2</c:v>
                </c:pt>
                <c:pt idx="25">
                  <c:v>4.2016806722689079E-2</c:v>
                </c:pt>
                <c:pt idx="26">
                  <c:v>6.4935064935064929E-2</c:v>
                </c:pt>
                <c:pt idx="27">
                  <c:v>2.7027027027027029E-2</c:v>
                </c:pt>
                <c:pt idx="28">
                  <c:v>6.3432835820895525E-2</c:v>
                </c:pt>
                <c:pt idx="29">
                  <c:v>2.3255813953488372E-2</c:v>
                </c:pt>
                <c:pt idx="30">
                  <c:v>3.090909090909091E-2</c:v>
                </c:pt>
                <c:pt idx="31">
                  <c:v>5.5865921787709499E-3</c:v>
                </c:pt>
                <c:pt idx="32">
                  <c:v>1.8382352941176471E-2</c:v>
                </c:pt>
                <c:pt idx="33">
                  <c:v>6.4788732394366194E-2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546816"/>
        <c:axId val="67556416"/>
      </c:barChart>
      <c:catAx>
        <c:axId val="64546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67556416"/>
        <c:crosses val="autoZero"/>
        <c:auto val="1"/>
        <c:lblAlgn val="ctr"/>
        <c:lblOffset val="100"/>
        <c:noMultiLvlLbl val="0"/>
      </c:catAx>
      <c:valAx>
        <c:axId val="6755641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64546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606099017207828"/>
          <c:y val="0.21331515486560385"/>
          <c:w val="0.11974245481086418"/>
          <c:h val="0.4746979635135740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339183894265915"/>
          <c:y val="3.1457392825896761E-2"/>
          <c:w val="0.65469476446679731"/>
          <c:h val="0.941474190726159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Лист1!$A$2:$A$35</c:f>
              <c:strCache>
                <c:ptCount val="34"/>
                <c:pt idx="0">
                  <c:v>Анучинский МО</c:v>
                </c:pt>
                <c:pt idx="1">
                  <c:v>Лазовский МО</c:v>
                </c:pt>
                <c:pt idx="2">
                  <c:v>Октябрьский МО</c:v>
                </c:pt>
                <c:pt idx="3">
                  <c:v>Пограничный МО</c:v>
                </c:pt>
                <c:pt idx="4">
                  <c:v>Тернейский МО</c:v>
                </c:pt>
                <c:pt idx="5">
                  <c:v>Ханкайский МО</c:v>
                </c:pt>
                <c:pt idx="6">
                  <c:v>Хорольский МО</c:v>
                </c:pt>
                <c:pt idx="7">
                  <c:v>Чугуевский МО</c:v>
                </c:pt>
                <c:pt idx="8">
                  <c:v>Дальнереченский МР</c:v>
                </c:pt>
                <c:pt idx="9">
                  <c:v>Кавалеровский МР</c:v>
                </c:pt>
                <c:pt idx="10">
                  <c:v>Кировский МР</c:v>
                </c:pt>
                <c:pt idx="11">
                  <c:v>Красноармейский МР</c:v>
                </c:pt>
                <c:pt idx="12">
                  <c:v>Михайловский МР</c:v>
                </c:pt>
                <c:pt idx="13">
                  <c:v>Надеждинский МР</c:v>
                </c:pt>
                <c:pt idx="14">
                  <c:v>Ольгинский МР</c:v>
                </c:pt>
                <c:pt idx="15">
                  <c:v>Партизанский МР</c:v>
                </c:pt>
                <c:pt idx="16">
                  <c:v>Пожарский МР</c:v>
                </c:pt>
                <c:pt idx="17">
                  <c:v>Спасский МР</c:v>
                </c:pt>
                <c:pt idx="18">
                  <c:v>Хасанский МР</c:v>
                </c:pt>
                <c:pt idx="19">
                  <c:v>Черниговский МР</c:v>
                </c:pt>
                <c:pt idx="20">
                  <c:v>Шкотовский МР</c:v>
                </c:pt>
                <c:pt idx="21">
                  <c:v>Яковлевский МР</c:v>
                </c:pt>
                <c:pt idx="22">
                  <c:v>Владивостокский ГО</c:v>
                </c:pt>
                <c:pt idx="23">
                  <c:v>Арсеньевский ГО</c:v>
                </c:pt>
                <c:pt idx="24">
                  <c:v>Артемовский ГО</c:v>
                </c:pt>
                <c:pt idx="25">
                  <c:v>ГО Большой Камень</c:v>
                </c:pt>
                <c:pt idx="26">
                  <c:v>Дальнегорский ГО</c:v>
                </c:pt>
                <c:pt idx="27">
                  <c:v>Дальнереченский ГО</c:v>
                </c:pt>
                <c:pt idx="28">
                  <c:v>Лесозаводский ГО</c:v>
                </c:pt>
                <c:pt idx="29">
                  <c:v>Находкинский ГО</c:v>
                </c:pt>
                <c:pt idx="30">
                  <c:v>Партизанский ГО</c:v>
                </c:pt>
                <c:pt idx="31">
                  <c:v>ГО Спасск-Дальний </c:v>
                </c:pt>
                <c:pt idx="32">
                  <c:v>Уссурийский ГО</c:v>
                </c:pt>
                <c:pt idx="33">
                  <c:v>ГО Город Фокино (ЗАТО)</c:v>
                </c:pt>
              </c:strCache>
            </c:strRef>
          </c:cat>
          <c:val>
            <c:numRef>
              <c:f>Лист1!$B$2:$B$35</c:f>
              <c:numCache>
                <c:formatCode>General</c:formatCode>
                <c:ptCount val="34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13</c:v>
                </c:pt>
                <c:pt idx="4">
                  <c:v>0</c:v>
                </c:pt>
                <c:pt idx="5">
                  <c:v>2</c:v>
                </c:pt>
                <c:pt idx="6">
                  <c:v>23</c:v>
                </c:pt>
                <c:pt idx="7">
                  <c:v>2</c:v>
                </c:pt>
                <c:pt idx="8">
                  <c:v>8</c:v>
                </c:pt>
                <c:pt idx="9">
                  <c:v>21</c:v>
                </c:pt>
                <c:pt idx="10">
                  <c:v>8</c:v>
                </c:pt>
                <c:pt idx="11">
                  <c:v>8</c:v>
                </c:pt>
                <c:pt idx="12">
                  <c:v>1</c:v>
                </c:pt>
                <c:pt idx="13">
                  <c:v>9</c:v>
                </c:pt>
                <c:pt idx="14">
                  <c:v>1</c:v>
                </c:pt>
                <c:pt idx="15">
                  <c:v>4</c:v>
                </c:pt>
                <c:pt idx="16">
                  <c:v>12</c:v>
                </c:pt>
                <c:pt idx="17">
                  <c:v>8</c:v>
                </c:pt>
                <c:pt idx="18">
                  <c:v>7</c:v>
                </c:pt>
                <c:pt idx="19">
                  <c:v>8</c:v>
                </c:pt>
                <c:pt idx="20">
                  <c:v>5</c:v>
                </c:pt>
                <c:pt idx="21">
                  <c:v>12</c:v>
                </c:pt>
                <c:pt idx="22">
                  <c:v>213</c:v>
                </c:pt>
                <c:pt idx="23">
                  <c:v>19</c:v>
                </c:pt>
                <c:pt idx="24">
                  <c:v>58</c:v>
                </c:pt>
                <c:pt idx="25">
                  <c:v>19</c:v>
                </c:pt>
                <c:pt idx="26">
                  <c:v>14</c:v>
                </c:pt>
                <c:pt idx="27">
                  <c:v>19</c:v>
                </c:pt>
                <c:pt idx="28">
                  <c:v>9</c:v>
                </c:pt>
                <c:pt idx="29">
                  <c:v>59</c:v>
                </c:pt>
                <c:pt idx="30">
                  <c:v>4</c:v>
                </c:pt>
                <c:pt idx="31">
                  <c:v>50</c:v>
                </c:pt>
                <c:pt idx="32">
                  <c:v>108</c:v>
                </c:pt>
                <c:pt idx="3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727552"/>
        <c:axId val="67558720"/>
      </c:barChart>
      <c:catAx>
        <c:axId val="64727552"/>
        <c:scaling>
          <c:orientation val="minMax"/>
        </c:scaling>
        <c:delete val="0"/>
        <c:axPos val="l"/>
        <c:majorTickMark val="out"/>
        <c:minorTickMark val="none"/>
        <c:tickLblPos val="nextTo"/>
        <c:crossAx val="67558720"/>
        <c:crosses val="autoZero"/>
        <c:auto val="1"/>
        <c:lblAlgn val="ctr"/>
        <c:lblOffset val="100"/>
        <c:noMultiLvlLbl val="0"/>
      </c:catAx>
      <c:valAx>
        <c:axId val="67558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72755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Наука</c:v>
                </c:pt>
                <c:pt idx="1">
                  <c:v>Искусство</c:v>
                </c:pt>
                <c:pt idx="2">
                  <c:v>Спорт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690</c:v>
                </c:pt>
                <c:pt idx="1">
                  <c:v>49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программ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9890329645912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97441025071211E-2"/>
                  <c:y val="-1.1757952820057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Наука</c:v>
                </c:pt>
                <c:pt idx="1">
                  <c:v>Искусство</c:v>
                </c:pt>
                <c:pt idx="2">
                  <c:v>Спорт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муниципалитетов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98172160765207E-2"/>
                  <c:y val="5.87897641002840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97806592918247E-2"/>
                  <c:y val="-5.878976410028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Наука</c:v>
                </c:pt>
                <c:pt idx="1">
                  <c:v>Искусство</c:v>
                </c:pt>
                <c:pt idx="2">
                  <c:v>Спорт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33</c:v>
                </c:pt>
                <c:pt idx="1">
                  <c:v>13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767552"/>
        <c:axId val="67555840"/>
        <c:axId val="0"/>
      </c:bar3DChart>
      <c:catAx>
        <c:axId val="63767552"/>
        <c:scaling>
          <c:orientation val="minMax"/>
        </c:scaling>
        <c:delete val="0"/>
        <c:axPos val="b"/>
        <c:majorTickMark val="out"/>
        <c:minorTickMark val="none"/>
        <c:tickLblPos val="nextTo"/>
        <c:crossAx val="67555840"/>
        <c:crosses val="autoZero"/>
        <c:auto val="1"/>
        <c:lblAlgn val="ctr"/>
        <c:lblOffset val="100"/>
        <c:noMultiLvlLbl val="0"/>
      </c:catAx>
      <c:valAx>
        <c:axId val="67555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3767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60853569876252"/>
          <c:y val="8.886145003496343E-2"/>
          <c:w val="0.35074830866745799"/>
          <c:h val="0.645877990680773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b="1" dirty="0">
                <a:solidFill>
                  <a:schemeClr val="bg1"/>
                </a:solidFill>
              </a:rPr>
              <a:t>Участие в конференции «Опыт прошлого – достижения будущего» (количество заявок)</a:t>
            </a:r>
          </a:p>
        </c:rich>
      </c:tx>
      <c:layout>
        <c:manualLayout>
          <c:xMode val="edge"/>
          <c:yMode val="edge"/>
          <c:x val="9.8177930529479415E-2"/>
          <c:y val="2.020947536994534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4357199827907784"/>
          <c:y val="0.23934298628065717"/>
          <c:w val="0.50562448569496099"/>
          <c:h val="0.743888034822394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Лист1!$B$31</c:f>
              <c:strCache>
                <c:ptCount val="1"/>
                <c:pt idx="0">
                  <c:v>Количество заявок на  конференцию «Опыт прошлого – достижения будущего»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Лист1!$A$32:$A$46</c:f>
              <c:strCache>
                <c:ptCount val="15"/>
                <c:pt idx="0">
                  <c:v>Владивостокский ГО</c:v>
                </c:pt>
                <c:pt idx="1">
                  <c:v>Артемовский ГО</c:v>
                </c:pt>
                <c:pt idx="2">
                  <c:v>ГО Спасск-Дальний</c:v>
                </c:pt>
                <c:pt idx="3">
                  <c:v>Уссурийский ГО</c:v>
                </c:pt>
                <c:pt idx="4">
                  <c:v>Арсеньевский ГО</c:v>
                </c:pt>
                <c:pt idx="5">
                  <c:v>ГО ЗАТО Фокино</c:v>
                </c:pt>
                <c:pt idx="6">
                  <c:v>Дальнереченский ГО</c:v>
                </c:pt>
                <c:pt idx="7">
                  <c:v>Лесозаводский ГО</c:v>
                </c:pt>
                <c:pt idx="8">
                  <c:v>Октябрьский МО</c:v>
                </c:pt>
                <c:pt idx="9">
                  <c:v>Михайловский МР</c:v>
                </c:pt>
                <c:pt idx="10">
                  <c:v>Хорольский МР</c:v>
                </c:pt>
                <c:pt idx="11">
                  <c:v>Яковлевский МР</c:v>
                </c:pt>
                <c:pt idx="12">
                  <c:v>Дальнереченский МР</c:v>
                </c:pt>
                <c:pt idx="13">
                  <c:v>Кавалеровский МР</c:v>
                </c:pt>
                <c:pt idx="14">
                  <c:v>Другие регионы ДФО</c:v>
                </c:pt>
              </c:strCache>
            </c:strRef>
          </c:cat>
          <c:val>
            <c:numRef>
              <c:f>Лист1!$B$32:$B$46</c:f>
              <c:numCache>
                <c:formatCode>General</c:formatCode>
                <c:ptCount val="15"/>
                <c:pt idx="0">
                  <c:v>9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33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4</c:v>
                </c:pt>
                <c:pt idx="1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510784"/>
        <c:axId val="67565760"/>
      </c:barChart>
      <c:catAx>
        <c:axId val="75510784"/>
        <c:scaling>
          <c:orientation val="minMax"/>
        </c:scaling>
        <c:delete val="0"/>
        <c:axPos val="l"/>
        <c:majorTickMark val="out"/>
        <c:minorTickMark val="none"/>
        <c:tickLblPos val="nextTo"/>
        <c:crossAx val="67565760"/>
        <c:crossesAt val="0"/>
        <c:auto val="1"/>
        <c:lblAlgn val="ctr"/>
        <c:lblOffset val="100"/>
        <c:noMultiLvlLbl val="0"/>
      </c:catAx>
      <c:valAx>
        <c:axId val="6756576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755107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500" dirty="0">
                <a:solidFill>
                  <a:schemeClr val="bg1"/>
                </a:solidFill>
              </a:rPr>
              <a:t>Участие</a:t>
            </a:r>
            <a:r>
              <a:rPr lang="ru-RU" sz="1500" baseline="0" dirty="0">
                <a:solidFill>
                  <a:schemeClr val="bg1"/>
                </a:solidFill>
              </a:rPr>
              <a:t> в </a:t>
            </a:r>
            <a:r>
              <a:rPr lang="ru-RU" sz="1500" dirty="0">
                <a:solidFill>
                  <a:schemeClr val="bg1"/>
                </a:solidFill>
              </a:rPr>
              <a:t>региональном </a:t>
            </a:r>
            <a:r>
              <a:rPr lang="ru-RU" sz="1500" dirty="0" smtClean="0">
                <a:solidFill>
                  <a:schemeClr val="bg1"/>
                </a:solidFill>
              </a:rPr>
              <a:t>конкурсе</a:t>
            </a:r>
          </a:p>
          <a:p>
            <a:pPr>
              <a:defRPr sz="1400"/>
            </a:pP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>
                <a:solidFill>
                  <a:schemeClr val="bg1"/>
                </a:solidFill>
              </a:rPr>
              <a:t>«Высший пилотаж – Владивосток</a:t>
            </a:r>
            <a:r>
              <a:rPr lang="ru-RU" sz="1500" dirty="0" smtClean="0">
                <a:solidFill>
                  <a:schemeClr val="bg1"/>
                </a:solidFill>
              </a:rPr>
              <a:t>»  </a:t>
            </a:r>
            <a:r>
              <a:rPr lang="ru-RU" sz="1500" dirty="0">
                <a:solidFill>
                  <a:schemeClr val="bg1"/>
                </a:solidFill>
              </a:rPr>
              <a:t>(количество заявок</a:t>
            </a:r>
            <a:r>
              <a:rPr lang="ru-RU" sz="1500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1400"/>
            </a:pPr>
            <a:endParaRPr lang="ru-RU" sz="1400" dirty="0" smtClean="0"/>
          </a:p>
          <a:p>
            <a:pPr>
              <a:defRPr sz="1400"/>
            </a:pPr>
            <a:endParaRPr lang="ru-RU" sz="1400" dirty="0" smtClean="0"/>
          </a:p>
          <a:p>
            <a:pPr>
              <a:defRPr sz="1400"/>
            </a:pPr>
            <a:endParaRPr lang="ru-RU" sz="1400" dirty="0"/>
          </a:p>
        </c:rich>
      </c:tx>
      <c:layout>
        <c:manualLayout>
          <c:xMode val="edge"/>
          <c:yMode val="edge"/>
          <c:x val="8.8198136714968178E-2"/>
          <c:y val="3.391984223975114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1930451530481816"/>
          <c:y val="0.34898741134006006"/>
          <c:w val="0.5146544030515795"/>
          <c:h val="0.587590668312701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Лист2!$B$23</c:f>
              <c:strCache>
                <c:ptCount val="1"/>
                <c:pt idx="0">
                  <c:v>Количество заявок регионального конкурса «Высший пилотаж – Владивосток»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Лист2!$A$24:$A$35</c:f>
              <c:strCache>
                <c:ptCount val="12"/>
                <c:pt idx="0">
                  <c:v>Владивостокский ГО</c:v>
                </c:pt>
                <c:pt idx="1">
                  <c:v>Артемовский ГО</c:v>
                </c:pt>
                <c:pt idx="2">
                  <c:v>Чернигвский МР</c:v>
                </c:pt>
                <c:pt idx="3">
                  <c:v>Спасский МР</c:v>
                </c:pt>
                <c:pt idx="4">
                  <c:v>ГО Спасск-Дальний</c:v>
                </c:pt>
                <c:pt idx="5">
                  <c:v>Уссурийский ГО</c:v>
                </c:pt>
                <c:pt idx="6">
                  <c:v>ГО ЗАТОФокино</c:v>
                </c:pt>
                <c:pt idx="7">
                  <c:v>Лесозаводский ГО</c:v>
                </c:pt>
                <c:pt idx="8">
                  <c:v>Яковлевский МР</c:v>
                </c:pt>
                <c:pt idx="9">
                  <c:v>Надеждинский МР</c:v>
                </c:pt>
                <c:pt idx="10">
                  <c:v>Кавалеровский МР</c:v>
                </c:pt>
                <c:pt idx="11">
                  <c:v>Партизанский МР</c:v>
                </c:pt>
              </c:strCache>
            </c:strRef>
          </c:cat>
          <c:val>
            <c:numRef>
              <c:f>Лист2!$B$24:$B$35</c:f>
              <c:numCache>
                <c:formatCode>General</c:formatCode>
                <c:ptCount val="12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9</c:v>
                </c:pt>
                <c:pt idx="5">
                  <c:v>20</c:v>
                </c:pt>
                <c:pt idx="6">
                  <c:v>7</c:v>
                </c:pt>
                <c:pt idx="7">
                  <c:v>1</c:v>
                </c:pt>
                <c:pt idx="8">
                  <c:v>9</c:v>
                </c:pt>
                <c:pt idx="9">
                  <c:v>5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512320"/>
        <c:axId val="63518336"/>
      </c:barChart>
      <c:catAx>
        <c:axId val="75512320"/>
        <c:scaling>
          <c:orientation val="minMax"/>
        </c:scaling>
        <c:delete val="0"/>
        <c:axPos val="l"/>
        <c:majorTickMark val="out"/>
        <c:minorTickMark val="none"/>
        <c:tickLblPos val="nextTo"/>
        <c:crossAx val="63518336"/>
        <c:crosses val="autoZero"/>
        <c:auto val="1"/>
        <c:lblAlgn val="ctr"/>
        <c:lblOffset val="100"/>
        <c:noMultiLvlLbl val="0"/>
      </c:catAx>
      <c:valAx>
        <c:axId val="6351833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755123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800" b="1" dirty="0">
                <a:solidFill>
                  <a:schemeClr val="bg1"/>
                </a:solidFill>
              </a:rPr>
              <a:t>Участие в региональном треке конкурса 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>
              <a:defRPr sz="1400"/>
            </a:pPr>
            <a:r>
              <a:rPr lang="ru-RU" sz="1800" b="1" baseline="0" dirty="0" smtClean="0">
                <a:solidFill>
                  <a:schemeClr val="bg1"/>
                </a:solidFill>
              </a:rPr>
              <a:t> «</a:t>
            </a:r>
            <a:r>
              <a:rPr lang="ru-RU" sz="1800" b="1" dirty="0" smtClean="0">
                <a:solidFill>
                  <a:schemeClr val="bg1"/>
                </a:solidFill>
              </a:rPr>
              <a:t>Большие вызовы» </a:t>
            </a:r>
            <a:r>
              <a:rPr lang="ru-RU" sz="1800" b="1" dirty="0">
                <a:solidFill>
                  <a:schemeClr val="bg1"/>
                </a:solidFill>
              </a:rPr>
              <a:t>(количество заявок</a:t>
            </a:r>
            <a:r>
              <a:rPr lang="ru-RU" sz="1800" b="1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1400"/>
            </a:pPr>
            <a:endParaRPr lang="ru-RU" sz="1400" dirty="0" smtClean="0"/>
          </a:p>
          <a:p>
            <a:pPr>
              <a:defRPr sz="1400"/>
            </a:pPr>
            <a:endParaRPr lang="ru-RU" sz="1400" dirty="0" smtClean="0"/>
          </a:p>
          <a:p>
            <a:pPr>
              <a:defRPr sz="1400"/>
            </a:pPr>
            <a:endParaRPr lang="ru-RU" sz="1400" dirty="0" smtClean="0"/>
          </a:p>
          <a:p>
            <a:pPr>
              <a:defRPr sz="1400"/>
            </a:pPr>
            <a:endParaRPr lang="ru-RU" sz="1400" dirty="0" smtClean="0"/>
          </a:p>
          <a:p>
            <a:pPr>
              <a:defRPr sz="1400"/>
            </a:pPr>
            <a:endParaRPr lang="ru-RU" sz="1400" dirty="0" smtClean="0"/>
          </a:p>
          <a:p>
            <a:pPr>
              <a:defRPr sz="1400"/>
            </a:pPr>
            <a:endParaRPr lang="ru-RU" sz="1400" dirty="0" smtClean="0"/>
          </a:p>
          <a:p>
            <a:pPr>
              <a:defRPr sz="1400"/>
            </a:pPr>
            <a:endParaRPr lang="ru-RU" sz="1400" dirty="0"/>
          </a:p>
          <a:p>
            <a:pPr>
              <a:defRPr sz="1400"/>
            </a:pPr>
            <a:endParaRPr lang="ru-RU" sz="1400" dirty="0"/>
          </a:p>
        </c:rich>
      </c:tx>
      <c:layout>
        <c:manualLayout>
          <c:xMode val="edge"/>
          <c:yMode val="edge"/>
          <c:x val="0.1593038273525163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0792916974184932"/>
          <c:y val="0.32490130718954252"/>
          <c:w val="0.44266227363626254"/>
          <c:h val="0.65310078715533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Лист3!$B$30</c:f>
              <c:strCache>
                <c:ptCount val="1"/>
                <c:pt idx="0">
                  <c:v>Количество заявок регионального трека конкурса "Большие вызовы"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Лист3!$A$31:$A$47</c:f>
              <c:strCache>
                <c:ptCount val="17"/>
                <c:pt idx="0">
                  <c:v>Владивостокский ГО</c:v>
                </c:pt>
                <c:pt idx="1">
                  <c:v>Артемовский ГО</c:v>
                </c:pt>
                <c:pt idx="2">
                  <c:v>Находкинский ГО</c:v>
                </c:pt>
                <c:pt idx="3">
                  <c:v>ГО Спасск-Дальний</c:v>
                </c:pt>
                <c:pt idx="4">
                  <c:v>Уссурийский ГО</c:v>
                </c:pt>
                <c:pt idx="5">
                  <c:v>ГО Партизанск</c:v>
                </c:pt>
                <c:pt idx="6">
                  <c:v>Арсеньевский ГО</c:v>
                </c:pt>
                <c:pt idx="7">
                  <c:v>ГО ЗАТО Фокино</c:v>
                </c:pt>
                <c:pt idx="8">
                  <c:v>Дальнереченский ГО</c:v>
                </c:pt>
                <c:pt idx="9">
                  <c:v>Лазовский МР</c:v>
                </c:pt>
                <c:pt idx="10">
                  <c:v>Октябрьский МО</c:v>
                </c:pt>
                <c:pt idx="11">
                  <c:v>Надеждинский МР</c:v>
                </c:pt>
                <c:pt idx="12">
                  <c:v>Кировский МР</c:v>
                </c:pt>
                <c:pt idx="13">
                  <c:v>Хасанский МР </c:v>
                </c:pt>
                <c:pt idx="14">
                  <c:v>Яковлевский МР</c:v>
                </c:pt>
                <c:pt idx="15">
                  <c:v>Красноармейский МР</c:v>
                </c:pt>
                <c:pt idx="16">
                  <c:v>Пожарский МР</c:v>
                </c:pt>
              </c:strCache>
            </c:strRef>
          </c:cat>
          <c:val>
            <c:numRef>
              <c:f>Лист3!$B$31:$B$47</c:f>
              <c:numCache>
                <c:formatCode>General</c:formatCode>
                <c:ptCount val="17"/>
                <c:pt idx="0">
                  <c:v>13</c:v>
                </c:pt>
                <c:pt idx="1">
                  <c:v>3</c:v>
                </c:pt>
                <c:pt idx="2">
                  <c:v>8</c:v>
                </c:pt>
                <c:pt idx="3">
                  <c:v>5</c:v>
                </c:pt>
                <c:pt idx="4">
                  <c:v>9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7</c:v>
                </c:pt>
                <c:pt idx="9">
                  <c:v>1</c:v>
                </c:pt>
                <c:pt idx="10">
                  <c:v>6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64724992"/>
        <c:axId val="63519488"/>
      </c:barChart>
      <c:catAx>
        <c:axId val="64724992"/>
        <c:scaling>
          <c:orientation val="minMax"/>
        </c:scaling>
        <c:delete val="0"/>
        <c:axPos val="l"/>
        <c:majorTickMark val="none"/>
        <c:minorTickMark val="none"/>
        <c:tickLblPos val="nextTo"/>
        <c:crossAx val="63519488"/>
        <c:crosses val="autoZero"/>
        <c:auto val="1"/>
        <c:lblAlgn val="ctr"/>
        <c:lblOffset val="100"/>
        <c:noMultiLvlLbl val="0"/>
      </c:catAx>
      <c:valAx>
        <c:axId val="63519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724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Лист6!$B$12</c:f>
              <c:strCache>
                <c:ptCount val="1"/>
                <c:pt idx="0">
                  <c:v>Количество заявок/участников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265383211389211E-2"/>
                  <c:y val="-5.0568376068376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Лист6!$B$13:$B$14</c:f>
              <c:numCache>
                <c:formatCode>General</c:formatCode>
                <c:ptCount val="1"/>
                <c:pt idx="0">
                  <c:v>527</c:v>
                </c:pt>
              </c:numCache>
            </c:numRef>
          </c:val>
        </c:ser>
        <c:ser>
          <c:idx val="1"/>
          <c:order val="1"/>
          <c:tx>
            <c:strRef>
              <c:f>Лист6!$C$12</c:f>
              <c:strCache>
                <c:ptCount val="1"/>
                <c:pt idx="0">
                  <c:v>Муниципальные территории, принявшие участие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94244731185066E-2"/>
                  <c:y val="-7.1783760683760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Лист6!$C$13:$C$14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Лист6!$D$12</c:f>
              <c:strCache>
                <c:ptCount val="1"/>
                <c:pt idx="0">
                  <c:v>Количество участников заключительного этапа (защита проектов)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706360668920384E-2"/>
                  <c:y val="-2.2190384615384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Лист6!$D$13:$D$14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</c:ser>
        <c:ser>
          <c:idx val="3"/>
          <c:order val="3"/>
          <c:tx>
            <c:strRef>
              <c:f>Лист6!$E$12</c:f>
              <c:strCache>
                <c:ptCount val="1"/>
                <c:pt idx="0">
                  <c:v>Итоги (количество загруженных отчетов и полученных серификатов)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106109903132508E-2"/>
                  <c:y val="-2.1837820512820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Лист6!$E$13:$E$14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</c:ser>
        <c:ser>
          <c:idx val="4"/>
          <c:order val="4"/>
          <c:tx>
            <c:strRef>
              <c:f>Лист6!$A$13</c:f>
              <c:strCache>
                <c:ptCount val="1"/>
                <c:pt idx="0">
                  <c:v>Всероссийская образовательная инициатива «Сириус. Лето: начни свой проект»</c:v>
                </c:pt>
              </c:strCache>
            </c:strRef>
          </c:tx>
          <c:invertIfNegative val="0"/>
          <c:val>
            <c:numRef>
              <c:f>Лист6!$A$14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shape val="cylinder"/>
        <c:axId val="117319680"/>
        <c:axId val="64432384"/>
        <c:axId val="0"/>
      </c:bar3DChart>
      <c:catAx>
        <c:axId val="117319680"/>
        <c:scaling>
          <c:orientation val="minMax"/>
        </c:scaling>
        <c:delete val="1"/>
        <c:axPos val="b"/>
        <c:majorTickMark val="none"/>
        <c:minorTickMark val="none"/>
        <c:tickLblPos val="nextTo"/>
        <c:crossAx val="64432384"/>
        <c:crosses val="autoZero"/>
        <c:auto val="1"/>
        <c:lblAlgn val="ctr"/>
        <c:lblOffset val="100"/>
        <c:noMultiLvlLbl val="0"/>
      </c:catAx>
      <c:valAx>
        <c:axId val="64432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319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845332000148135"/>
          <c:y val="0.3351888648521596"/>
          <c:w val="0.36566770358849016"/>
          <c:h val="0.6253335277551678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71005A-3A8B-4187-BEA0-611ACCB3162B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7860CF6-8205-4E9D-BF87-17B155C70EF8}">
      <dgm:prSet phldrT="[Текст]" custT="1"/>
      <dgm:spPr>
        <a:xfrm>
          <a:off x="1291902" y="218764"/>
          <a:ext cx="844996" cy="86240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b="1" dirty="0" smtClean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Наука</a:t>
          </a:r>
          <a:endParaRPr lang="ru-RU" sz="1800" b="1" dirty="0">
            <a:solidFill>
              <a:sysClr val="window" lastClr="FFFFFF"/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4130B9D7-F80A-4504-944B-3AF7329B7E99}" type="parTrans" cxnId="{5782B250-64C0-4D2D-850A-FBE42F1B9C3C}">
      <dgm:prSet/>
      <dgm:spPr>
        <a:xfrm rot="19555181">
          <a:off x="967466" y="976606"/>
          <a:ext cx="431867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31867" y="3260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ru-RU" sz="1000"/>
        </a:p>
      </dgm:t>
    </dgm:pt>
    <dgm:pt modelId="{1670F632-65FF-482B-95A8-53E41A0AEAB3}" type="sibTrans" cxnId="{5782B250-64C0-4D2D-850A-FBE42F1B9C3C}">
      <dgm:prSet/>
      <dgm:spPr/>
      <dgm:t>
        <a:bodyPr/>
        <a:lstStyle/>
        <a:p>
          <a:endParaRPr lang="ru-RU" sz="1000"/>
        </a:p>
      </dgm:t>
    </dgm:pt>
    <dgm:pt modelId="{2056DD64-2625-43AF-9939-0EF1C78EF78A}">
      <dgm:prSet phldrT="[Текст]" custT="1"/>
      <dgm:spPr>
        <a:xfrm>
          <a:off x="2137250" y="218764"/>
          <a:ext cx="1267494" cy="8624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200" b="1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Олимпиадные школы</a:t>
          </a:r>
          <a:endParaRPr lang="ru-RU" sz="1200" b="1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C2380674-55E9-4483-A265-D03E60FC05AF}" type="parTrans" cxnId="{DC5DF83A-2335-451B-8F6F-0C16236B9C37}">
      <dgm:prSet/>
      <dgm:spPr/>
      <dgm:t>
        <a:bodyPr/>
        <a:lstStyle/>
        <a:p>
          <a:endParaRPr lang="ru-RU" sz="1000"/>
        </a:p>
      </dgm:t>
    </dgm:pt>
    <dgm:pt modelId="{7DB5AA20-6028-4642-B724-BC8C4DB3BEDC}" type="sibTrans" cxnId="{DC5DF83A-2335-451B-8F6F-0C16236B9C37}">
      <dgm:prSet/>
      <dgm:spPr/>
      <dgm:t>
        <a:bodyPr/>
        <a:lstStyle/>
        <a:p>
          <a:endParaRPr lang="ru-RU" sz="1000"/>
        </a:p>
      </dgm:t>
    </dgm:pt>
    <dgm:pt modelId="{965EF3AF-7F3D-4BC0-97B5-820F4565D3DD}">
      <dgm:prSet phldrT="[Текст]" custT="1"/>
      <dgm:spPr>
        <a:xfrm>
          <a:off x="1410419" y="1112849"/>
          <a:ext cx="803170" cy="89176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100" b="1" dirty="0" smtClean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Искусство</a:t>
          </a:r>
          <a:endParaRPr lang="ru-RU" sz="1100" b="1" dirty="0">
            <a:solidFill>
              <a:sysClr val="window" lastClr="FFFFFF"/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18722529-81AD-48BB-B29E-81734DC32CC5}" type="parTrans" cxnId="{6A64881C-52EF-49EF-8014-9FC9FCB3CD06}">
      <dgm:prSet/>
      <dgm:spPr>
        <a:xfrm rot="324416">
          <a:off x="1003642" y="1468977"/>
          <a:ext cx="409138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09138" y="3260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ru-RU" sz="1000"/>
        </a:p>
      </dgm:t>
    </dgm:pt>
    <dgm:pt modelId="{52344B95-41CE-47E6-9589-77DF53F9F00E}" type="sibTrans" cxnId="{6A64881C-52EF-49EF-8014-9FC9FCB3CD06}">
      <dgm:prSet/>
      <dgm:spPr/>
      <dgm:t>
        <a:bodyPr/>
        <a:lstStyle/>
        <a:p>
          <a:endParaRPr lang="ru-RU" sz="1000"/>
        </a:p>
      </dgm:t>
    </dgm:pt>
    <dgm:pt modelId="{5063EFAA-F4BA-4FAA-AC86-E4F2AAB5A3CC}">
      <dgm:prSet phldrT="[Текст]" custT="1"/>
      <dgm:spPr>
        <a:xfrm>
          <a:off x="2266225" y="1112849"/>
          <a:ext cx="1204756" cy="89176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200" b="1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Современный литературный поток</a:t>
          </a:r>
          <a:endParaRPr lang="ru-RU" sz="1200" b="1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49C9F264-AB72-416D-B692-7989F437CC54}" type="parTrans" cxnId="{02B87B07-0247-4122-92C8-BFC579221083}">
      <dgm:prSet/>
      <dgm:spPr/>
      <dgm:t>
        <a:bodyPr/>
        <a:lstStyle/>
        <a:p>
          <a:endParaRPr lang="ru-RU" sz="1000"/>
        </a:p>
      </dgm:t>
    </dgm:pt>
    <dgm:pt modelId="{0EC36F31-99C0-4334-A049-43AD1EBEF3FD}" type="sibTrans" cxnId="{02B87B07-0247-4122-92C8-BFC579221083}">
      <dgm:prSet/>
      <dgm:spPr/>
      <dgm:t>
        <a:bodyPr/>
        <a:lstStyle/>
        <a:p>
          <a:endParaRPr lang="ru-RU" sz="1000"/>
        </a:p>
      </dgm:t>
    </dgm:pt>
    <dgm:pt modelId="{CC2D66AB-0F52-48C0-AF94-1694B7BE84BC}">
      <dgm:prSet phldrT="[Текст]" custT="1"/>
      <dgm:spPr>
        <a:xfrm>
          <a:off x="2266225" y="1112849"/>
          <a:ext cx="1204756" cy="89176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200" b="1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Пленэрная практика «Город у моря»</a:t>
          </a:r>
          <a:endParaRPr lang="ru-RU" sz="1200" b="1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B8693EA7-2F0B-4881-BA09-CB0B2FB6ACDD}" type="parTrans" cxnId="{C6435AB3-F447-44D2-B628-AE7E0241DE21}">
      <dgm:prSet/>
      <dgm:spPr/>
      <dgm:t>
        <a:bodyPr/>
        <a:lstStyle/>
        <a:p>
          <a:endParaRPr lang="ru-RU" sz="1000"/>
        </a:p>
      </dgm:t>
    </dgm:pt>
    <dgm:pt modelId="{BD98A333-6151-4C8E-A70C-FA8050220216}" type="sibTrans" cxnId="{C6435AB3-F447-44D2-B628-AE7E0241DE21}">
      <dgm:prSet/>
      <dgm:spPr/>
      <dgm:t>
        <a:bodyPr/>
        <a:lstStyle/>
        <a:p>
          <a:endParaRPr lang="ru-RU" sz="1000"/>
        </a:p>
      </dgm:t>
    </dgm:pt>
    <dgm:pt modelId="{19EBD9DF-A75F-4744-A3F2-3F6BF43DA7CC}">
      <dgm:prSet phldrT="[Текст]" custT="1"/>
      <dgm:spPr>
        <a:xfrm>
          <a:off x="1216994" y="1971103"/>
          <a:ext cx="759552" cy="86666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b="1" dirty="0" smtClean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Спорт</a:t>
          </a:r>
          <a:endParaRPr lang="ru-RU" sz="1800" b="1" dirty="0">
            <a:solidFill>
              <a:sysClr val="window" lastClr="FFFFFF"/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6FE7C822-6C89-4B9B-B7DD-F71864907125}" type="parTrans" cxnId="{E65CDC4E-B6E7-4F63-B2BF-80F6DD94FF77}">
      <dgm:prSet/>
      <dgm:spPr>
        <a:xfrm rot="2557674">
          <a:off x="951289" y="1963237"/>
          <a:ext cx="403156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03156" y="3260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ru-RU" sz="1000"/>
        </a:p>
      </dgm:t>
    </dgm:pt>
    <dgm:pt modelId="{36B447BD-3155-45E7-B19E-D7C96494EDFE}" type="sibTrans" cxnId="{E65CDC4E-B6E7-4F63-B2BF-80F6DD94FF77}">
      <dgm:prSet/>
      <dgm:spPr/>
      <dgm:t>
        <a:bodyPr/>
        <a:lstStyle/>
        <a:p>
          <a:endParaRPr lang="ru-RU" sz="1000"/>
        </a:p>
      </dgm:t>
    </dgm:pt>
    <dgm:pt modelId="{2E444B31-74BF-46B9-8666-1E36C3C8C874}">
      <dgm:prSet phldrT="[Текст]" custT="1"/>
      <dgm:spPr>
        <a:xfrm>
          <a:off x="2083703" y="1971103"/>
          <a:ext cx="1139329" cy="8666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200" b="1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Краевые сборы по шахматам «Ход конем»</a:t>
          </a:r>
          <a:endParaRPr lang="ru-RU" sz="1200" b="1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866AEBF5-3755-4572-9226-7212FEC8459A}" type="parTrans" cxnId="{28DE11BF-D897-449F-B9FB-75CA5E175B2D}">
      <dgm:prSet/>
      <dgm:spPr/>
      <dgm:t>
        <a:bodyPr/>
        <a:lstStyle/>
        <a:p>
          <a:endParaRPr lang="ru-RU" sz="1000"/>
        </a:p>
      </dgm:t>
    </dgm:pt>
    <dgm:pt modelId="{A7EF33D6-71E6-48FC-9F42-08F2A67D3109}" type="sibTrans" cxnId="{28DE11BF-D897-449F-B9FB-75CA5E175B2D}">
      <dgm:prSet/>
      <dgm:spPr/>
      <dgm:t>
        <a:bodyPr/>
        <a:lstStyle/>
        <a:p>
          <a:endParaRPr lang="ru-RU" sz="1000"/>
        </a:p>
      </dgm:t>
    </dgm:pt>
    <dgm:pt modelId="{60B6FF43-CC5A-4A3B-A763-37E6A500B288}">
      <dgm:prSet phldrT="[Текст]" custT="1"/>
      <dgm:spPr>
        <a:xfrm>
          <a:off x="2137250" y="218764"/>
          <a:ext cx="1267494" cy="8624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200" b="1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Очные профильные образовательные программы для обучающихся специализированных классов</a:t>
          </a:r>
          <a:endParaRPr lang="ru-RU" sz="1200" b="1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77885FDD-E269-40E0-872D-23B191F62B62}" type="parTrans" cxnId="{3ABC413A-D41F-4E88-80D3-F29F62ED71C9}">
      <dgm:prSet/>
      <dgm:spPr/>
      <dgm:t>
        <a:bodyPr/>
        <a:lstStyle/>
        <a:p>
          <a:endParaRPr lang="ru-RU"/>
        </a:p>
      </dgm:t>
    </dgm:pt>
    <dgm:pt modelId="{3F822F44-D6ED-4B9D-B56A-4D53EED2BFCF}" type="sibTrans" cxnId="{3ABC413A-D41F-4E88-80D3-F29F62ED71C9}">
      <dgm:prSet/>
      <dgm:spPr/>
      <dgm:t>
        <a:bodyPr/>
        <a:lstStyle/>
        <a:p>
          <a:endParaRPr lang="ru-RU"/>
        </a:p>
      </dgm:t>
    </dgm:pt>
    <dgm:pt modelId="{C4BA2839-3458-4EB2-A507-FA088C0BB8D9}">
      <dgm:prSet phldrT="[Текст]" custT="1"/>
      <dgm:spPr>
        <a:xfrm>
          <a:off x="2137250" y="218764"/>
          <a:ext cx="1267494" cy="8624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200" b="1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Тихоокеанский школы</a:t>
          </a:r>
          <a:endParaRPr lang="ru-RU" sz="1200" b="1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2451E133-F48C-457D-916E-03E696B635AA}" type="parTrans" cxnId="{6076418D-F7DF-453F-A6DD-01A1683CAA11}">
      <dgm:prSet/>
      <dgm:spPr/>
      <dgm:t>
        <a:bodyPr/>
        <a:lstStyle/>
        <a:p>
          <a:endParaRPr lang="ru-RU"/>
        </a:p>
      </dgm:t>
    </dgm:pt>
    <dgm:pt modelId="{E6087AB7-65ED-44FB-9092-6A3BD32CFB2D}" type="sibTrans" cxnId="{6076418D-F7DF-453F-A6DD-01A1683CAA11}">
      <dgm:prSet/>
      <dgm:spPr/>
      <dgm:t>
        <a:bodyPr/>
        <a:lstStyle/>
        <a:p>
          <a:endParaRPr lang="ru-RU"/>
        </a:p>
      </dgm:t>
    </dgm:pt>
    <dgm:pt modelId="{31E97EBF-855D-4BB9-A4DF-ED7DED6230A8}" type="pres">
      <dgm:prSet presAssocID="{2D71005A-3A8B-4187-BEA0-611ACCB3162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B9CDBE-81C4-4DDA-90C4-0D69E6A9C392}" type="pres">
      <dgm:prSet presAssocID="{2D71005A-3A8B-4187-BEA0-611ACCB3162B}" presName="cycle" presStyleCnt="0"/>
      <dgm:spPr/>
    </dgm:pt>
    <dgm:pt modelId="{E531FF4D-C55F-45AD-83AA-96155958EBC3}" type="pres">
      <dgm:prSet presAssocID="{2D71005A-3A8B-4187-BEA0-611ACCB3162B}" presName="centerShape" presStyleCnt="0"/>
      <dgm:spPr/>
    </dgm:pt>
    <dgm:pt modelId="{F6630B5D-21CF-4AEA-AC83-8B5136E63790}" type="pres">
      <dgm:prSet presAssocID="{2D71005A-3A8B-4187-BEA0-611ACCB3162B}" presName="connSite" presStyleLbl="node1" presStyleIdx="0" presStyleCnt="4"/>
      <dgm:spPr/>
    </dgm:pt>
    <dgm:pt modelId="{ADACFDA3-D942-483B-A335-7274989171B6}" type="pres">
      <dgm:prSet presAssocID="{2D71005A-3A8B-4187-BEA0-611ACCB3162B}" presName="visible" presStyleLbl="node1" presStyleIdx="0" presStyleCnt="4" custScaleX="133342" custScaleY="124651" custLinFactNeighborX="-15081" custLinFactNeighborY="-38562"/>
      <dgm:spPr>
        <a:xfrm>
          <a:off x="223433" y="1110721"/>
          <a:ext cx="649129" cy="65674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55D11EF-293B-4D68-8334-3F7A0FDDBFBF}" type="pres">
      <dgm:prSet presAssocID="{4130B9D7-F80A-4504-944B-3AF7329B7E99}" presName="Name25" presStyleLbl="parChTrans1D1" presStyleIdx="0" presStyleCnt="3"/>
      <dgm:spPr/>
      <dgm:t>
        <a:bodyPr/>
        <a:lstStyle/>
        <a:p>
          <a:endParaRPr lang="ru-RU"/>
        </a:p>
      </dgm:t>
    </dgm:pt>
    <dgm:pt modelId="{0EEFD1D1-EF08-459F-8D1D-6B65D1C4E1F1}" type="pres">
      <dgm:prSet presAssocID="{37860CF6-8205-4E9D-BF87-17B155C70EF8}" presName="node" presStyleCnt="0"/>
      <dgm:spPr/>
    </dgm:pt>
    <dgm:pt modelId="{DE3C5DCE-68CD-4EDE-8FC2-170E1747C878}" type="pres">
      <dgm:prSet presAssocID="{37860CF6-8205-4E9D-BF87-17B155C70EF8}" presName="parentNode" presStyleLbl="node1" presStyleIdx="1" presStyleCnt="4" custScaleX="100159" custScaleY="90393" custLinFactX="81314" custLinFactNeighborX="100000" custLinFactNeighborY="2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BED50-8866-4AAD-871A-B5F709B5D0AA}" type="pres">
      <dgm:prSet presAssocID="{37860CF6-8205-4E9D-BF87-17B155C70EF8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27DA4-0194-4381-8837-72791E4898B9}" type="pres">
      <dgm:prSet presAssocID="{18722529-81AD-48BB-B29E-81734DC32CC5}" presName="Name25" presStyleLbl="parChTrans1D1" presStyleIdx="1" presStyleCnt="3"/>
      <dgm:spPr/>
      <dgm:t>
        <a:bodyPr/>
        <a:lstStyle/>
        <a:p>
          <a:endParaRPr lang="ru-RU"/>
        </a:p>
      </dgm:t>
    </dgm:pt>
    <dgm:pt modelId="{E945E2CD-FCE6-4F77-B671-F2EFEDA7B34F}" type="pres">
      <dgm:prSet presAssocID="{965EF3AF-7F3D-4BC0-97B5-820F4565D3DD}" presName="node" presStyleCnt="0"/>
      <dgm:spPr/>
    </dgm:pt>
    <dgm:pt modelId="{96C84849-EA48-4A75-B4BB-57C614A857D5}" type="pres">
      <dgm:prSet presAssocID="{965EF3AF-7F3D-4BC0-97B5-820F4565D3DD}" presName="parentNode" presStyleLbl="node1" presStyleIdx="2" presStyleCnt="4" custScaleX="102620" custScaleY="104038" custLinFactNeighborX="-11018" custLinFactNeighborY="75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58569-F603-4657-BF2B-D563B06C69A7}" type="pres">
      <dgm:prSet presAssocID="{965EF3AF-7F3D-4BC0-97B5-820F4565D3DD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A78D5-B159-4B8E-87CD-49ACDB206FD0}" type="pres">
      <dgm:prSet presAssocID="{6FE7C822-6C89-4B9B-B7DD-F71864907125}" presName="Name25" presStyleLbl="parChTrans1D1" presStyleIdx="2" presStyleCnt="3"/>
      <dgm:spPr/>
      <dgm:t>
        <a:bodyPr/>
        <a:lstStyle/>
        <a:p>
          <a:endParaRPr lang="ru-RU"/>
        </a:p>
      </dgm:t>
    </dgm:pt>
    <dgm:pt modelId="{22CC99DB-BEA2-49B4-803F-98F2780170F8}" type="pres">
      <dgm:prSet presAssocID="{19EBD9DF-A75F-4744-A3F2-3F6BF43DA7CC}" presName="node" presStyleCnt="0"/>
      <dgm:spPr/>
    </dgm:pt>
    <dgm:pt modelId="{7909D01E-0A78-4516-8F61-773BF0CCF84A}" type="pres">
      <dgm:prSet presAssocID="{19EBD9DF-A75F-4744-A3F2-3F6BF43DA7CC}" presName="parentNode" presStyleLbl="node1" presStyleIdx="3" presStyleCnt="4" custScaleX="105681" custScaleY="110732" custLinFactX="-22069" custLinFactNeighborX="-100000" custLinFactNeighborY="-33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11948-FED6-49F6-94FC-645B76B0FEE0}" type="pres">
      <dgm:prSet presAssocID="{19EBD9DF-A75F-4744-A3F2-3F6BF43DA7CC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4AEB57-E0A1-4B5C-BE4D-91D7A772C9A2}" type="presOf" srcId="{37860CF6-8205-4E9D-BF87-17B155C70EF8}" destId="{DE3C5DCE-68CD-4EDE-8FC2-170E1747C878}" srcOrd="0" destOrd="0" presId="urn:microsoft.com/office/officeart/2005/8/layout/radial2"/>
    <dgm:cxn modelId="{3ABC413A-D41F-4E88-80D3-F29F62ED71C9}" srcId="{37860CF6-8205-4E9D-BF87-17B155C70EF8}" destId="{60B6FF43-CC5A-4A3B-A763-37E6A500B288}" srcOrd="2" destOrd="0" parTransId="{77885FDD-E269-40E0-872D-23B191F62B62}" sibTransId="{3F822F44-D6ED-4B9D-B56A-4D53EED2BFCF}"/>
    <dgm:cxn modelId="{6DF8B1C4-9099-4E06-A134-A20829816516}" type="presOf" srcId="{60B6FF43-CC5A-4A3B-A763-37E6A500B288}" destId="{AB5BED50-8866-4AAD-871A-B5F709B5D0AA}" srcOrd="0" destOrd="2" presId="urn:microsoft.com/office/officeart/2005/8/layout/radial2"/>
    <dgm:cxn modelId="{02B87B07-0247-4122-92C8-BFC579221083}" srcId="{965EF3AF-7F3D-4BC0-97B5-820F4565D3DD}" destId="{5063EFAA-F4BA-4FAA-AC86-E4F2AAB5A3CC}" srcOrd="0" destOrd="0" parTransId="{49C9F264-AB72-416D-B692-7989F437CC54}" sibTransId="{0EC36F31-99C0-4334-A049-43AD1EBEF3FD}"/>
    <dgm:cxn modelId="{2D0E99BF-DF9E-4C71-9C64-4219AC2CC213}" type="presOf" srcId="{18722529-81AD-48BB-B29E-81734DC32CC5}" destId="{DE327DA4-0194-4381-8837-72791E4898B9}" srcOrd="0" destOrd="0" presId="urn:microsoft.com/office/officeart/2005/8/layout/radial2"/>
    <dgm:cxn modelId="{D5DB314D-ABE8-46EF-A40E-89B11B715FB5}" type="presOf" srcId="{19EBD9DF-A75F-4744-A3F2-3F6BF43DA7CC}" destId="{7909D01E-0A78-4516-8F61-773BF0CCF84A}" srcOrd="0" destOrd="0" presId="urn:microsoft.com/office/officeart/2005/8/layout/radial2"/>
    <dgm:cxn modelId="{2ED05A9E-8AE7-4E5B-9B62-02A974B27CB2}" type="presOf" srcId="{CC2D66AB-0F52-48C0-AF94-1694B7BE84BC}" destId="{59B58569-F603-4657-BF2B-D563B06C69A7}" srcOrd="0" destOrd="1" presId="urn:microsoft.com/office/officeart/2005/8/layout/radial2"/>
    <dgm:cxn modelId="{DC39490F-945A-421A-92AD-EB090818836F}" type="presOf" srcId="{965EF3AF-7F3D-4BC0-97B5-820F4565D3DD}" destId="{96C84849-EA48-4A75-B4BB-57C614A857D5}" srcOrd="0" destOrd="0" presId="urn:microsoft.com/office/officeart/2005/8/layout/radial2"/>
    <dgm:cxn modelId="{E65CDC4E-B6E7-4F63-B2BF-80F6DD94FF77}" srcId="{2D71005A-3A8B-4187-BEA0-611ACCB3162B}" destId="{19EBD9DF-A75F-4744-A3F2-3F6BF43DA7CC}" srcOrd="2" destOrd="0" parTransId="{6FE7C822-6C89-4B9B-B7DD-F71864907125}" sibTransId="{36B447BD-3155-45E7-B19E-D7C96494EDFE}"/>
    <dgm:cxn modelId="{C615B9A6-18D4-415D-8773-DA1E623AF82F}" type="presOf" srcId="{4130B9D7-F80A-4504-944B-3AF7329B7E99}" destId="{F55D11EF-293B-4D68-8334-3F7A0FDDBFBF}" srcOrd="0" destOrd="0" presId="urn:microsoft.com/office/officeart/2005/8/layout/radial2"/>
    <dgm:cxn modelId="{C6435AB3-F447-44D2-B628-AE7E0241DE21}" srcId="{965EF3AF-7F3D-4BC0-97B5-820F4565D3DD}" destId="{CC2D66AB-0F52-48C0-AF94-1694B7BE84BC}" srcOrd="1" destOrd="0" parTransId="{B8693EA7-2F0B-4881-BA09-CB0B2FB6ACDD}" sibTransId="{BD98A333-6151-4C8E-A70C-FA8050220216}"/>
    <dgm:cxn modelId="{6076418D-F7DF-453F-A6DD-01A1683CAA11}" srcId="{37860CF6-8205-4E9D-BF87-17B155C70EF8}" destId="{C4BA2839-3458-4EB2-A507-FA088C0BB8D9}" srcOrd="0" destOrd="0" parTransId="{2451E133-F48C-457D-916E-03E696B635AA}" sibTransId="{E6087AB7-65ED-44FB-9092-6A3BD32CFB2D}"/>
    <dgm:cxn modelId="{449A63BD-7A2B-4063-871A-8CFEE860C6F6}" type="presOf" srcId="{6FE7C822-6C89-4B9B-B7DD-F71864907125}" destId="{2F3A78D5-B159-4B8E-87CD-49ACDB206FD0}" srcOrd="0" destOrd="0" presId="urn:microsoft.com/office/officeart/2005/8/layout/radial2"/>
    <dgm:cxn modelId="{5782B250-64C0-4D2D-850A-FBE42F1B9C3C}" srcId="{2D71005A-3A8B-4187-BEA0-611ACCB3162B}" destId="{37860CF6-8205-4E9D-BF87-17B155C70EF8}" srcOrd="0" destOrd="0" parTransId="{4130B9D7-F80A-4504-944B-3AF7329B7E99}" sibTransId="{1670F632-65FF-482B-95A8-53E41A0AEAB3}"/>
    <dgm:cxn modelId="{DC5DF83A-2335-451B-8F6F-0C16236B9C37}" srcId="{37860CF6-8205-4E9D-BF87-17B155C70EF8}" destId="{2056DD64-2625-43AF-9939-0EF1C78EF78A}" srcOrd="1" destOrd="0" parTransId="{C2380674-55E9-4483-A265-D03E60FC05AF}" sibTransId="{7DB5AA20-6028-4642-B724-BC8C4DB3BEDC}"/>
    <dgm:cxn modelId="{21D5065E-6FFE-40B3-9720-D55778EE74C1}" type="presOf" srcId="{2D71005A-3A8B-4187-BEA0-611ACCB3162B}" destId="{31E97EBF-855D-4BB9-A4DF-ED7DED6230A8}" srcOrd="0" destOrd="0" presId="urn:microsoft.com/office/officeart/2005/8/layout/radial2"/>
    <dgm:cxn modelId="{F39CEE6C-F0A8-405B-ADA7-8BE9234C3F1B}" type="presOf" srcId="{C4BA2839-3458-4EB2-A507-FA088C0BB8D9}" destId="{AB5BED50-8866-4AAD-871A-B5F709B5D0AA}" srcOrd="0" destOrd="0" presId="urn:microsoft.com/office/officeart/2005/8/layout/radial2"/>
    <dgm:cxn modelId="{382973A0-EF01-490A-A0DA-06DF408F41F3}" type="presOf" srcId="{2056DD64-2625-43AF-9939-0EF1C78EF78A}" destId="{AB5BED50-8866-4AAD-871A-B5F709B5D0AA}" srcOrd="0" destOrd="1" presId="urn:microsoft.com/office/officeart/2005/8/layout/radial2"/>
    <dgm:cxn modelId="{28DE11BF-D897-449F-B9FB-75CA5E175B2D}" srcId="{19EBD9DF-A75F-4744-A3F2-3F6BF43DA7CC}" destId="{2E444B31-74BF-46B9-8666-1E36C3C8C874}" srcOrd="0" destOrd="0" parTransId="{866AEBF5-3755-4572-9226-7212FEC8459A}" sibTransId="{A7EF33D6-71E6-48FC-9F42-08F2A67D3109}"/>
    <dgm:cxn modelId="{6A64881C-52EF-49EF-8014-9FC9FCB3CD06}" srcId="{2D71005A-3A8B-4187-BEA0-611ACCB3162B}" destId="{965EF3AF-7F3D-4BC0-97B5-820F4565D3DD}" srcOrd="1" destOrd="0" parTransId="{18722529-81AD-48BB-B29E-81734DC32CC5}" sibTransId="{52344B95-41CE-47E6-9589-77DF53F9F00E}"/>
    <dgm:cxn modelId="{271BB2AA-6CCC-42BF-8447-5D1AD9518CAD}" type="presOf" srcId="{5063EFAA-F4BA-4FAA-AC86-E4F2AAB5A3CC}" destId="{59B58569-F603-4657-BF2B-D563B06C69A7}" srcOrd="0" destOrd="0" presId="urn:microsoft.com/office/officeart/2005/8/layout/radial2"/>
    <dgm:cxn modelId="{60147236-74F6-4061-BD91-D7960885CFDD}" type="presOf" srcId="{2E444B31-74BF-46B9-8666-1E36C3C8C874}" destId="{20C11948-FED6-49F6-94FC-645B76B0FEE0}" srcOrd="0" destOrd="0" presId="urn:microsoft.com/office/officeart/2005/8/layout/radial2"/>
    <dgm:cxn modelId="{10A440B6-7511-4E4C-B9D4-D70CA3D9D1B8}" type="presParOf" srcId="{31E97EBF-855D-4BB9-A4DF-ED7DED6230A8}" destId="{00B9CDBE-81C4-4DDA-90C4-0D69E6A9C392}" srcOrd="0" destOrd="0" presId="urn:microsoft.com/office/officeart/2005/8/layout/radial2"/>
    <dgm:cxn modelId="{B6F561B0-69B7-4FE6-81C5-F42CF23ABB72}" type="presParOf" srcId="{00B9CDBE-81C4-4DDA-90C4-0D69E6A9C392}" destId="{E531FF4D-C55F-45AD-83AA-96155958EBC3}" srcOrd="0" destOrd="0" presId="urn:microsoft.com/office/officeart/2005/8/layout/radial2"/>
    <dgm:cxn modelId="{4DB64B41-B882-41DD-AB52-705428531B4C}" type="presParOf" srcId="{E531FF4D-C55F-45AD-83AA-96155958EBC3}" destId="{F6630B5D-21CF-4AEA-AC83-8B5136E63790}" srcOrd="0" destOrd="0" presId="urn:microsoft.com/office/officeart/2005/8/layout/radial2"/>
    <dgm:cxn modelId="{D68B2919-E6E4-4F7F-9851-7914ABF7727B}" type="presParOf" srcId="{E531FF4D-C55F-45AD-83AA-96155958EBC3}" destId="{ADACFDA3-D942-483B-A335-7274989171B6}" srcOrd="1" destOrd="0" presId="urn:microsoft.com/office/officeart/2005/8/layout/radial2"/>
    <dgm:cxn modelId="{9526AF5F-450E-41B1-8FC5-25B3B9C9B0EC}" type="presParOf" srcId="{00B9CDBE-81C4-4DDA-90C4-0D69E6A9C392}" destId="{F55D11EF-293B-4D68-8334-3F7A0FDDBFBF}" srcOrd="1" destOrd="0" presId="urn:microsoft.com/office/officeart/2005/8/layout/radial2"/>
    <dgm:cxn modelId="{5FDF9C4E-35EA-457B-B15E-C26D477BA786}" type="presParOf" srcId="{00B9CDBE-81C4-4DDA-90C4-0D69E6A9C392}" destId="{0EEFD1D1-EF08-459F-8D1D-6B65D1C4E1F1}" srcOrd="2" destOrd="0" presId="urn:microsoft.com/office/officeart/2005/8/layout/radial2"/>
    <dgm:cxn modelId="{3C7EEE77-26D8-4C31-8379-063B511F0601}" type="presParOf" srcId="{0EEFD1D1-EF08-459F-8D1D-6B65D1C4E1F1}" destId="{DE3C5DCE-68CD-4EDE-8FC2-170E1747C878}" srcOrd="0" destOrd="0" presId="urn:microsoft.com/office/officeart/2005/8/layout/radial2"/>
    <dgm:cxn modelId="{A621796D-94DD-4494-984B-DA6384F6891E}" type="presParOf" srcId="{0EEFD1D1-EF08-459F-8D1D-6B65D1C4E1F1}" destId="{AB5BED50-8866-4AAD-871A-B5F709B5D0AA}" srcOrd="1" destOrd="0" presId="urn:microsoft.com/office/officeart/2005/8/layout/radial2"/>
    <dgm:cxn modelId="{15F6E389-97F1-43D5-A1EF-34D87A6DD061}" type="presParOf" srcId="{00B9CDBE-81C4-4DDA-90C4-0D69E6A9C392}" destId="{DE327DA4-0194-4381-8837-72791E4898B9}" srcOrd="3" destOrd="0" presId="urn:microsoft.com/office/officeart/2005/8/layout/radial2"/>
    <dgm:cxn modelId="{6EB017B7-89BC-4B51-85C7-401291CE1E76}" type="presParOf" srcId="{00B9CDBE-81C4-4DDA-90C4-0D69E6A9C392}" destId="{E945E2CD-FCE6-4F77-B671-F2EFEDA7B34F}" srcOrd="4" destOrd="0" presId="urn:microsoft.com/office/officeart/2005/8/layout/radial2"/>
    <dgm:cxn modelId="{57D286EE-8A52-4683-A400-6FF87AB48F43}" type="presParOf" srcId="{E945E2CD-FCE6-4F77-B671-F2EFEDA7B34F}" destId="{96C84849-EA48-4A75-B4BB-57C614A857D5}" srcOrd="0" destOrd="0" presId="urn:microsoft.com/office/officeart/2005/8/layout/radial2"/>
    <dgm:cxn modelId="{1A96B218-70FB-4D86-9B08-B9E83246723A}" type="presParOf" srcId="{E945E2CD-FCE6-4F77-B671-F2EFEDA7B34F}" destId="{59B58569-F603-4657-BF2B-D563B06C69A7}" srcOrd="1" destOrd="0" presId="urn:microsoft.com/office/officeart/2005/8/layout/radial2"/>
    <dgm:cxn modelId="{C208DAC4-18ED-4B22-96A4-B2BBFDFABEC7}" type="presParOf" srcId="{00B9CDBE-81C4-4DDA-90C4-0D69E6A9C392}" destId="{2F3A78D5-B159-4B8E-87CD-49ACDB206FD0}" srcOrd="5" destOrd="0" presId="urn:microsoft.com/office/officeart/2005/8/layout/radial2"/>
    <dgm:cxn modelId="{081929AB-E3BB-49B1-85A4-1DB21C735F24}" type="presParOf" srcId="{00B9CDBE-81C4-4DDA-90C4-0D69E6A9C392}" destId="{22CC99DB-BEA2-49B4-803F-98F2780170F8}" srcOrd="6" destOrd="0" presId="urn:microsoft.com/office/officeart/2005/8/layout/radial2"/>
    <dgm:cxn modelId="{E3E97F29-FD50-444A-8FFF-10FBB5F7A85A}" type="presParOf" srcId="{22CC99DB-BEA2-49B4-803F-98F2780170F8}" destId="{7909D01E-0A78-4516-8F61-773BF0CCF84A}" srcOrd="0" destOrd="0" presId="urn:microsoft.com/office/officeart/2005/8/layout/radial2"/>
    <dgm:cxn modelId="{3A0364D7-B6CA-4D4D-B7A5-429B36DDF1AE}" type="presParOf" srcId="{22CC99DB-BEA2-49B4-803F-98F2780170F8}" destId="{20C11948-FED6-49F6-94FC-645B76B0FEE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A78D5-B159-4B8E-87CD-49ACDB206FD0}">
      <dsp:nvSpPr>
        <dsp:cNvPr id="0" name=""/>
        <dsp:cNvSpPr/>
      </dsp:nvSpPr>
      <dsp:spPr>
        <a:xfrm rot="5096169">
          <a:off x="2564470" y="2070100"/>
          <a:ext cx="58042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03156" y="3260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27DA4-0194-4381-8837-72791E4898B9}">
      <dsp:nvSpPr>
        <dsp:cNvPr id="0" name=""/>
        <dsp:cNvSpPr/>
      </dsp:nvSpPr>
      <dsp:spPr>
        <a:xfrm rot="168290">
          <a:off x="3074097" y="1546892"/>
          <a:ext cx="414040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09138" y="3260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D11EF-293B-4D68-8334-3F7A0FDDBFBF}">
      <dsp:nvSpPr>
        <dsp:cNvPr id="0" name=""/>
        <dsp:cNvSpPr/>
      </dsp:nvSpPr>
      <dsp:spPr>
        <a:xfrm rot="20319565">
          <a:off x="3003929" y="929811"/>
          <a:ext cx="2053966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31867" y="3260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CFDA3-D942-483B-A335-7274989171B6}">
      <dsp:nvSpPr>
        <dsp:cNvPr id="0" name=""/>
        <dsp:cNvSpPr/>
      </dsp:nvSpPr>
      <dsp:spPr>
        <a:xfrm>
          <a:off x="1304997" y="0"/>
          <a:ext cx="2020766" cy="188905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C5DCE-68CD-4EDE-8FC2-170E1747C878}">
      <dsp:nvSpPr>
        <dsp:cNvPr id="0" name=""/>
        <dsp:cNvSpPr/>
      </dsp:nvSpPr>
      <dsp:spPr>
        <a:xfrm>
          <a:off x="4950001" y="-3"/>
          <a:ext cx="910731" cy="82193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Наука</a:t>
          </a:r>
          <a:endParaRPr lang="ru-RU" sz="1800" b="1" kern="1200" dirty="0">
            <a:solidFill>
              <a:sysClr val="window" lastClr="FFFFFF"/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5083374" y="120366"/>
        <a:ext cx="643985" cy="581192"/>
      </dsp:txXfrm>
    </dsp:sp>
    <dsp:sp modelId="{AB5BED50-8866-4AAD-871A-B5F709B5D0AA}">
      <dsp:nvSpPr>
        <dsp:cNvPr id="0" name=""/>
        <dsp:cNvSpPr/>
      </dsp:nvSpPr>
      <dsp:spPr>
        <a:xfrm>
          <a:off x="5949854" y="-3"/>
          <a:ext cx="1366097" cy="821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Тихоокеанский школы</a:t>
          </a:r>
          <a:endParaRPr lang="ru-RU" sz="12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Олимпиадные школы</a:t>
          </a:r>
          <a:endParaRPr lang="ru-RU" sz="12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Очные профильные образовательные программы для обучающихся специализированных классов</a:t>
          </a:r>
          <a:endParaRPr lang="ru-RU" sz="12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>
        <a:off x="5949854" y="-3"/>
        <a:ext cx="1366097" cy="821930"/>
      </dsp:txXfrm>
    </dsp:sp>
    <dsp:sp modelId="{96C84849-EA48-4A75-B4BB-57C614A857D5}">
      <dsp:nvSpPr>
        <dsp:cNvPr id="0" name=""/>
        <dsp:cNvSpPr/>
      </dsp:nvSpPr>
      <dsp:spPr>
        <a:xfrm>
          <a:off x="3487346" y="1125002"/>
          <a:ext cx="933108" cy="94600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Искусство</a:t>
          </a:r>
          <a:endParaRPr lang="ru-RU" sz="1100" b="1" kern="1200" dirty="0">
            <a:solidFill>
              <a:sysClr val="window" lastClr="FFFFFF"/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3623997" y="1263541"/>
        <a:ext cx="659806" cy="668924"/>
      </dsp:txXfrm>
    </dsp:sp>
    <dsp:sp modelId="{59B58569-F603-4657-BF2B-D563B06C69A7}">
      <dsp:nvSpPr>
        <dsp:cNvPr id="0" name=""/>
        <dsp:cNvSpPr/>
      </dsp:nvSpPr>
      <dsp:spPr>
        <a:xfrm>
          <a:off x="4481605" y="1125002"/>
          <a:ext cx="1399663" cy="946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Современный литературный поток</a:t>
          </a:r>
          <a:endParaRPr lang="ru-RU" sz="12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Пленэрная практика «Город у моря»</a:t>
          </a:r>
          <a:endParaRPr lang="ru-RU" sz="12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>
        <a:off x="4481605" y="1125002"/>
        <a:ext cx="1399663" cy="946002"/>
      </dsp:txXfrm>
    </dsp:sp>
    <dsp:sp modelId="{7909D01E-0A78-4516-8F61-773BF0CCF84A}">
      <dsp:nvSpPr>
        <dsp:cNvPr id="0" name=""/>
        <dsp:cNvSpPr/>
      </dsp:nvSpPr>
      <dsp:spPr>
        <a:xfrm>
          <a:off x="2160001" y="2115001"/>
          <a:ext cx="960942" cy="100687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Спорт</a:t>
          </a:r>
          <a:endParaRPr lang="ru-RU" sz="1800" b="1" kern="1200" dirty="0">
            <a:solidFill>
              <a:sysClr val="window" lastClr="FFFFFF"/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2300728" y="2262454"/>
        <a:ext cx="679488" cy="711964"/>
      </dsp:txXfrm>
    </dsp:sp>
    <dsp:sp modelId="{20C11948-FED6-49F6-94FC-645B76B0FEE0}">
      <dsp:nvSpPr>
        <dsp:cNvPr id="0" name=""/>
        <dsp:cNvSpPr/>
      </dsp:nvSpPr>
      <dsp:spPr>
        <a:xfrm>
          <a:off x="3147301" y="2115001"/>
          <a:ext cx="1441413" cy="1006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Краевые сборы по шахматам «Ход конем»</a:t>
          </a:r>
          <a:endParaRPr lang="ru-RU" sz="12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>
        <a:off x="3147301" y="2115001"/>
        <a:ext cx="1441413" cy="1006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0.1782</cdr:x>
      <cdr:y>0.14634</cdr:y>
    </cdr:from>
    <cdr:to>
      <cdr:x>0.90278</cdr:x>
      <cdr:y>0.20732</cdr:y>
    </cdr:to>
    <cdr:sp macro="" textlink="">
      <cdr:nvSpPr>
        <cdr:cNvPr id="4" name="Блок-схема: альтернативный процесс 3"/>
        <cdr:cNvSpPr/>
      </cdr:nvSpPr>
      <cdr:spPr>
        <a:xfrm xmlns:a="http://schemas.openxmlformats.org/drawingml/2006/main">
          <a:off x="577368" y="908771"/>
          <a:ext cx="2347632" cy="378686"/>
        </a:xfrm>
        <a:prstGeom xmlns:a="http://schemas.openxmlformats.org/drawingml/2006/main" prst="flowChartAlternateProcess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Всего заявок </a:t>
          </a:r>
          <a:r>
            <a:rPr lang="ru-RU" sz="2000" dirty="0" smtClean="0"/>
            <a:t>- </a:t>
          </a:r>
          <a:r>
            <a:rPr lang="ru-RU" sz="2000" b="1" dirty="0" smtClean="0"/>
            <a:t>92</a:t>
          </a:r>
          <a:endParaRPr lang="ru-RU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0.03571</cdr:x>
      <cdr:y>0.21091</cdr:y>
    </cdr:from>
    <cdr:to>
      <cdr:x>0.92143</cdr:x>
      <cdr:y>0.27341</cdr:y>
    </cdr:to>
    <cdr:sp macro="" textlink="">
      <cdr:nvSpPr>
        <cdr:cNvPr id="2" name="Блок-схема: альтернативный процесс 1"/>
        <cdr:cNvSpPr/>
      </cdr:nvSpPr>
      <cdr:spPr>
        <a:xfrm xmlns:a="http://schemas.openxmlformats.org/drawingml/2006/main">
          <a:off x="90000" y="1215000"/>
          <a:ext cx="2232263" cy="360040"/>
        </a:xfrm>
        <a:prstGeom xmlns:a="http://schemas.openxmlformats.org/drawingml/2006/main" prst="flowChartAlternateProcess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Всего заявок -  64</a:t>
          </a:r>
          <a:endParaRPr lang="ru-RU" sz="2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0.10803</cdr:x>
      <cdr:y>0.25</cdr:y>
    </cdr:from>
    <cdr:to>
      <cdr:x>0.92299</cdr:x>
      <cdr:y>0.31075</cdr:y>
    </cdr:to>
    <cdr:sp macro="" textlink="">
      <cdr:nvSpPr>
        <cdr:cNvPr id="2" name="Блок-схема: альтернативный процесс 1"/>
        <cdr:cNvSpPr/>
      </cdr:nvSpPr>
      <cdr:spPr>
        <a:xfrm xmlns:a="http://schemas.openxmlformats.org/drawingml/2006/main">
          <a:off x="315000" y="1530000"/>
          <a:ext cx="2376274" cy="371790"/>
        </a:xfrm>
        <a:prstGeom xmlns:a="http://schemas.openxmlformats.org/drawingml/2006/main" prst="flowChartAlternateProcess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Всего заявок -  66</a:t>
          </a:r>
          <a:endParaRPr lang="ru-RU" sz="20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F37-3952-437F-9B59-BCDE26E2517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62F8-A453-4559-9AC7-7B57409C5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F37-3952-437F-9B59-BCDE26E2517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62F8-A453-4559-9AC7-7B57409C5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F37-3952-437F-9B59-BCDE26E2517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62F8-A453-4559-9AC7-7B57409C526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516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2ECE69F-178E-4786-B1D6-461B25E3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5DB0CCE-2BB7-4FE6-9F6D-0F84901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0DEABB-F5A0-404E-81BE-A2C6C1A7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56E4A42-AE58-43D5-A1E5-C2A90F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1523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11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F37-3952-437F-9B59-BCDE26E2517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62F8-A453-4559-9AC7-7B57409C52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F37-3952-437F-9B59-BCDE26E2517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62F8-A453-4559-9AC7-7B57409C5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F37-3952-437F-9B59-BCDE26E2517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62F8-A453-4559-9AC7-7B57409C52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F37-3952-437F-9B59-BCDE26E2517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62F8-A453-4559-9AC7-7B57409C5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F37-3952-437F-9B59-BCDE26E2517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62F8-A453-4559-9AC7-7B57409C5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F37-3952-437F-9B59-BCDE26E2517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62F8-A453-4559-9AC7-7B57409C5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F37-3952-437F-9B59-BCDE26E2517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62F8-A453-4559-9AC7-7B57409C526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F37-3952-437F-9B59-BCDE26E2517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62F8-A453-4559-9AC7-7B57409C526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C0B2F37-3952-437F-9B59-BCDE26E2517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62A62F8-A453-4559-9AC7-7B57409C526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6"/>
            <a:extLst>
              <a:ext uri="{FF2B5EF4-FFF2-40B4-BE49-F238E27FC236}">
                <a16:creationId xmlns:a16="http://schemas.microsoft.com/office/drawing/2014/main" xmlns="" id="{11B76B73-5007-40C1-9CCD-CC816498377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  <p:sldLayoutId id="2147483660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23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4.xml"/><Relationship Id="rId7" Type="http://schemas.openxmlformats.org/officeDocument/2006/relationships/diagramColors" Target="../diagrams/colors1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00" y="2079000"/>
            <a:ext cx="3253422" cy="3451225"/>
          </a:xfrm>
        </p:spPr>
      </p:pic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17C677-FE97-449B-8DA2-86F7286D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4800" b="1" dirty="0">
                <a:solidFill>
                  <a:schemeClr val="bg1"/>
                </a:solidFill>
                <a:ea typeface="+mn-ea"/>
                <a:cs typeface="+mn-cs"/>
              </a:rPr>
              <a:t>ИТОГИ – ПЕРСПЕКТИВА - ПЛАНЫ </a:t>
            </a:r>
            <a:r>
              <a:rPr lang="ru-RU" sz="2400" dirty="0">
                <a:solidFill>
                  <a:srgbClr val="073E87"/>
                </a:solidFill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073E87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C117C677-FE97-449B-8DA2-86F7286D20D8}"/>
              </a:ext>
            </a:extLst>
          </p:cNvPr>
          <p:cNvSpPr txBox="1">
            <a:spLocks/>
          </p:cNvSpPr>
          <p:nvPr/>
        </p:nvSpPr>
        <p:spPr>
          <a:xfrm>
            <a:off x="5151000" y="2709000"/>
            <a:ext cx="6525000" cy="314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74320" indent="-274320">
              <a:spcBef>
                <a:spcPct val="20000"/>
              </a:spcBef>
            </a:pPr>
            <a:r>
              <a:rPr lang="ru-RU" sz="4800" b="1" dirty="0" smtClean="0">
                <a:solidFill>
                  <a:schemeClr val="bg1"/>
                </a:solidFill>
                <a:ea typeface="+mn-ea"/>
                <a:cs typeface="+mn-cs"/>
              </a:rPr>
              <a:t>– </a:t>
            </a:r>
            <a:r>
              <a:rPr lang="ru-RU" sz="48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Региональный центр выявления, поддержки и развития способностей и талантов у детей и </a:t>
            </a:r>
            <a:r>
              <a:rPr lang="ru-RU" sz="48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молодежи</a:t>
            </a:r>
            <a:r>
              <a:rPr lang="ru-RU" sz="4800" b="1" dirty="0" err="1" smtClean="0">
                <a:solidFill>
                  <a:schemeClr val="bg1"/>
                </a:solidFill>
                <a:ea typeface="+mn-ea"/>
                <a:cs typeface="+mn-cs"/>
              </a:rPr>
              <a:t>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«Сириус.Лето»: </a:t>
            </a:r>
            <a:r>
              <a:rPr lang="ru-RU" dirty="0"/>
              <a:t>Н</a:t>
            </a:r>
            <a:r>
              <a:rPr lang="ru-RU" dirty="0" smtClean="0"/>
              <a:t>ачни свой проект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245110"/>
              </p:ext>
            </p:extLst>
          </p:nvPr>
        </p:nvGraphicFramePr>
        <p:xfrm>
          <a:off x="606000" y="1719000"/>
          <a:ext cx="4536504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601000" y="2529000"/>
            <a:ext cx="5940000" cy="398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ru-RU" sz="12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Candara" panose="020E0502030303020204" pitchFamily="34" charset="0"/>
              </a:rPr>
              <a:t>Подмена понятий «проектная деятельность» и «исследовательская деятельность»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Candara" panose="020E0502030303020204" pitchFamily="34" charset="0"/>
              </a:rPr>
              <a:t> Не соблюдение требований положения и регламента конкурсных </a:t>
            </a:r>
            <a:r>
              <a:rPr lang="ru-RU" dirty="0" smtClean="0">
                <a:solidFill>
                  <a:srgbClr val="002060"/>
                </a:solidFill>
                <a:latin typeface="Candara" panose="020E0502030303020204" pitchFamily="34" charset="0"/>
              </a:rPr>
              <a:t>мероприятий</a:t>
            </a:r>
            <a:endParaRPr lang="ru-RU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Candara" panose="020E0502030303020204" pitchFamily="34" charset="0"/>
              </a:rPr>
              <a:t>Отсутствие мотивации школьников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Candara" panose="020E0502030303020204" pitchFamily="34" charset="0"/>
              </a:rPr>
              <a:t>Отсутствие практической направленности проектов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Candara" panose="020E0502030303020204" pitchFamily="34" charset="0"/>
              </a:rPr>
              <a:t>Отсутствие  вовлеченности педагога в процесс сопровождения школьников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Candara" panose="020E0502030303020204" pitchFamily="34" charset="0"/>
              </a:rPr>
              <a:t>Несвоевременная информированность образовательных организаций о мероприятиях и </a:t>
            </a:r>
            <a:r>
              <a:rPr lang="ru-RU" dirty="0" err="1">
                <a:solidFill>
                  <a:srgbClr val="002060"/>
                </a:solidFill>
                <a:latin typeface="Candara" panose="020E0502030303020204" pitchFamily="34" charset="0"/>
              </a:rPr>
              <a:t>дедлайнах</a:t>
            </a:r>
            <a:r>
              <a:rPr lang="ru-RU" dirty="0">
                <a:solidFill>
                  <a:srgbClr val="002060"/>
                </a:solidFill>
                <a:latin typeface="Candara" panose="020E0502030303020204" pitchFamily="34" charset="0"/>
              </a:rPr>
              <a:t> конкурсов</a:t>
            </a:r>
          </a:p>
          <a:p>
            <a:pPr lvl="0" algn="ctr">
              <a:spcBef>
                <a:spcPct val="20000"/>
              </a:spcBef>
            </a:pPr>
            <a:endParaRPr lang="ru-RU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3C494533-E702-488B-B67F-B01DCF68B0B3}"/>
              </a:ext>
            </a:extLst>
          </p:cNvPr>
          <p:cNvSpPr/>
          <p:nvPr/>
        </p:nvSpPr>
        <p:spPr>
          <a:xfrm>
            <a:off x="3742015" y="5440680"/>
            <a:ext cx="2392085" cy="1432560"/>
          </a:xfrm>
          <a:custGeom>
            <a:avLst/>
            <a:gdLst>
              <a:gd name="connsiteX0" fmla="*/ 205740 w 2385060"/>
              <a:gd name="connsiteY0" fmla="*/ 0 h 1432560"/>
              <a:gd name="connsiteX1" fmla="*/ 0 w 2385060"/>
              <a:gd name="connsiteY1" fmla="*/ 1417320 h 1432560"/>
              <a:gd name="connsiteX2" fmla="*/ 2385060 w 2385060"/>
              <a:gd name="connsiteY2" fmla="*/ 1432560 h 1432560"/>
              <a:gd name="connsiteX3" fmla="*/ 205740 w 2385060"/>
              <a:gd name="connsiteY3" fmla="*/ 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5060" h="1432560">
                <a:moveTo>
                  <a:pt x="205740" y="0"/>
                </a:moveTo>
                <a:lnTo>
                  <a:pt x="0" y="1417320"/>
                </a:lnTo>
                <a:lnTo>
                  <a:pt x="2385060" y="1432560"/>
                </a:lnTo>
                <a:lnTo>
                  <a:pt x="2057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C270D3D9-CB45-4126-A37F-87878A083AC5}"/>
              </a:ext>
            </a:extLst>
          </p:cNvPr>
          <p:cNvSpPr/>
          <p:nvPr/>
        </p:nvSpPr>
        <p:spPr>
          <a:xfrm>
            <a:off x="6394283" y="2108006"/>
            <a:ext cx="1066800" cy="838200"/>
          </a:xfrm>
          <a:custGeom>
            <a:avLst/>
            <a:gdLst>
              <a:gd name="connsiteX0" fmla="*/ 76200 w 1066800"/>
              <a:gd name="connsiteY0" fmla="*/ 0 h 838200"/>
              <a:gd name="connsiteX1" fmla="*/ 0 w 1066800"/>
              <a:gd name="connsiteY1" fmla="*/ 838200 h 838200"/>
              <a:gd name="connsiteX2" fmla="*/ 1051560 w 1066800"/>
              <a:gd name="connsiteY2" fmla="*/ 807720 h 838200"/>
              <a:gd name="connsiteX3" fmla="*/ 1066800 w 1066800"/>
              <a:gd name="connsiteY3" fmla="*/ 274320 h 838200"/>
              <a:gd name="connsiteX4" fmla="*/ 632460 w 1066800"/>
              <a:gd name="connsiteY4" fmla="*/ 68580 h 838200"/>
              <a:gd name="connsiteX5" fmla="*/ 76200 w 1066800"/>
              <a:gd name="connsiteY5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00" h="838200">
                <a:moveTo>
                  <a:pt x="76200" y="0"/>
                </a:moveTo>
                <a:lnTo>
                  <a:pt x="0" y="838200"/>
                </a:lnTo>
                <a:lnTo>
                  <a:pt x="1051560" y="807720"/>
                </a:lnTo>
                <a:lnTo>
                  <a:pt x="1066800" y="274320"/>
                </a:lnTo>
                <a:lnTo>
                  <a:pt x="632460" y="68580"/>
                </a:lnTo>
                <a:lnTo>
                  <a:pt x="762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A49781C2-B98D-427F-B7D7-15630B05909C}"/>
              </a:ext>
            </a:extLst>
          </p:cNvPr>
          <p:cNvSpPr/>
          <p:nvPr/>
        </p:nvSpPr>
        <p:spPr>
          <a:xfrm>
            <a:off x="5751994" y="2845461"/>
            <a:ext cx="1681163" cy="1066800"/>
          </a:xfrm>
          <a:custGeom>
            <a:avLst/>
            <a:gdLst>
              <a:gd name="connsiteX0" fmla="*/ 1676400 w 1676400"/>
              <a:gd name="connsiteY0" fmla="*/ 0 h 1066800"/>
              <a:gd name="connsiteX1" fmla="*/ 1676400 w 1676400"/>
              <a:gd name="connsiteY1" fmla="*/ 1066800 h 1066800"/>
              <a:gd name="connsiteX2" fmla="*/ 0 w 1676400"/>
              <a:gd name="connsiteY2" fmla="*/ 561975 h 1066800"/>
              <a:gd name="connsiteX3" fmla="*/ 257175 w 1676400"/>
              <a:gd name="connsiteY3" fmla="*/ 280988 h 1066800"/>
              <a:gd name="connsiteX4" fmla="*/ 1676400 w 1676400"/>
              <a:gd name="connsiteY4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1066800">
                <a:moveTo>
                  <a:pt x="1676400" y="0"/>
                </a:moveTo>
                <a:lnTo>
                  <a:pt x="1676400" y="1066800"/>
                </a:lnTo>
                <a:lnTo>
                  <a:pt x="0" y="561975"/>
                </a:lnTo>
                <a:lnTo>
                  <a:pt x="257175" y="280988"/>
                </a:lnTo>
                <a:lnTo>
                  <a:pt x="16764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5D5E0919-B55B-4F92-9B1A-07210447CBF7}"/>
              </a:ext>
            </a:extLst>
          </p:cNvPr>
          <p:cNvSpPr/>
          <p:nvPr/>
        </p:nvSpPr>
        <p:spPr>
          <a:xfrm>
            <a:off x="5426869" y="3357563"/>
            <a:ext cx="2107406" cy="1176337"/>
          </a:xfrm>
          <a:custGeom>
            <a:avLst/>
            <a:gdLst>
              <a:gd name="connsiteX0" fmla="*/ 0 w 2109787"/>
              <a:gd name="connsiteY0" fmla="*/ 0 h 1176337"/>
              <a:gd name="connsiteX1" fmla="*/ 0 w 2109787"/>
              <a:gd name="connsiteY1" fmla="*/ 1176337 h 1176337"/>
              <a:gd name="connsiteX2" fmla="*/ 2109787 w 2109787"/>
              <a:gd name="connsiteY2" fmla="*/ 981075 h 1176337"/>
              <a:gd name="connsiteX3" fmla="*/ 1752600 w 2109787"/>
              <a:gd name="connsiteY3" fmla="*/ 619125 h 1176337"/>
              <a:gd name="connsiteX4" fmla="*/ 0 w 2109787"/>
              <a:gd name="connsiteY4" fmla="*/ 0 h 117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787" h="1176337">
                <a:moveTo>
                  <a:pt x="0" y="0"/>
                </a:moveTo>
                <a:lnTo>
                  <a:pt x="0" y="1176337"/>
                </a:lnTo>
                <a:lnTo>
                  <a:pt x="2109787" y="981075"/>
                </a:lnTo>
                <a:lnTo>
                  <a:pt x="1752600" y="619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C6F94CFE-85F1-4DE1-9484-3B834AFF6F48}"/>
              </a:ext>
            </a:extLst>
          </p:cNvPr>
          <p:cNvSpPr/>
          <p:nvPr/>
        </p:nvSpPr>
        <p:spPr>
          <a:xfrm>
            <a:off x="4316010" y="4193540"/>
            <a:ext cx="3805238" cy="2674620"/>
          </a:xfrm>
          <a:custGeom>
            <a:avLst/>
            <a:gdLst>
              <a:gd name="connsiteX0" fmla="*/ 3749040 w 3787140"/>
              <a:gd name="connsiteY0" fmla="*/ 0 h 2674620"/>
              <a:gd name="connsiteX1" fmla="*/ 3787140 w 3787140"/>
              <a:gd name="connsiteY1" fmla="*/ 2674620 h 2674620"/>
              <a:gd name="connsiteX2" fmla="*/ 1996440 w 3787140"/>
              <a:gd name="connsiteY2" fmla="*/ 2667000 h 2674620"/>
              <a:gd name="connsiteX3" fmla="*/ 0 w 3787140"/>
              <a:gd name="connsiteY3" fmla="*/ 1196340 h 2674620"/>
              <a:gd name="connsiteX4" fmla="*/ 1546860 w 3787140"/>
              <a:gd name="connsiteY4" fmla="*/ 373380 h 2674620"/>
              <a:gd name="connsiteX5" fmla="*/ 3749040 w 3787140"/>
              <a:gd name="connsiteY5" fmla="*/ 0 h 267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140" h="2674620">
                <a:moveTo>
                  <a:pt x="3749040" y="0"/>
                </a:moveTo>
                <a:lnTo>
                  <a:pt x="3787140" y="2674620"/>
                </a:lnTo>
                <a:lnTo>
                  <a:pt x="1996440" y="2667000"/>
                </a:lnTo>
                <a:lnTo>
                  <a:pt x="0" y="1196340"/>
                </a:lnTo>
                <a:lnTo>
                  <a:pt x="1546860" y="373380"/>
                </a:lnTo>
                <a:lnTo>
                  <a:pt x="37490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="" xmlns:a16="http://schemas.microsoft.com/office/drawing/2014/main" id="{A7257276-6EB1-4CE8-9F8D-B4216BBFD46B}"/>
              </a:ext>
            </a:extLst>
          </p:cNvPr>
          <p:cNvSpPr/>
          <p:nvPr/>
        </p:nvSpPr>
        <p:spPr>
          <a:xfrm>
            <a:off x="3926182" y="1989000"/>
            <a:ext cx="4158731" cy="4891108"/>
          </a:xfrm>
          <a:custGeom>
            <a:avLst/>
            <a:gdLst>
              <a:gd name="connsiteX0" fmla="*/ 2247900 w 4743450"/>
              <a:gd name="connsiteY0" fmla="*/ 5829300 h 5848350"/>
              <a:gd name="connsiteX1" fmla="*/ 0 w 4743450"/>
              <a:gd name="connsiteY1" fmla="*/ 3562350 h 5848350"/>
              <a:gd name="connsiteX2" fmla="*/ 3581400 w 4743450"/>
              <a:gd name="connsiteY2" fmla="*/ 2533650 h 5848350"/>
              <a:gd name="connsiteX3" fmla="*/ 1390650 w 4743450"/>
              <a:gd name="connsiteY3" fmla="*/ 1219200 h 5848350"/>
              <a:gd name="connsiteX4" fmla="*/ 3162300 w 4743450"/>
              <a:gd name="connsiteY4" fmla="*/ 838200 h 5848350"/>
              <a:gd name="connsiteX5" fmla="*/ 1962150 w 4743450"/>
              <a:gd name="connsiteY5" fmla="*/ 0 h 5848350"/>
              <a:gd name="connsiteX6" fmla="*/ 3962400 w 4743450"/>
              <a:gd name="connsiteY6" fmla="*/ 781050 h 5848350"/>
              <a:gd name="connsiteX7" fmla="*/ 2457450 w 4743450"/>
              <a:gd name="connsiteY7" fmla="*/ 1371600 h 5848350"/>
              <a:gd name="connsiteX8" fmla="*/ 4743450 w 4743450"/>
              <a:gd name="connsiteY8" fmla="*/ 2533650 h 5848350"/>
              <a:gd name="connsiteX9" fmla="*/ 1257300 w 4743450"/>
              <a:gd name="connsiteY9" fmla="*/ 3829050 h 5848350"/>
              <a:gd name="connsiteX10" fmla="*/ 3638550 w 4743450"/>
              <a:gd name="connsiteY10" fmla="*/ 5848350 h 5848350"/>
              <a:gd name="connsiteX11" fmla="*/ 2247900 w 4743450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29564 h 5948614"/>
              <a:gd name="connsiteX1" fmla="*/ 14909 w 4644059"/>
              <a:gd name="connsiteY1" fmla="*/ 3662614 h 5948614"/>
              <a:gd name="connsiteX2" fmla="*/ 3482009 w 4644059"/>
              <a:gd name="connsiteY2" fmla="*/ 2633914 h 5948614"/>
              <a:gd name="connsiteX3" fmla="*/ 1291259 w 4644059"/>
              <a:gd name="connsiteY3" fmla="*/ 1319464 h 5948614"/>
              <a:gd name="connsiteX4" fmla="*/ 3062909 w 4644059"/>
              <a:gd name="connsiteY4" fmla="*/ 938464 h 5948614"/>
              <a:gd name="connsiteX5" fmla="*/ 1862759 w 4644059"/>
              <a:gd name="connsiteY5" fmla="*/ 100264 h 5948614"/>
              <a:gd name="connsiteX6" fmla="*/ 3863009 w 4644059"/>
              <a:gd name="connsiteY6" fmla="*/ 881314 h 5948614"/>
              <a:gd name="connsiteX7" fmla="*/ 2358059 w 4644059"/>
              <a:gd name="connsiteY7" fmla="*/ 1471864 h 5948614"/>
              <a:gd name="connsiteX8" fmla="*/ 4644059 w 4644059"/>
              <a:gd name="connsiteY8" fmla="*/ 2633914 h 5948614"/>
              <a:gd name="connsiteX9" fmla="*/ 1157909 w 4644059"/>
              <a:gd name="connsiteY9" fmla="*/ 3929314 h 5948614"/>
              <a:gd name="connsiteX10" fmla="*/ 3539159 w 4644059"/>
              <a:gd name="connsiteY10" fmla="*/ 5948614 h 5948614"/>
              <a:gd name="connsiteX11" fmla="*/ 2148509 w 4644059"/>
              <a:gd name="connsiteY11" fmla="*/ 5929564 h 5948614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016409 w 4511959"/>
              <a:gd name="connsiteY0" fmla="*/ 5856640 h 5875690"/>
              <a:gd name="connsiteX1" fmla="*/ 16159 w 4511959"/>
              <a:gd name="connsiteY1" fmla="*/ 3570640 h 5875690"/>
              <a:gd name="connsiteX2" fmla="*/ 3349909 w 4511959"/>
              <a:gd name="connsiteY2" fmla="*/ 2560990 h 5875690"/>
              <a:gd name="connsiteX3" fmla="*/ 1159159 w 4511959"/>
              <a:gd name="connsiteY3" fmla="*/ 1246540 h 5875690"/>
              <a:gd name="connsiteX4" fmla="*/ 2930809 w 4511959"/>
              <a:gd name="connsiteY4" fmla="*/ 865540 h 5875690"/>
              <a:gd name="connsiteX5" fmla="*/ 1730659 w 4511959"/>
              <a:gd name="connsiteY5" fmla="*/ 27340 h 5875690"/>
              <a:gd name="connsiteX6" fmla="*/ 3730909 w 4511959"/>
              <a:gd name="connsiteY6" fmla="*/ 808390 h 5875690"/>
              <a:gd name="connsiteX7" fmla="*/ 2225959 w 4511959"/>
              <a:gd name="connsiteY7" fmla="*/ 1398940 h 5875690"/>
              <a:gd name="connsiteX8" fmla="*/ 4511959 w 4511959"/>
              <a:gd name="connsiteY8" fmla="*/ 2560990 h 5875690"/>
              <a:gd name="connsiteX9" fmla="*/ 1025809 w 4511959"/>
              <a:gd name="connsiteY9" fmla="*/ 3856390 h 5875690"/>
              <a:gd name="connsiteX10" fmla="*/ 3407059 w 4511959"/>
              <a:gd name="connsiteY10" fmla="*/ 5875690 h 5875690"/>
              <a:gd name="connsiteX11" fmla="*/ 2016409 w 4511959"/>
              <a:gd name="connsiteY11" fmla="*/ 5856640 h 5875690"/>
              <a:gd name="connsiteX0" fmla="*/ 2016409 w 4511959"/>
              <a:gd name="connsiteY0" fmla="*/ 5856640 h 5875690"/>
              <a:gd name="connsiteX1" fmla="*/ 16159 w 4511959"/>
              <a:gd name="connsiteY1" fmla="*/ 3570640 h 5875690"/>
              <a:gd name="connsiteX2" fmla="*/ 3349909 w 4511959"/>
              <a:gd name="connsiteY2" fmla="*/ 2560990 h 5875690"/>
              <a:gd name="connsiteX3" fmla="*/ 1159159 w 4511959"/>
              <a:gd name="connsiteY3" fmla="*/ 1246540 h 5875690"/>
              <a:gd name="connsiteX4" fmla="*/ 2930809 w 4511959"/>
              <a:gd name="connsiteY4" fmla="*/ 865540 h 5875690"/>
              <a:gd name="connsiteX5" fmla="*/ 1730659 w 4511959"/>
              <a:gd name="connsiteY5" fmla="*/ 27340 h 5875690"/>
              <a:gd name="connsiteX6" fmla="*/ 3730909 w 4511959"/>
              <a:gd name="connsiteY6" fmla="*/ 808390 h 5875690"/>
              <a:gd name="connsiteX7" fmla="*/ 2225959 w 4511959"/>
              <a:gd name="connsiteY7" fmla="*/ 1398940 h 5875690"/>
              <a:gd name="connsiteX8" fmla="*/ 4511959 w 4511959"/>
              <a:gd name="connsiteY8" fmla="*/ 2560990 h 5875690"/>
              <a:gd name="connsiteX9" fmla="*/ 1025809 w 4511959"/>
              <a:gd name="connsiteY9" fmla="*/ 3856390 h 5875690"/>
              <a:gd name="connsiteX10" fmla="*/ 3407059 w 4511959"/>
              <a:gd name="connsiteY10" fmla="*/ 5875690 h 5875690"/>
              <a:gd name="connsiteX11" fmla="*/ 2016409 w 4511959"/>
              <a:gd name="connsiteY11" fmla="*/ 5856640 h 5875690"/>
              <a:gd name="connsiteX0" fmla="*/ 2065089 w 4560639"/>
              <a:gd name="connsiteY0" fmla="*/ 5856640 h 5875690"/>
              <a:gd name="connsiteX1" fmla="*/ 64839 w 4560639"/>
              <a:gd name="connsiteY1" fmla="*/ 3570640 h 5875690"/>
              <a:gd name="connsiteX2" fmla="*/ 3398589 w 4560639"/>
              <a:gd name="connsiteY2" fmla="*/ 2560990 h 5875690"/>
              <a:gd name="connsiteX3" fmla="*/ 1207839 w 4560639"/>
              <a:gd name="connsiteY3" fmla="*/ 1246540 h 5875690"/>
              <a:gd name="connsiteX4" fmla="*/ 2979489 w 4560639"/>
              <a:gd name="connsiteY4" fmla="*/ 865540 h 5875690"/>
              <a:gd name="connsiteX5" fmla="*/ 1779339 w 4560639"/>
              <a:gd name="connsiteY5" fmla="*/ 27340 h 5875690"/>
              <a:gd name="connsiteX6" fmla="*/ 3779589 w 4560639"/>
              <a:gd name="connsiteY6" fmla="*/ 808390 h 5875690"/>
              <a:gd name="connsiteX7" fmla="*/ 2274639 w 4560639"/>
              <a:gd name="connsiteY7" fmla="*/ 1398940 h 5875690"/>
              <a:gd name="connsiteX8" fmla="*/ 4560639 w 4560639"/>
              <a:gd name="connsiteY8" fmla="*/ 2560990 h 5875690"/>
              <a:gd name="connsiteX9" fmla="*/ 1074489 w 4560639"/>
              <a:gd name="connsiteY9" fmla="*/ 3856390 h 5875690"/>
              <a:gd name="connsiteX10" fmla="*/ 3455739 w 4560639"/>
              <a:gd name="connsiteY10" fmla="*/ 5875690 h 5875690"/>
              <a:gd name="connsiteX11" fmla="*/ 2065089 w 4560639"/>
              <a:gd name="connsiteY11" fmla="*/ 5856640 h 5875690"/>
              <a:gd name="connsiteX0" fmla="*/ 2065089 w 4560639"/>
              <a:gd name="connsiteY0" fmla="*/ 5856640 h 5875690"/>
              <a:gd name="connsiteX1" fmla="*/ 64839 w 4560639"/>
              <a:gd name="connsiteY1" fmla="*/ 3570640 h 5875690"/>
              <a:gd name="connsiteX2" fmla="*/ 3398589 w 4560639"/>
              <a:gd name="connsiteY2" fmla="*/ 2560990 h 5875690"/>
              <a:gd name="connsiteX3" fmla="*/ 1207839 w 4560639"/>
              <a:gd name="connsiteY3" fmla="*/ 1246540 h 5875690"/>
              <a:gd name="connsiteX4" fmla="*/ 2979489 w 4560639"/>
              <a:gd name="connsiteY4" fmla="*/ 865540 h 5875690"/>
              <a:gd name="connsiteX5" fmla="*/ 1779339 w 4560639"/>
              <a:gd name="connsiteY5" fmla="*/ 27340 h 5875690"/>
              <a:gd name="connsiteX6" fmla="*/ 3779589 w 4560639"/>
              <a:gd name="connsiteY6" fmla="*/ 808390 h 5875690"/>
              <a:gd name="connsiteX7" fmla="*/ 2274639 w 4560639"/>
              <a:gd name="connsiteY7" fmla="*/ 1398940 h 5875690"/>
              <a:gd name="connsiteX8" fmla="*/ 4560639 w 4560639"/>
              <a:gd name="connsiteY8" fmla="*/ 2560990 h 5875690"/>
              <a:gd name="connsiteX9" fmla="*/ 1074489 w 4560639"/>
              <a:gd name="connsiteY9" fmla="*/ 3856390 h 5875690"/>
              <a:gd name="connsiteX10" fmla="*/ 3455739 w 4560639"/>
              <a:gd name="connsiteY10" fmla="*/ 5875690 h 5875690"/>
              <a:gd name="connsiteX11" fmla="*/ 2065089 w 4560639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686671 w 4620371"/>
              <a:gd name="connsiteY3" fmla="*/ 135623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84333 h 5903383"/>
              <a:gd name="connsiteX1" fmla="*/ 124571 w 4620371"/>
              <a:gd name="connsiteY1" fmla="*/ 3598333 h 5903383"/>
              <a:gd name="connsiteX2" fmla="*/ 3458321 w 4620371"/>
              <a:gd name="connsiteY2" fmla="*/ 2588683 h 5903383"/>
              <a:gd name="connsiteX3" fmla="*/ 1686671 w 4620371"/>
              <a:gd name="connsiteY3" fmla="*/ 1369483 h 5903383"/>
              <a:gd name="connsiteX4" fmla="*/ 3039221 w 4620371"/>
              <a:gd name="connsiteY4" fmla="*/ 893233 h 5903383"/>
              <a:gd name="connsiteX5" fmla="*/ 1839071 w 4620371"/>
              <a:gd name="connsiteY5" fmla="*/ 55033 h 5903383"/>
              <a:gd name="connsiteX6" fmla="*/ 3686921 w 4620371"/>
              <a:gd name="connsiteY6" fmla="*/ 778933 h 5903383"/>
              <a:gd name="connsiteX7" fmla="*/ 2334371 w 4620371"/>
              <a:gd name="connsiteY7" fmla="*/ 1426633 h 5903383"/>
              <a:gd name="connsiteX8" fmla="*/ 4620371 w 4620371"/>
              <a:gd name="connsiteY8" fmla="*/ 2588683 h 5903383"/>
              <a:gd name="connsiteX9" fmla="*/ 1134221 w 4620371"/>
              <a:gd name="connsiteY9" fmla="*/ 3884083 h 5903383"/>
              <a:gd name="connsiteX10" fmla="*/ 3515471 w 4620371"/>
              <a:gd name="connsiteY10" fmla="*/ 5903383 h 5903383"/>
              <a:gd name="connsiteX11" fmla="*/ 2124821 w 4620371"/>
              <a:gd name="connsiteY11" fmla="*/ 5884333 h 5903383"/>
              <a:gd name="connsiteX0" fmla="*/ 2124821 w 4353671"/>
              <a:gd name="connsiteY0" fmla="*/ 5884333 h 5903383"/>
              <a:gd name="connsiteX1" fmla="*/ 124571 w 4353671"/>
              <a:gd name="connsiteY1" fmla="*/ 3598333 h 5903383"/>
              <a:gd name="connsiteX2" fmla="*/ 3458321 w 4353671"/>
              <a:gd name="connsiteY2" fmla="*/ 2588683 h 5903383"/>
              <a:gd name="connsiteX3" fmla="*/ 1686671 w 4353671"/>
              <a:gd name="connsiteY3" fmla="*/ 1369483 h 5903383"/>
              <a:gd name="connsiteX4" fmla="*/ 3039221 w 4353671"/>
              <a:gd name="connsiteY4" fmla="*/ 893233 h 5903383"/>
              <a:gd name="connsiteX5" fmla="*/ 1839071 w 4353671"/>
              <a:gd name="connsiteY5" fmla="*/ 55033 h 5903383"/>
              <a:gd name="connsiteX6" fmla="*/ 3686921 w 4353671"/>
              <a:gd name="connsiteY6" fmla="*/ 778933 h 5903383"/>
              <a:gd name="connsiteX7" fmla="*/ 2334371 w 4353671"/>
              <a:gd name="connsiteY7" fmla="*/ 1426633 h 5903383"/>
              <a:gd name="connsiteX8" fmla="*/ 4353671 w 4353671"/>
              <a:gd name="connsiteY8" fmla="*/ 2569633 h 5903383"/>
              <a:gd name="connsiteX9" fmla="*/ 1134221 w 4353671"/>
              <a:gd name="connsiteY9" fmla="*/ 3884083 h 5903383"/>
              <a:gd name="connsiteX10" fmla="*/ 3515471 w 4353671"/>
              <a:gd name="connsiteY10" fmla="*/ 5903383 h 5903383"/>
              <a:gd name="connsiteX11" fmla="*/ 2124821 w 4353671"/>
              <a:gd name="connsiteY11" fmla="*/ 5884333 h 5903383"/>
              <a:gd name="connsiteX0" fmla="*/ 2124821 w 4353671"/>
              <a:gd name="connsiteY0" fmla="*/ 6165955 h 6185005"/>
              <a:gd name="connsiteX1" fmla="*/ 124571 w 4353671"/>
              <a:gd name="connsiteY1" fmla="*/ 3879955 h 6185005"/>
              <a:gd name="connsiteX2" fmla="*/ 3458321 w 4353671"/>
              <a:gd name="connsiteY2" fmla="*/ 2870305 h 6185005"/>
              <a:gd name="connsiteX3" fmla="*/ 1686671 w 4353671"/>
              <a:gd name="connsiteY3" fmla="*/ 1651105 h 6185005"/>
              <a:gd name="connsiteX4" fmla="*/ 3039221 w 4353671"/>
              <a:gd name="connsiteY4" fmla="*/ 1174855 h 6185005"/>
              <a:gd name="connsiteX5" fmla="*/ 1820021 w 4353671"/>
              <a:gd name="connsiteY5" fmla="*/ 12805 h 6185005"/>
              <a:gd name="connsiteX6" fmla="*/ 3686921 w 4353671"/>
              <a:gd name="connsiteY6" fmla="*/ 1060555 h 6185005"/>
              <a:gd name="connsiteX7" fmla="*/ 2334371 w 4353671"/>
              <a:gd name="connsiteY7" fmla="*/ 1708255 h 6185005"/>
              <a:gd name="connsiteX8" fmla="*/ 4353671 w 4353671"/>
              <a:gd name="connsiteY8" fmla="*/ 2851255 h 6185005"/>
              <a:gd name="connsiteX9" fmla="*/ 1134221 w 4353671"/>
              <a:gd name="connsiteY9" fmla="*/ 4165705 h 6185005"/>
              <a:gd name="connsiteX10" fmla="*/ 3515471 w 4353671"/>
              <a:gd name="connsiteY10" fmla="*/ 6185005 h 6185005"/>
              <a:gd name="connsiteX11" fmla="*/ 2124821 w 4353671"/>
              <a:gd name="connsiteY11" fmla="*/ 6165955 h 6185005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4284 h 6173334"/>
              <a:gd name="connsiteX1" fmla="*/ 124571 w 4354179"/>
              <a:gd name="connsiteY1" fmla="*/ 3868284 h 6173334"/>
              <a:gd name="connsiteX2" fmla="*/ 3458321 w 4354179"/>
              <a:gd name="connsiteY2" fmla="*/ 2858634 h 6173334"/>
              <a:gd name="connsiteX3" fmla="*/ 1686671 w 4354179"/>
              <a:gd name="connsiteY3" fmla="*/ 1639434 h 6173334"/>
              <a:gd name="connsiteX4" fmla="*/ 3039221 w 4354179"/>
              <a:gd name="connsiteY4" fmla="*/ 1163184 h 6173334"/>
              <a:gd name="connsiteX5" fmla="*/ 1820021 w 4354179"/>
              <a:gd name="connsiteY5" fmla="*/ 1134 h 6173334"/>
              <a:gd name="connsiteX6" fmla="*/ 3686921 w 4354179"/>
              <a:gd name="connsiteY6" fmla="*/ 1048884 h 6173334"/>
              <a:gd name="connsiteX7" fmla="*/ 2334371 w 4354179"/>
              <a:gd name="connsiteY7" fmla="*/ 1696584 h 6173334"/>
              <a:gd name="connsiteX8" fmla="*/ 4353671 w 4354179"/>
              <a:gd name="connsiteY8" fmla="*/ 2839584 h 6173334"/>
              <a:gd name="connsiteX9" fmla="*/ 1134221 w 4354179"/>
              <a:gd name="connsiteY9" fmla="*/ 4154034 h 6173334"/>
              <a:gd name="connsiteX10" fmla="*/ 3515471 w 4354179"/>
              <a:gd name="connsiteY10" fmla="*/ 6173334 h 6173334"/>
              <a:gd name="connsiteX11" fmla="*/ 2124821 w 4354179"/>
              <a:gd name="connsiteY11" fmla="*/ 6154284 h 6173334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85084 w 4350942"/>
              <a:gd name="connsiteY0" fmla="*/ 6200299 h 6200299"/>
              <a:gd name="connsiteX1" fmla="*/ 121334 w 4350942"/>
              <a:gd name="connsiteY1" fmla="*/ 3868913 h 6200299"/>
              <a:gd name="connsiteX2" fmla="*/ 3455084 w 4350942"/>
              <a:gd name="connsiteY2" fmla="*/ 2859263 h 6200299"/>
              <a:gd name="connsiteX3" fmla="*/ 1683434 w 4350942"/>
              <a:gd name="connsiteY3" fmla="*/ 1640063 h 6200299"/>
              <a:gd name="connsiteX4" fmla="*/ 3035984 w 4350942"/>
              <a:gd name="connsiteY4" fmla="*/ 1163813 h 6200299"/>
              <a:gd name="connsiteX5" fmla="*/ 1816784 w 4350942"/>
              <a:gd name="connsiteY5" fmla="*/ 1763 h 6200299"/>
              <a:gd name="connsiteX6" fmla="*/ 3683684 w 4350942"/>
              <a:gd name="connsiteY6" fmla="*/ 1049513 h 6200299"/>
              <a:gd name="connsiteX7" fmla="*/ 2331134 w 4350942"/>
              <a:gd name="connsiteY7" fmla="*/ 1697213 h 6200299"/>
              <a:gd name="connsiteX8" fmla="*/ 4350434 w 4350942"/>
              <a:gd name="connsiteY8" fmla="*/ 2840213 h 6200299"/>
              <a:gd name="connsiteX9" fmla="*/ 1130984 w 4350942"/>
              <a:gd name="connsiteY9" fmla="*/ 4154663 h 6200299"/>
              <a:gd name="connsiteX10" fmla="*/ 3512234 w 4350942"/>
              <a:gd name="connsiteY10" fmla="*/ 6173963 h 6200299"/>
              <a:gd name="connsiteX11" fmla="*/ 2185084 w 4350942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3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3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4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8731" h="6200299">
                <a:moveTo>
                  <a:pt x="1992873" y="6200299"/>
                </a:moveTo>
                <a:cubicBezTo>
                  <a:pt x="1243573" y="5444649"/>
                  <a:pt x="-489977" y="5318206"/>
                  <a:pt x="132323" y="3838656"/>
                </a:cubicBezTo>
                <a:cubicBezTo>
                  <a:pt x="767323" y="2856509"/>
                  <a:pt x="2783448" y="3255253"/>
                  <a:pt x="3262873" y="2859264"/>
                </a:cubicBezTo>
                <a:cubicBezTo>
                  <a:pt x="3342248" y="2579130"/>
                  <a:pt x="1278498" y="2298388"/>
                  <a:pt x="1491223" y="1640063"/>
                </a:cubicBezTo>
                <a:cubicBezTo>
                  <a:pt x="1672198" y="1043682"/>
                  <a:pt x="2653273" y="1324436"/>
                  <a:pt x="2843773" y="1163813"/>
                </a:cubicBezTo>
                <a:cubicBezTo>
                  <a:pt x="3605773" y="574718"/>
                  <a:pt x="2024623" y="281163"/>
                  <a:pt x="1624573" y="1763"/>
                </a:cubicBezTo>
                <a:cubicBezTo>
                  <a:pt x="2691373" y="-23637"/>
                  <a:pt x="3453373" y="220470"/>
                  <a:pt x="3491473" y="1049513"/>
                </a:cubicBezTo>
                <a:cubicBezTo>
                  <a:pt x="3551798" y="1750618"/>
                  <a:pt x="2488173" y="1347963"/>
                  <a:pt x="2138923" y="1697213"/>
                </a:cubicBezTo>
                <a:cubicBezTo>
                  <a:pt x="2081773" y="2160763"/>
                  <a:pt x="4196323" y="2443907"/>
                  <a:pt x="4158223" y="2840213"/>
                </a:cubicBezTo>
                <a:cubicBezTo>
                  <a:pt x="4024873" y="3387565"/>
                  <a:pt x="1624573" y="3341863"/>
                  <a:pt x="938773" y="4154663"/>
                </a:cubicBezTo>
                <a:cubicBezTo>
                  <a:pt x="646673" y="4846813"/>
                  <a:pt x="2526273" y="5500863"/>
                  <a:pt x="3320023" y="6173963"/>
                </a:cubicBezTo>
                <a:lnTo>
                  <a:pt x="1992873" y="620029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44568CD2-F717-442B-895B-96FACF1C3925}"/>
              </a:ext>
            </a:extLst>
          </p:cNvPr>
          <p:cNvSpPr/>
          <p:nvPr/>
        </p:nvSpPr>
        <p:spPr>
          <a:xfrm>
            <a:off x="4332184" y="1996440"/>
            <a:ext cx="3246868" cy="4871720"/>
          </a:xfrm>
          <a:custGeom>
            <a:avLst/>
            <a:gdLst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15053 w 3174437"/>
              <a:gd name="connsiteY7" fmla="*/ 927100 h 4864100"/>
              <a:gd name="connsiteX8" fmla="*/ 2802353 w 3174437"/>
              <a:gd name="connsiteY8" fmla="*/ 558800 h 4864100"/>
              <a:gd name="connsiteX9" fmla="*/ 2167353 w 3174437"/>
              <a:gd name="connsiteY9" fmla="*/ 10160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37913 w 3174437"/>
              <a:gd name="connsiteY7" fmla="*/ 843280 h 4864100"/>
              <a:gd name="connsiteX8" fmla="*/ 2802353 w 3174437"/>
              <a:gd name="connsiteY8" fmla="*/ 558800 h 4864100"/>
              <a:gd name="connsiteX9" fmla="*/ 2167353 w 3174437"/>
              <a:gd name="connsiteY9" fmla="*/ 10160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37913 w 3174437"/>
              <a:gd name="connsiteY7" fmla="*/ 843280 h 4864100"/>
              <a:gd name="connsiteX8" fmla="*/ 2802353 w 3174437"/>
              <a:gd name="connsiteY8" fmla="*/ 558800 h 4864100"/>
              <a:gd name="connsiteX9" fmla="*/ 2182593 w 3174437"/>
              <a:gd name="connsiteY9" fmla="*/ 15494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86960 h 4886960"/>
              <a:gd name="connsiteX1" fmla="*/ 198853 w 3174437"/>
              <a:gd name="connsiteY1" fmla="*/ 3629660 h 4886960"/>
              <a:gd name="connsiteX2" fmla="*/ 402053 w 3174437"/>
              <a:gd name="connsiteY2" fmla="*/ 2981960 h 4886960"/>
              <a:gd name="connsiteX3" fmla="*/ 3157953 w 3174437"/>
              <a:gd name="connsiteY3" fmla="*/ 2334260 h 4886960"/>
              <a:gd name="connsiteX4" fmla="*/ 1545053 w 3174437"/>
              <a:gd name="connsiteY4" fmla="*/ 1508760 h 4886960"/>
              <a:gd name="connsiteX5" fmla="*/ 1443453 w 3174437"/>
              <a:gd name="connsiteY5" fmla="*/ 1242060 h 4886960"/>
              <a:gd name="connsiteX6" fmla="*/ 2586453 w 3174437"/>
              <a:gd name="connsiteY6" fmla="*/ 1013460 h 4886960"/>
              <a:gd name="connsiteX7" fmla="*/ 2837913 w 3174437"/>
              <a:gd name="connsiteY7" fmla="*/ 866140 h 4886960"/>
              <a:gd name="connsiteX8" fmla="*/ 2802353 w 3174437"/>
              <a:gd name="connsiteY8" fmla="*/ 581660 h 4886960"/>
              <a:gd name="connsiteX9" fmla="*/ 2182593 w 3174437"/>
              <a:gd name="connsiteY9" fmla="*/ 177800 h 4886960"/>
              <a:gd name="connsiteX10" fmla="*/ 1557753 w 3174437"/>
              <a:gd name="connsiteY10" fmla="*/ 22860 h 4886960"/>
              <a:gd name="connsiteX11" fmla="*/ 1489173 w 3174437"/>
              <a:gd name="connsiteY11" fmla="*/ 0 h 4886960"/>
              <a:gd name="connsiteX0" fmla="*/ 2167353 w 3174290"/>
              <a:gd name="connsiteY0" fmla="*/ 4886960 h 4886960"/>
              <a:gd name="connsiteX1" fmla="*/ 198853 w 3174290"/>
              <a:gd name="connsiteY1" fmla="*/ 3629660 h 4886960"/>
              <a:gd name="connsiteX2" fmla="*/ 402053 w 3174290"/>
              <a:gd name="connsiteY2" fmla="*/ 2981960 h 4886960"/>
              <a:gd name="connsiteX3" fmla="*/ 3157953 w 3174290"/>
              <a:gd name="connsiteY3" fmla="*/ 2334260 h 4886960"/>
              <a:gd name="connsiteX4" fmla="*/ 1545053 w 3174290"/>
              <a:gd name="connsiteY4" fmla="*/ 1508760 h 4886960"/>
              <a:gd name="connsiteX5" fmla="*/ 1534893 w 3174290"/>
              <a:gd name="connsiteY5" fmla="*/ 1203960 h 4886960"/>
              <a:gd name="connsiteX6" fmla="*/ 2586453 w 3174290"/>
              <a:gd name="connsiteY6" fmla="*/ 1013460 h 4886960"/>
              <a:gd name="connsiteX7" fmla="*/ 2837913 w 3174290"/>
              <a:gd name="connsiteY7" fmla="*/ 866140 h 4886960"/>
              <a:gd name="connsiteX8" fmla="*/ 2802353 w 3174290"/>
              <a:gd name="connsiteY8" fmla="*/ 581660 h 4886960"/>
              <a:gd name="connsiteX9" fmla="*/ 2182593 w 3174290"/>
              <a:gd name="connsiteY9" fmla="*/ 177800 h 4886960"/>
              <a:gd name="connsiteX10" fmla="*/ 1557753 w 3174290"/>
              <a:gd name="connsiteY10" fmla="*/ 22860 h 4886960"/>
              <a:gd name="connsiteX11" fmla="*/ 1489173 w 3174290"/>
              <a:gd name="connsiteY11" fmla="*/ 0 h 4886960"/>
              <a:gd name="connsiteX0" fmla="*/ 2168978 w 3206149"/>
              <a:gd name="connsiteY0" fmla="*/ 4886960 h 4886960"/>
              <a:gd name="connsiteX1" fmla="*/ 200478 w 3206149"/>
              <a:gd name="connsiteY1" fmla="*/ 3629660 h 4886960"/>
              <a:gd name="connsiteX2" fmla="*/ 403678 w 3206149"/>
              <a:gd name="connsiteY2" fmla="*/ 2981960 h 4886960"/>
              <a:gd name="connsiteX3" fmla="*/ 3190058 w 3206149"/>
              <a:gd name="connsiteY3" fmla="*/ 2280920 h 4886960"/>
              <a:gd name="connsiteX4" fmla="*/ 1546678 w 3206149"/>
              <a:gd name="connsiteY4" fmla="*/ 1508760 h 4886960"/>
              <a:gd name="connsiteX5" fmla="*/ 1536518 w 3206149"/>
              <a:gd name="connsiteY5" fmla="*/ 1203960 h 4886960"/>
              <a:gd name="connsiteX6" fmla="*/ 2588078 w 3206149"/>
              <a:gd name="connsiteY6" fmla="*/ 1013460 h 4886960"/>
              <a:gd name="connsiteX7" fmla="*/ 2839538 w 3206149"/>
              <a:gd name="connsiteY7" fmla="*/ 866140 h 4886960"/>
              <a:gd name="connsiteX8" fmla="*/ 2803978 w 3206149"/>
              <a:gd name="connsiteY8" fmla="*/ 581660 h 4886960"/>
              <a:gd name="connsiteX9" fmla="*/ 2184218 w 3206149"/>
              <a:gd name="connsiteY9" fmla="*/ 177800 h 4886960"/>
              <a:gd name="connsiteX10" fmla="*/ 1559378 w 3206149"/>
              <a:gd name="connsiteY10" fmla="*/ 22860 h 4886960"/>
              <a:gd name="connsiteX11" fmla="*/ 1490798 w 3206149"/>
              <a:gd name="connsiteY11" fmla="*/ 0 h 4886960"/>
              <a:gd name="connsiteX0" fmla="*/ 2195372 w 3233925"/>
              <a:gd name="connsiteY0" fmla="*/ 4886960 h 4886960"/>
              <a:gd name="connsiteX1" fmla="*/ 226872 w 3233925"/>
              <a:gd name="connsiteY1" fmla="*/ 3629660 h 4886960"/>
              <a:gd name="connsiteX2" fmla="*/ 376732 w 3233925"/>
              <a:gd name="connsiteY2" fmla="*/ 2943860 h 4886960"/>
              <a:gd name="connsiteX3" fmla="*/ 3216452 w 3233925"/>
              <a:gd name="connsiteY3" fmla="*/ 2280920 h 4886960"/>
              <a:gd name="connsiteX4" fmla="*/ 1573072 w 3233925"/>
              <a:gd name="connsiteY4" fmla="*/ 1508760 h 4886960"/>
              <a:gd name="connsiteX5" fmla="*/ 1562912 w 3233925"/>
              <a:gd name="connsiteY5" fmla="*/ 1203960 h 4886960"/>
              <a:gd name="connsiteX6" fmla="*/ 2614472 w 3233925"/>
              <a:gd name="connsiteY6" fmla="*/ 1013460 h 4886960"/>
              <a:gd name="connsiteX7" fmla="*/ 2865932 w 3233925"/>
              <a:gd name="connsiteY7" fmla="*/ 866140 h 4886960"/>
              <a:gd name="connsiteX8" fmla="*/ 2830372 w 3233925"/>
              <a:gd name="connsiteY8" fmla="*/ 581660 h 4886960"/>
              <a:gd name="connsiteX9" fmla="*/ 2210612 w 3233925"/>
              <a:gd name="connsiteY9" fmla="*/ 177800 h 4886960"/>
              <a:gd name="connsiteX10" fmla="*/ 1585772 w 3233925"/>
              <a:gd name="connsiteY10" fmla="*/ 22860 h 4886960"/>
              <a:gd name="connsiteX11" fmla="*/ 1517192 w 3233925"/>
              <a:gd name="connsiteY11" fmla="*/ 0 h 4886960"/>
              <a:gd name="connsiteX0" fmla="*/ 2204722 w 3243275"/>
              <a:gd name="connsiteY0" fmla="*/ 4886960 h 4886960"/>
              <a:gd name="connsiteX1" fmla="*/ 220982 w 3243275"/>
              <a:gd name="connsiteY1" fmla="*/ 3644900 h 4886960"/>
              <a:gd name="connsiteX2" fmla="*/ 386082 w 3243275"/>
              <a:gd name="connsiteY2" fmla="*/ 2943860 h 4886960"/>
              <a:gd name="connsiteX3" fmla="*/ 3225802 w 3243275"/>
              <a:gd name="connsiteY3" fmla="*/ 2280920 h 4886960"/>
              <a:gd name="connsiteX4" fmla="*/ 1582422 w 3243275"/>
              <a:gd name="connsiteY4" fmla="*/ 1508760 h 4886960"/>
              <a:gd name="connsiteX5" fmla="*/ 1572262 w 3243275"/>
              <a:gd name="connsiteY5" fmla="*/ 1203960 h 4886960"/>
              <a:gd name="connsiteX6" fmla="*/ 2623822 w 3243275"/>
              <a:gd name="connsiteY6" fmla="*/ 1013460 h 4886960"/>
              <a:gd name="connsiteX7" fmla="*/ 2875282 w 3243275"/>
              <a:gd name="connsiteY7" fmla="*/ 866140 h 4886960"/>
              <a:gd name="connsiteX8" fmla="*/ 2839722 w 3243275"/>
              <a:gd name="connsiteY8" fmla="*/ 581660 h 4886960"/>
              <a:gd name="connsiteX9" fmla="*/ 2219962 w 3243275"/>
              <a:gd name="connsiteY9" fmla="*/ 177800 h 4886960"/>
              <a:gd name="connsiteX10" fmla="*/ 1595122 w 3243275"/>
              <a:gd name="connsiteY10" fmla="*/ 22860 h 4886960"/>
              <a:gd name="connsiteX11" fmla="*/ 1526542 w 3243275"/>
              <a:gd name="connsiteY11" fmla="*/ 0 h 4886960"/>
              <a:gd name="connsiteX0" fmla="*/ 2156952 w 3195505"/>
              <a:gd name="connsiteY0" fmla="*/ 4886960 h 4886960"/>
              <a:gd name="connsiteX1" fmla="*/ 173212 w 3195505"/>
              <a:gd name="connsiteY1" fmla="*/ 3644900 h 4886960"/>
              <a:gd name="connsiteX2" fmla="*/ 338312 w 3195505"/>
              <a:gd name="connsiteY2" fmla="*/ 2943860 h 4886960"/>
              <a:gd name="connsiteX3" fmla="*/ 3178032 w 3195505"/>
              <a:gd name="connsiteY3" fmla="*/ 2280920 h 4886960"/>
              <a:gd name="connsiteX4" fmla="*/ 1534652 w 3195505"/>
              <a:gd name="connsiteY4" fmla="*/ 1508760 h 4886960"/>
              <a:gd name="connsiteX5" fmla="*/ 1524492 w 3195505"/>
              <a:gd name="connsiteY5" fmla="*/ 1203960 h 4886960"/>
              <a:gd name="connsiteX6" fmla="*/ 2576052 w 3195505"/>
              <a:gd name="connsiteY6" fmla="*/ 1013460 h 4886960"/>
              <a:gd name="connsiteX7" fmla="*/ 2827512 w 3195505"/>
              <a:gd name="connsiteY7" fmla="*/ 866140 h 4886960"/>
              <a:gd name="connsiteX8" fmla="*/ 2791952 w 3195505"/>
              <a:gd name="connsiteY8" fmla="*/ 581660 h 4886960"/>
              <a:gd name="connsiteX9" fmla="*/ 2172192 w 3195505"/>
              <a:gd name="connsiteY9" fmla="*/ 177800 h 4886960"/>
              <a:gd name="connsiteX10" fmla="*/ 1547352 w 3195505"/>
              <a:gd name="connsiteY10" fmla="*/ 22860 h 4886960"/>
              <a:gd name="connsiteX11" fmla="*/ 1478772 w 3195505"/>
              <a:gd name="connsiteY11" fmla="*/ 0 h 4886960"/>
              <a:gd name="connsiteX0" fmla="*/ 2183444 w 3221997"/>
              <a:gd name="connsiteY0" fmla="*/ 4886960 h 4886960"/>
              <a:gd name="connsiteX1" fmla="*/ 199704 w 3221997"/>
              <a:gd name="connsiteY1" fmla="*/ 3644900 h 4886960"/>
              <a:gd name="connsiteX2" fmla="*/ 364804 w 3221997"/>
              <a:gd name="connsiteY2" fmla="*/ 2943860 h 4886960"/>
              <a:gd name="connsiteX3" fmla="*/ 3204524 w 3221997"/>
              <a:gd name="connsiteY3" fmla="*/ 2280920 h 4886960"/>
              <a:gd name="connsiteX4" fmla="*/ 1561144 w 3221997"/>
              <a:gd name="connsiteY4" fmla="*/ 1508760 h 4886960"/>
              <a:gd name="connsiteX5" fmla="*/ 1550984 w 3221997"/>
              <a:gd name="connsiteY5" fmla="*/ 1203960 h 4886960"/>
              <a:gd name="connsiteX6" fmla="*/ 2602544 w 3221997"/>
              <a:gd name="connsiteY6" fmla="*/ 1013460 h 4886960"/>
              <a:gd name="connsiteX7" fmla="*/ 2854004 w 3221997"/>
              <a:gd name="connsiteY7" fmla="*/ 866140 h 4886960"/>
              <a:gd name="connsiteX8" fmla="*/ 2818444 w 3221997"/>
              <a:gd name="connsiteY8" fmla="*/ 581660 h 4886960"/>
              <a:gd name="connsiteX9" fmla="*/ 2198684 w 3221997"/>
              <a:gd name="connsiteY9" fmla="*/ 177800 h 4886960"/>
              <a:gd name="connsiteX10" fmla="*/ 1573844 w 3221997"/>
              <a:gd name="connsiteY10" fmla="*/ 22860 h 4886960"/>
              <a:gd name="connsiteX11" fmla="*/ 1505264 w 3221997"/>
              <a:gd name="connsiteY11" fmla="*/ 0 h 4886960"/>
              <a:gd name="connsiteX0" fmla="*/ 2261655 w 3246868"/>
              <a:gd name="connsiteY0" fmla="*/ 4871720 h 4871720"/>
              <a:gd name="connsiteX1" fmla="*/ 224575 w 3246868"/>
              <a:gd name="connsiteY1" fmla="*/ 3644900 h 4871720"/>
              <a:gd name="connsiteX2" fmla="*/ 389675 w 3246868"/>
              <a:gd name="connsiteY2" fmla="*/ 2943860 h 4871720"/>
              <a:gd name="connsiteX3" fmla="*/ 3229395 w 3246868"/>
              <a:gd name="connsiteY3" fmla="*/ 2280920 h 4871720"/>
              <a:gd name="connsiteX4" fmla="*/ 1586015 w 3246868"/>
              <a:gd name="connsiteY4" fmla="*/ 1508760 h 4871720"/>
              <a:gd name="connsiteX5" fmla="*/ 1575855 w 3246868"/>
              <a:gd name="connsiteY5" fmla="*/ 1203960 h 4871720"/>
              <a:gd name="connsiteX6" fmla="*/ 2627415 w 3246868"/>
              <a:gd name="connsiteY6" fmla="*/ 1013460 h 4871720"/>
              <a:gd name="connsiteX7" fmla="*/ 2878875 w 3246868"/>
              <a:gd name="connsiteY7" fmla="*/ 866140 h 4871720"/>
              <a:gd name="connsiteX8" fmla="*/ 2843315 w 3246868"/>
              <a:gd name="connsiteY8" fmla="*/ 581660 h 4871720"/>
              <a:gd name="connsiteX9" fmla="*/ 2223555 w 3246868"/>
              <a:gd name="connsiteY9" fmla="*/ 177800 h 4871720"/>
              <a:gd name="connsiteX10" fmla="*/ 1598715 w 3246868"/>
              <a:gd name="connsiteY10" fmla="*/ 22860 h 4871720"/>
              <a:gd name="connsiteX11" fmla="*/ 1530135 w 3246868"/>
              <a:gd name="connsiteY11" fmla="*/ 0 h 487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6868" h="4871720">
                <a:moveTo>
                  <a:pt x="2261655" y="4871720"/>
                </a:moveTo>
                <a:cubicBezTo>
                  <a:pt x="1424513" y="4401820"/>
                  <a:pt x="536572" y="3966210"/>
                  <a:pt x="224575" y="3644900"/>
                </a:cubicBezTo>
                <a:cubicBezTo>
                  <a:pt x="-87422" y="3323590"/>
                  <a:pt x="-111128" y="3171190"/>
                  <a:pt x="389675" y="2943860"/>
                </a:cubicBezTo>
                <a:cubicBezTo>
                  <a:pt x="890478" y="2716530"/>
                  <a:pt x="3030005" y="2520103"/>
                  <a:pt x="3229395" y="2280920"/>
                </a:cubicBezTo>
                <a:cubicBezTo>
                  <a:pt x="3428785" y="2041737"/>
                  <a:pt x="1861605" y="1688253"/>
                  <a:pt x="1586015" y="1508760"/>
                </a:cubicBezTo>
                <a:cubicBezTo>
                  <a:pt x="1310425" y="1329267"/>
                  <a:pt x="1402288" y="1286510"/>
                  <a:pt x="1575855" y="1203960"/>
                </a:cubicBezTo>
                <a:cubicBezTo>
                  <a:pt x="1749422" y="1121410"/>
                  <a:pt x="2410245" y="1069763"/>
                  <a:pt x="2627415" y="1013460"/>
                </a:cubicBezTo>
                <a:cubicBezTo>
                  <a:pt x="2844585" y="957157"/>
                  <a:pt x="2842892" y="938107"/>
                  <a:pt x="2878875" y="866140"/>
                </a:cubicBezTo>
                <a:cubicBezTo>
                  <a:pt x="2914858" y="794173"/>
                  <a:pt x="2952535" y="696383"/>
                  <a:pt x="2843315" y="581660"/>
                </a:cubicBezTo>
                <a:cubicBezTo>
                  <a:pt x="2734095" y="466937"/>
                  <a:pt x="2430988" y="270933"/>
                  <a:pt x="2223555" y="177800"/>
                </a:cubicBezTo>
                <a:cubicBezTo>
                  <a:pt x="2016122" y="84667"/>
                  <a:pt x="1598715" y="22860"/>
                  <a:pt x="1598715" y="22860"/>
                </a:cubicBezTo>
                <a:lnTo>
                  <a:pt x="1530135" y="0"/>
                </a:ln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293F4BF0-4337-41E5-9CC1-35D3F3C1ECED}"/>
              </a:ext>
            </a:extLst>
          </p:cNvPr>
          <p:cNvGrpSpPr/>
          <p:nvPr/>
        </p:nvGrpSpPr>
        <p:grpSpPr>
          <a:xfrm>
            <a:off x="4930901" y="1397108"/>
            <a:ext cx="951179" cy="559181"/>
            <a:chOff x="5089369" y="1293851"/>
            <a:chExt cx="753450" cy="704369"/>
          </a:xfrm>
        </p:grpSpPr>
        <p:sp>
          <p:nvSpPr>
            <p:cNvPr id="28" name="Овал 27">
              <a:extLst>
                <a:ext uri="{FF2B5EF4-FFF2-40B4-BE49-F238E27FC236}">
                  <a16:creationId xmlns="" xmlns:a16="http://schemas.microsoft.com/office/drawing/2014/main" id="{D8453D93-83BF-4D82-BC2A-BAC38F05E73F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9" name="Прямоугольный треугольник 28">
              <a:extLst>
                <a:ext uri="{FF2B5EF4-FFF2-40B4-BE49-F238E27FC236}">
                  <a16:creationId xmlns="" xmlns:a16="http://schemas.microsoft.com/office/drawing/2014/main" id="{3B104F09-A5A3-4DFB-904E-346E1B4C7BBC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="" xmlns:a16="http://schemas.microsoft.com/office/drawing/2014/main" id="{2D5E73CE-AB47-4653-9AD9-DA200277F9C8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27C55F93-4E80-4FAE-BADD-6C55FBEFF649}"/>
              </a:ext>
            </a:extLst>
          </p:cNvPr>
          <p:cNvGrpSpPr/>
          <p:nvPr/>
        </p:nvGrpSpPr>
        <p:grpSpPr>
          <a:xfrm flipH="1">
            <a:off x="6613233" y="1629395"/>
            <a:ext cx="1006729" cy="644260"/>
            <a:chOff x="5108572" y="1287927"/>
            <a:chExt cx="734247" cy="710293"/>
          </a:xfrm>
        </p:grpSpPr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A8789575-8FAF-41A5-B508-F8E044478ADE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Прямоугольный треугольник 35">
              <a:extLst>
                <a:ext uri="{FF2B5EF4-FFF2-40B4-BE49-F238E27FC236}">
                  <a16:creationId xmlns="" xmlns:a16="http://schemas.microsoft.com/office/drawing/2014/main" id="{12EFD6F7-AC4A-447A-AAA0-21294E5553D1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="" xmlns:a16="http://schemas.microsoft.com/office/drawing/2014/main" id="{5A7A7B8C-70E7-4364-8B16-4320BCB8DAFE}"/>
                </a:ext>
              </a:extLst>
            </p:cNvPr>
            <p:cNvSpPr/>
            <p:nvPr/>
          </p:nvSpPr>
          <p:spPr>
            <a:xfrm>
              <a:off x="5108572" y="1287927"/>
              <a:ext cx="675000" cy="305293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ш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аг</a:t>
              </a:r>
              <a:r>
                <a:rPr lang="ru-RU" b="1" dirty="0" smtClean="0">
                  <a:solidFill>
                    <a:schemeClr val="bg1"/>
                  </a:solidFill>
                </a:rPr>
                <a:t> 2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709121E2-DACC-44E4-A408-A0DC61C8B64A}"/>
              </a:ext>
            </a:extLst>
          </p:cNvPr>
          <p:cNvGrpSpPr/>
          <p:nvPr/>
        </p:nvGrpSpPr>
        <p:grpSpPr>
          <a:xfrm flipH="1">
            <a:off x="5514900" y="2948285"/>
            <a:ext cx="1003800" cy="641534"/>
            <a:chOff x="5089369" y="1293851"/>
            <a:chExt cx="753450" cy="704369"/>
          </a:xfrm>
        </p:grpSpPr>
        <p:sp>
          <p:nvSpPr>
            <p:cNvPr id="39" name="Овал 38">
              <a:extLst>
                <a:ext uri="{FF2B5EF4-FFF2-40B4-BE49-F238E27FC236}">
                  <a16:creationId xmlns="" xmlns:a16="http://schemas.microsoft.com/office/drawing/2014/main" id="{4176BDC2-33C1-41E3-A586-F2707DF032D0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Прямоугольный треугольник 39">
              <a:extLst>
                <a:ext uri="{FF2B5EF4-FFF2-40B4-BE49-F238E27FC236}">
                  <a16:creationId xmlns="" xmlns:a16="http://schemas.microsoft.com/office/drawing/2014/main" id="{773E590D-37BF-40A8-B51E-B92D68E03132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="" xmlns:a16="http://schemas.microsoft.com/office/drawing/2014/main" id="{9B2811C4-981E-42DA-99F6-5335F4AF1E4F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D238A745-422A-4702-9F6C-EE0CBBCCE4C6}"/>
              </a:ext>
            </a:extLst>
          </p:cNvPr>
          <p:cNvGrpSpPr/>
          <p:nvPr/>
        </p:nvGrpSpPr>
        <p:grpSpPr>
          <a:xfrm>
            <a:off x="5882080" y="2365696"/>
            <a:ext cx="852101" cy="673280"/>
            <a:chOff x="5089369" y="1293851"/>
            <a:chExt cx="753450" cy="704369"/>
          </a:xfrm>
        </p:grpSpPr>
        <p:sp>
          <p:nvSpPr>
            <p:cNvPr id="43" name="Овал 42">
              <a:extLst>
                <a:ext uri="{FF2B5EF4-FFF2-40B4-BE49-F238E27FC236}">
                  <a16:creationId xmlns="" xmlns:a16="http://schemas.microsoft.com/office/drawing/2014/main" id="{AF4B85A1-2F70-4842-AD82-115F05A2FBB0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Прямоугольный треугольник 43">
              <a:extLst>
                <a:ext uri="{FF2B5EF4-FFF2-40B4-BE49-F238E27FC236}">
                  <a16:creationId xmlns="" xmlns:a16="http://schemas.microsoft.com/office/drawing/2014/main" id="{1A00B36A-32B2-42EB-8BFC-E9D1142F0332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="" xmlns:a16="http://schemas.microsoft.com/office/drawing/2014/main" id="{52A5CAF9-2E03-498C-B119-347173EECE66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2783748F-2D16-441F-807D-6536C070D796}"/>
              </a:ext>
            </a:extLst>
          </p:cNvPr>
          <p:cNvGrpSpPr/>
          <p:nvPr/>
        </p:nvGrpSpPr>
        <p:grpSpPr>
          <a:xfrm>
            <a:off x="6016800" y="3532123"/>
            <a:ext cx="979199" cy="915412"/>
            <a:chOff x="5089369" y="1293851"/>
            <a:chExt cx="753450" cy="704369"/>
          </a:xfrm>
        </p:grpSpPr>
        <p:sp>
          <p:nvSpPr>
            <p:cNvPr id="47" name="Овал 46">
              <a:extLst>
                <a:ext uri="{FF2B5EF4-FFF2-40B4-BE49-F238E27FC236}">
                  <a16:creationId xmlns="" xmlns:a16="http://schemas.microsoft.com/office/drawing/2014/main" id="{A4D30AD6-FBA3-4814-A5A3-28C7AA400621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" name="Прямоугольный треугольник 47">
              <a:extLst>
                <a:ext uri="{FF2B5EF4-FFF2-40B4-BE49-F238E27FC236}">
                  <a16:creationId xmlns="" xmlns:a16="http://schemas.microsoft.com/office/drawing/2014/main" id="{87314034-9850-4846-BB02-3CB360C360C7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738BCAFF-CC2A-4B9D-B137-F75210F31B0F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="" xmlns:a16="http://schemas.microsoft.com/office/drawing/2014/main" id="{526ECD3C-A9A1-4DA2-95FA-95832BE7104F}"/>
              </a:ext>
            </a:extLst>
          </p:cNvPr>
          <p:cNvGrpSpPr/>
          <p:nvPr/>
        </p:nvGrpSpPr>
        <p:grpSpPr>
          <a:xfrm flipH="1">
            <a:off x="4956224" y="4138726"/>
            <a:ext cx="1071220" cy="1001439"/>
            <a:chOff x="5089369" y="1293851"/>
            <a:chExt cx="753450" cy="704369"/>
          </a:xfrm>
        </p:grpSpPr>
        <p:sp>
          <p:nvSpPr>
            <p:cNvPr id="51" name="Овал 50">
              <a:extLst>
                <a:ext uri="{FF2B5EF4-FFF2-40B4-BE49-F238E27FC236}">
                  <a16:creationId xmlns="" xmlns:a16="http://schemas.microsoft.com/office/drawing/2014/main" id="{2044A810-0D7B-4669-8408-01D8F8480E75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ый треугольник 51">
              <a:extLst>
                <a:ext uri="{FF2B5EF4-FFF2-40B4-BE49-F238E27FC236}">
                  <a16:creationId xmlns="" xmlns:a16="http://schemas.microsoft.com/office/drawing/2014/main" id="{0DE9AA0A-B450-42D2-A9CD-2C90D23E988A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="" xmlns:a16="http://schemas.microsoft.com/office/drawing/2014/main" id="{32FE5F23-A964-4596-8B9E-31D1FEB78C1B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4BD1C71-08B5-484D-A561-93F30222CECF}"/>
              </a:ext>
            </a:extLst>
          </p:cNvPr>
          <p:cNvSpPr txBox="1"/>
          <p:nvPr/>
        </p:nvSpPr>
        <p:spPr>
          <a:xfrm>
            <a:off x="5134290" y="1398748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ш</a:t>
            </a:r>
            <a:r>
              <a:rPr lang="ru-RU" sz="1400" b="1" dirty="0" smtClean="0">
                <a:solidFill>
                  <a:schemeClr val="bg1"/>
                </a:solidFill>
              </a:rPr>
              <a:t>аг 1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34EC522-AA34-462F-94F4-897C355C143F}"/>
              </a:ext>
            </a:extLst>
          </p:cNvPr>
          <p:cNvSpPr txBox="1"/>
          <p:nvPr/>
        </p:nvSpPr>
        <p:spPr>
          <a:xfrm>
            <a:off x="6099527" y="2387934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ш</a:t>
            </a:r>
            <a:r>
              <a:rPr lang="ru-RU" sz="1400" b="1" dirty="0" smtClean="0">
                <a:solidFill>
                  <a:schemeClr val="bg1"/>
                </a:solidFill>
              </a:rPr>
              <a:t>аг 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7DF7F0ED-1B26-42B4-8DFA-3FC7D3374964}"/>
              </a:ext>
            </a:extLst>
          </p:cNvPr>
          <p:cNvSpPr txBox="1"/>
          <p:nvPr/>
        </p:nvSpPr>
        <p:spPr>
          <a:xfrm>
            <a:off x="5644646" y="2963192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ш</a:t>
            </a:r>
            <a:r>
              <a:rPr lang="ru-RU" sz="1400" b="1" dirty="0" smtClean="0">
                <a:solidFill>
                  <a:schemeClr val="bg1"/>
                </a:solidFill>
              </a:rPr>
              <a:t>аг 4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CC3AA75-10DB-4054-819D-C0F0466572FA}"/>
              </a:ext>
            </a:extLst>
          </p:cNvPr>
          <p:cNvSpPr txBox="1"/>
          <p:nvPr/>
        </p:nvSpPr>
        <p:spPr>
          <a:xfrm>
            <a:off x="6167563" y="3589819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ш</a:t>
            </a:r>
            <a:r>
              <a:rPr lang="ru-RU" b="1" dirty="0" smtClean="0">
                <a:solidFill>
                  <a:schemeClr val="bg1"/>
                </a:solidFill>
              </a:rPr>
              <a:t>аг 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C79364B-8805-476E-9FDF-310F4F354825}"/>
              </a:ext>
            </a:extLst>
          </p:cNvPr>
          <p:cNvSpPr txBox="1"/>
          <p:nvPr/>
        </p:nvSpPr>
        <p:spPr>
          <a:xfrm>
            <a:off x="5125498" y="4220961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ш</a:t>
            </a:r>
            <a:r>
              <a:rPr lang="ru-RU" b="1" dirty="0" smtClean="0">
                <a:solidFill>
                  <a:schemeClr val="bg1"/>
                </a:solidFill>
              </a:rPr>
              <a:t>аг 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C4CDC795-06C0-435B-AFF1-F909B2D36DCE}"/>
              </a:ext>
            </a:extLst>
          </p:cNvPr>
          <p:cNvSpPr txBox="1"/>
          <p:nvPr/>
        </p:nvSpPr>
        <p:spPr>
          <a:xfrm>
            <a:off x="201000" y="1342669"/>
            <a:ext cx="471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</a:t>
            </a:r>
            <a:r>
              <a:rPr lang="ru-RU" b="1" dirty="0" smtClean="0"/>
              <a:t>нализ инфраструктуры в муниципалитете </a:t>
            </a:r>
            <a:endParaRPr lang="ru-RU" b="1" dirty="0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644EDD40-F6D5-4328-9E28-0E387B3F7A81}"/>
              </a:ext>
            </a:extLst>
          </p:cNvPr>
          <p:cNvSpPr txBox="1"/>
          <p:nvPr/>
        </p:nvSpPr>
        <p:spPr>
          <a:xfrm>
            <a:off x="7624174" y="1474869"/>
            <a:ext cx="422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</a:t>
            </a:r>
            <a:r>
              <a:rPr lang="ru-RU" b="1" dirty="0" smtClean="0"/>
              <a:t>зучение контингента обучающихся в ДОУ, СОШ, ДО</a:t>
            </a:r>
            <a:endParaRPr lang="ru-RU" b="1" dirty="0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52D5BD-2471-44BA-88C0-DBD6896EE5DC}"/>
              </a:ext>
            </a:extLst>
          </p:cNvPr>
          <p:cNvSpPr txBox="1"/>
          <p:nvPr/>
        </p:nvSpPr>
        <p:spPr>
          <a:xfrm>
            <a:off x="567315" y="2176021"/>
            <a:ext cx="567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</a:t>
            </a:r>
            <a:r>
              <a:rPr lang="ru-RU" b="1" dirty="0" smtClean="0"/>
              <a:t>зучение направлений и содержания деятельности по работе с талантливыми детьми и молодежью</a:t>
            </a:r>
            <a:endParaRPr lang="ru-RU" b="1" dirty="0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CFF59988-8777-4F54-B678-0794B84D9852}"/>
              </a:ext>
            </a:extLst>
          </p:cNvPr>
          <p:cNvSpPr txBox="1"/>
          <p:nvPr/>
        </p:nvSpPr>
        <p:spPr>
          <a:xfrm>
            <a:off x="6753335" y="2851155"/>
            <a:ext cx="5850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Наличие/разработка межведомственной (внутриотраслевой) программы (проекта) по работе с одаренными детьми и молодежью</a:t>
            </a:r>
            <a:endParaRPr lang="ru-RU" b="1" dirty="0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88EEA30B-BDCE-4260-BB8F-7D0FAC5EEE3F}"/>
              </a:ext>
            </a:extLst>
          </p:cNvPr>
          <p:cNvSpPr txBox="1"/>
          <p:nvPr/>
        </p:nvSpPr>
        <p:spPr>
          <a:xfrm>
            <a:off x="343334" y="3579124"/>
            <a:ext cx="5901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оздание единого информационного пространства </a:t>
            </a:r>
          </a:p>
          <a:p>
            <a:r>
              <a:rPr lang="ru-RU" b="1" dirty="0" smtClean="0"/>
              <a:t>для освещения деятельности</a:t>
            </a:r>
            <a:endParaRPr lang="ru-RU" b="1" dirty="0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2998B930-EB81-454C-B40A-B674EC991625}"/>
              </a:ext>
            </a:extLst>
          </p:cNvPr>
          <p:cNvSpPr txBox="1"/>
          <p:nvPr/>
        </p:nvSpPr>
        <p:spPr>
          <a:xfrm>
            <a:off x="5664531" y="4657052"/>
            <a:ext cx="675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тработка механизмов взаимодействия для </a:t>
            </a:r>
          </a:p>
          <a:p>
            <a:r>
              <a:rPr lang="ru-RU" b="1" dirty="0" smtClean="0"/>
              <a:t>непрерывного сопровождения талантливых детей и молодежи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000" y="234000"/>
            <a:ext cx="119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муниципальной системы работы по выявлению, поддержке и развитию способностей и талантов у детей и молодежи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Группа 68">
            <a:extLst>
              <a:ext uri="{FF2B5EF4-FFF2-40B4-BE49-F238E27FC236}">
                <a16:creationId xmlns="" xmlns:a16="http://schemas.microsoft.com/office/drawing/2014/main" id="{2783748F-2D16-441F-807D-6536C070D796}"/>
              </a:ext>
            </a:extLst>
          </p:cNvPr>
          <p:cNvGrpSpPr/>
          <p:nvPr/>
        </p:nvGrpSpPr>
        <p:grpSpPr>
          <a:xfrm>
            <a:off x="3303393" y="4751099"/>
            <a:ext cx="979199" cy="915412"/>
            <a:chOff x="5089369" y="1293851"/>
            <a:chExt cx="753450" cy="704369"/>
          </a:xfrm>
        </p:grpSpPr>
        <p:sp>
          <p:nvSpPr>
            <p:cNvPr id="70" name="Овал 69">
              <a:extLst>
                <a:ext uri="{FF2B5EF4-FFF2-40B4-BE49-F238E27FC236}">
                  <a16:creationId xmlns="" xmlns:a16="http://schemas.microsoft.com/office/drawing/2014/main" id="{A4D30AD6-FBA3-4814-A5A3-28C7AA400621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1" name="Прямоугольный треугольник 70">
              <a:extLst>
                <a:ext uri="{FF2B5EF4-FFF2-40B4-BE49-F238E27FC236}">
                  <a16:creationId xmlns="" xmlns:a16="http://schemas.microsoft.com/office/drawing/2014/main" id="{87314034-9850-4846-BB02-3CB360C360C7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2" name="Полилиния: фигура 48">
              <a:extLst>
                <a:ext uri="{FF2B5EF4-FFF2-40B4-BE49-F238E27FC236}">
                  <a16:creationId xmlns="" xmlns:a16="http://schemas.microsoft.com/office/drawing/2014/main" id="{738BCAFF-CC2A-4B9D-B137-F75210F31B0F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562664" y="4794365"/>
            <a:ext cx="604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prstClr val="white"/>
                </a:solidFill>
              </a:rPr>
              <a:t>шаг </a:t>
            </a:r>
            <a:r>
              <a:rPr lang="ru-RU" sz="1400" b="1" dirty="0" smtClean="0">
                <a:solidFill>
                  <a:prstClr val="white"/>
                </a:solidFill>
              </a:rPr>
              <a:t>7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68" y="47210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н</a:t>
            </a:r>
            <a:r>
              <a:rPr lang="ru-RU" b="1" dirty="0" smtClean="0">
                <a:solidFill>
                  <a:prstClr val="black"/>
                </a:solidFill>
              </a:rPr>
              <a:t>аличие/разработка системы 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работы с родителями </a:t>
            </a:r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74" name="Группа 73">
            <a:extLst>
              <a:ext uri="{FF2B5EF4-FFF2-40B4-BE49-F238E27FC236}">
                <a16:creationId xmlns="" xmlns:a16="http://schemas.microsoft.com/office/drawing/2014/main" id="{27C55F93-4E80-4FAE-BADD-6C55FBEFF649}"/>
              </a:ext>
            </a:extLst>
          </p:cNvPr>
          <p:cNvGrpSpPr/>
          <p:nvPr/>
        </p:nvGrpSpPr>
        <p:grpSpPr>
          <a:xfrm flipH="1">
            <a:off x="5092798" y="5440680"/>
            <a:ext cx="1006729" cy="644260"/>
            <a:chOff x="5108572" y="1287927"/>
            <a:chExt cx="734247" cy="710293"/>
          </a:xfrm>
        </p:grpSpPr>
        <p:sp>
          <p:nvSpPr>
            <p:cNvPr id="75" name="Овал 74">
              <a:extLst>
                <a:ext uri="{FF2B5EF4-FFF2-40B4-BE49-F238E27FC236}">
                  <a16:creationId xmlns="" xmlns:a16="http://schemas.microsoft.com/office/drawing/2014/main" id="{A8789575-8FAF-41A5-B508-F8E044478ADE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6" name="Прямоугольный треугольник 75">
              <a:extLst>
                <a:ext uri="{FF2B5EF4-FFF2-40B4-BE49-F238E27FC236}">
                  <a16:creationId xmlns="" xmlns:a16="http://schemas.microsoft.com/office/drawing/2014/main" id="{12EFD6F7-AC4A-447A-AAA0-21294E5553D1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7" name="Полилиния: фигура 36">
              <a:extLst>
                <a:ext uri="{FF2B5EF4-FFF2-40B4-BE49-F238E27FC236}">
                  <a16:creationId xmlns="" xmlns:a16="http://schemas.microsoft.com/office/drawing/2014/main" id="{5A7A7B8C-70E7-4364-8B16-4320BCB8DAFE}"/>
                </a:ext>
              </a:extLst>
            </p:cNvPr>
            <p:cNvSpPr/>
            <p:nvPr/>
          </p:nvSpPr>
          <p:spPr>
            <a:xfrm>
              <a:off x="5108572" y="1287927"/>
              <a:ext cx="675000" cy="305293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ш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аг</a:t>
              </a:r>
              <a:r>
                <a:rPr lang="ru-RU" b="1" dirty="0" smtClean="0">
                  <a:solidFill>
                    <a:schemeClr val="bg1"/>
                  </a:solidFill>
                </a:rPr>
                <a:t> 8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864803" y="548046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Наличие/разработка диагностических процедур и методов, направленных на выявление талантливых детей, мониторинг их продвижения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698" y="6442317"/>
            <a:ext cx="11301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ИТОГ: СОЗДАНИЕ МУНИЦИПАЛЬНОГО ЦЕНТРА РАЗВИТИЯ ОДАРЕННЫХ ДЕТЕЙ И ТАЛАНТЛИВОЙ МОЛОДЕЖИ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олилиния: фигура 44">
            <a:extLst>
              <a:ext uri="{FF2B5EF4-FFF2-40B4-BE49-F238E27FC236}">
                <a16:creationId xmlns:a16="http://schemas.microsoft.com/office/drawing/2014/main" xmlns="" id="{CACABE17-F29C-40C1-9820-E15C9B55AD7B}"/>
              </a:ext>
            </a:extLst>
          </p:cNvPr>
          <p:cNvSpPr/>
          <p:nvPr/>
        </p:nvSpPr>
        <p:spPr>
          <a:xfrm>
            <a:off x="4585090" y="1282820"/>
            <a:ext cx="2978481" cy="1413453"/>
          </a:xfrm>
          <a:custGeom>
            <a:avLst/>
            <a:gdLst>
              <a:gd name="connsiteX0" fmla="*/ 1510911 w 2978481"/>
              <a:gd name="connsiteY0" fmla="*/ 0 h 1413453"/>
              <a:gd name="connsiteX1" fmla="*/ 2876081 w 2978481"/>
              <a:gd name="connsiteY1" fmla="*/ 490083 h 1413453"/>
              <a:gd name="connsiteX2" fmla="*/ 2978481 w 2978481"/>
              <a:gd name="connsiteY2" fmla="*/ 583151 h 1413453"/>
              <a:gd name="connsiteX3" fmla="*/ 2180451 w 2978481"/>
              <a:gd name="connsiteY3" fmla="*/ 1381181 h 1413453"/>
              <a:gd name="connsiteX4" fmla="*/ 790911 w 2978481"/>
              <a:gd name="connsiteY4" fmla="*/ 1381181 h 1413453"/>
              <a:gd name="connsiteX5" fmla="*/ 790911 w 2978481"/>
              <a:gd name="connsiteY5" fmla="*/ 1413453 h 1413453"/>
              <a:gd name="connsiteX6" fmla="*/ 0 w 2978481"/>
              <a:gd name="connsiteY6" fmla="*/ 622542 h 1413453"/>
              <a:gd name="connsiteX7" fmla="*/ 145741 w 2978481"/>
              <a:gd name="connsiteY7" fmla="*/ 490083 h 1413453"/>
              <a:gd name="connsiteX8" fmla="*/ 1510911 w 2978481"/>
              <a:gd name="connsiteY8" fmla="*/ 0 h 141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8481" h="1413453">
                <a:moveTo>
                  <a:pt x="1510911" y="0"/>
                </a:moveTo>
                <a:cubicBezTo>
                  <a:pt x="2029481" y="0"/>
                  <a:pt x="2505095" y="183918"/>
                  <a:pt x="2876081" y="490083"/>
                </a:cubicBezTo>
                <a:lnTo>
                  <a:pt x="2978481" y="583151"/>
                </a:lnTo>
                <a:lnTo>
                  <a:pt x="2180451" y="1381181"/>
                </a:lnTo>
                <a:lnTo>
                  <a:pt x="790911" y="1381181"/>
                </a:lnTo>
                <a:lnTo>
                  <a:pt x="790911" y="1413453"/>
                </a:lnTo>
                <a:lnTo>
                  <a:pt x="0" y="622542"/>
                </a:lnTo>
                <a:lnTo>
                  <a:pt x="145741" y="490083"/>
                </a:lnTo>
                <a:cubicBezTo>
                  <a:pt x="516727" y="183918"/>
                  <a:pt x="992341" y="0"/>
                  <a:pt x="1510911" y="0"/>
                </a:cubicBezTo>
                <a:close/>
              </a:path>
            </a:pathLst>
          </a:custGeom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xmlns="" id="{67D2537D-AECB-4701-AA8A-5E08BA00C5FE}"/>
              </a:ext>
            </a:extLst>
          </p:cNvPr>
          <p:cNvSpPr/>
          <p:nvPr/>
        </p:nvSpPr>
        <p:spPr>
          <a:xfrm>
            <a:off x="6790997" y="1878091"/>
            <a:ext cx="1451185" cy="3061821"/>
          </a:xfrm>
          <a:custGeom>
            <a:avLst/>
            <a:gdLst>
              <a:gd name="connsiteX0" fmla="*/ 785910 w 1451185"/>
              <a:gd name="connsiteY0" fmla="*/ 0 h 3061821"/>
              <a:gd name="connsiteX1" fmla="*/ 822583 w 1451185"/>
              <a:gd name="connsiteY1" fmla="*/ 33331 h 3061821"/>
              <a:gd name="connsiteX2" fmla="*/ 1451185 w 1451185"/>
              <a:gd name="connsiteY2" fmla="*/ 1550910 h 3061821"/>
              <a:gd name="connsiteX3" fmla="*/ 961102 w 1451185"/>
              <a:gd name="connsiteY3" fmla="*/ 2916080 h 3061821"/>
              <a:gd name="connsiteX4" fmla="*/ 828643 w 1451185"/>
              <a:gd name="connsiteY4" fmla="*/ 3061821 h 3061821"/>
              <a:gd name="connsiteX5" fmla="*/ 25004 w 1451185"/>
              <a:gd name="connsiteY5" fmla="*/ 2258182 h 3061821"/>
              <a:gd name="connsiteX6" fmla="*/ 25004 w 1451185"/>
              <a:gd name="connsiteY6" fmla="*/ 785910 h 3061821"/>
              <a:gd name="connsiteX7" fmla="*/ 0 w 1451185"/>
              <a:gd name="connsiteY7" fmla="*/ 785910 h 3061821"/>
              <a:gd name="connsiteX8" fmla="*/ 785910 w 1451185"/>
              <a:gd name="connsiteY8" fmla="*/ 0 h 306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185" h="3061821">
                <a:moveTo>
                  <a:pt x="785910" y="0"/>
                </a:moveTo>
                <a:lnTo>
                  <a:pt x="822583" y="33331"/>
                </a:lnTo>
                <a:cubicBezTo>
                  <a:pt x="1210966" y="421713"/>
                  <a:pt x="1451185" y="958259"/>
                  <a:pt x="1451185" y="1550910"/>
                </a:cubicBezTo>
                <a:cubicBezTo>
                  <a:pt x="1451185" y="2069480"/>
                  <a:pt x="1267267" y="2545094"/>
                  <a:pt x="961102" y="2916080"/>
                </a:cubicBezTo>
                <a:lnTo>
                  <a:pt x="828643" y="3061821"/>
                </a:lnTo>
                <a:lnTo>
                  <a:pt x="25004" y="2258182"/>
                </a:lnTo>
                <a:lnTo>
                  <a:pt x="25004" y="785910"/>
                </a:lnTo>
                <a:lnTo>
                  <a:pt x="0" y="785910"/>
                </a:lnTo>
                <a:lnTo>
                  <a:pt x="7859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xmlns="" id="{F5A3B005-5A0C-4588-B229-D919889E44F8}"/>
              </a:ext>
            </a:extLst>
          </p:cNvPr>
          <p:cNvSpPr/>
          <p:nvPr/>
        </p:nvSpPr>
        <p:spPr>
          <a:xfrm>
            <a:off x="3949820" y="1918090"/>
            <a:ext cx="1426181" cy="2978481"/>
          </a:xfrm>
          <a:custGeom>
            <a:avLst/>
            <a:gdLst>
              <a:gd name="connsiteX0" fmla="*/ 622542 w 1426181"/>
              <a:gd name="connsiteY0" fmla="*/ 0 h 2978481"/>
              <a:gd name="connsiteX1" fmla="*/ 1426181 w 1426181"/>
              <a:gd name="connsiteY1" fmla="*/ 803639 h 2978481"/>
              <a:gd name="connsiteX2" fmla="*/ 1426181 w 1426181"/>
              <a:gd name="connsiteY2" fmla="*/ 2135451 h 2978481"/>
              <a:gd name="connsiteX3" fmla="*/ 583151 w 1426181"/>
              <a:gd name="connsiteY3" fmla="*/ 2978481 h 2978481"/>
              <a:gd name="connsiteX4" fmla="*/ 490083 w 1426181"/>
              <a:gd name="connsiteY4" fmla="*/ 2876081 h 2978481"/>
              <a:gd name="connsiteX5" fmla="*/ 0 w 1426181"/>
              <a:gd name="connsiteY5" fmla="*/ 1510911 h 2978481"/>
              <a:gd name="connsiteX6" fmla="*/ 490083 w 1426181"/>
              <a:gd name="connsiteY6" fmla="*/ 145741 h 2978481"/>
              <a:gd name="connsiteX7" fmla="*/ 622542 w 1426181"/>
              <a:gd name="connsiteY7" fmla="*/ 0 h 297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6181" h="2978481">
                <a:moveTo>
                  <a:pt x="622542" y="0"/>
                </a:moveTo>
                <a:lnTo>
                  <a:pt x="1426181" y="803639"/>
                </a:lnTo>
                <a:lnTo>
                  <a:pt x="1426181" y="2135451"/>
                </a:lnTo>
                <a:lnTo>
                  <a:pt x="583151" y="2978481"/>
                </a:lnTo>
                <a:lnTo>
                  <a:pt x="490083" y="2876081"/>
                </a:lnTo>
                <a:cubicBezTo>
                  <a:pt x="183918" y="2505095"/>
                  <a:pt x="0" y="2029481"/>
                  <a:pt x="0" y="1510911"/>
                </a:cubicBezTo>
                <a:cubicBezTo>
                  <a:pt x="0" y="992341"/>
                  <a:pt x="183918" y="516727"/>
                  <a:pt x="490083" y="145741"/>
                </a:cubicBezTo>
                <a:lnTo>
                  <a:pt x="62254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xmlns="" id="{22EE156A-19B4-4237-B923-A097DB7D229D}"/>
              </a:ext>
            </a:extLst>
          </p:cNvPr>
          <p:cNvSpPr/>
          <p:nvPr/>
        </p:nvSpPr>
        <p:spPr>
          <a:xfrm>
            <a:off x="4545091" y="4078997"/>
            <a:ext cx="3061821" cy="1496185"/>
          </a:xfrm>
          <a:custGeom>
            <a:avLst/>
            <a:gdLst>
              <a:gd name="connsiteX0" fmla="*/ 830910 w 3061821"/>
              <a:gd name="connsiteY0" fmla="*/ 0 h 1496185"/>
              <a:gd name="connsiteX1" fmla="*/ 830910 w 3061821"/>
              <a:gd name="connsiteY1" fmla="*/ 115004 h 1496185"/>
              <a:gd name="connsiteX2" fmla="*/ 2270910 w 3061821"/>
              <a:gd name="connsiteY2" fmla="*/ 115004 h 1496185"/>
              <a:gd name="connsiteX3" fmla="*/ 2270910 w 3061821"/>
              <a:gd name="connsiteY3" fmla="*/ 82732 h 1496185"/>
              <a:gd name="connsiteX4" fmla="*/ 3061821 w 3061821"/>
              <a:gd name="connsiteY4" fmla="*/ 873643 h 1496185"/>
              <a:gd name="connsiteX5" fmla="*/ 2916080 w 3061821"/>
              <a:gd name="connsiteY5" fmla="*/ 1006102 h 1496185"/>
              <a:gd name="connsiteX6" fmla="*/ 1550910 w 3061821"/>
              <a:gd name="connsiteY6" fmla="*/ 1496185 h 1496185"/>
              <a:gd name="connsiteX7" fmla="*/ 33331 w 3061821"/>
              <a:gd name="connsiteY7" fmla="*/ 867583 h 1496185"/>
              <a:gd name="connsiteX8" fmla="*/ 0 w 3061821"/>
              <a:gd name="connsiteY8" fmla="*/ 830910 h 1496185"/>
              <a:gd name="connsiteX9" fmla="*/ 830910 w 3061821"/>
              <a:gd name="connsiteY9" fmla="*/ 0 h 149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61821" h="1496185">
                <a:moveTo>
                  <a:pt x="830910" y="0"/>
                </a:moveTo>
                <a:lnTo>
                  <a:pt x="830910" y="115004"/>
                </a:lnTo>
                <a:lnTo>
                  <a:pt x="2270910" y="115004"/>
                </a:lnTo>
                <a:lnTo>
                  <a:pt x="2270910" y="82732"/>
                </a:lnTo>
                <a:lnTo>
                  <a:pt x="3061821" y="873643"/>
                </a:lnTo>
                <a:lnTo>
                  <a:pt x="2916080" y="1006102"/>
                </a:lnTo>
                <a:cubicBezTo>
                  <a:pt x="2545094" y="1312267"/>
                  <a:pt x="2069480" y="1496185"/>
                  <a:pt x="1550910" y="1496185"/>
                </a:cubicBezTo>
                <a:cubicBezTo>
                  <a:pt x="958259" y="1496185"/>
                  <a:pt x="421713" y="1255966"/>
                  <a:pt x="33331" y="867583"/>
                </a:cubicBezTo>
                <a:lnTo>
                  <a:pt x="0" y="830910"/>
                </a:lnTo>
                <a:lnTo>
                  <a:pt x="8309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8ED427D9-C3B6-4142-8798-337702A18C46}"/>
              </a:ext>
            </a:extLst>
          </p:cNvPr>
          <p:cNvSpPr/>
          <p:nvPr/>
        </p:nvSpPr>
        <p:spPr>
          <a:xfrm>
            <a:off x="7086258" y="3280992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СПОРТ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BBE38534-B9BE-4AE1-80AC-478591E581CB}"/>
              </a:ext>
            </a:extLst>
          </p:cNvPr>
          <p:cNvSpPr/>
          <p:nvPr/>
        </p:nvSpPr>
        <p:spPr>
          <a:xfrm>
            <a:off x="3896514" y="3280992"/>
            <a:ext cx="1532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ИСКУССТВО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35F063C0-D95A-4CD1-8508-221CFA51C978}"/>
              </a:ext>
            </a:extLst>
          </p:cNvPr>
          <p:cNvSpPr/>
          <p:nvPr/>
        </p:nvSpPr>
        <p:spPr>
          <a:xfrm>
            <a:off x="4882100" y="4503923"/>
            <a:ext cx="2367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МЕЖДУНАРОДНАЯ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ДЕЯТЕЛЬНОСТЬ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E177296-2F0F-475D-B9D6-D6D75FE126A1}"/>
              </a:ext>
            </a:extLst>
          </p:cNvPr>
          <p:cNvSpPr/>
          <p:nvPr/>
        </p:nvSpPr>
        <p:spPr>
          <a:xfrm>
            <a:off x="5439584" y="1837544"/>
            <a:ext cx="12813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НАУКА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18621" y="2647054"/>
            <a:ext cx="1484468" cy="1523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1878" y="3241999"/>
            <a:ext cx="144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СИРИУС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ПРИМОРЬЕ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00" y="1617132"/>
            <a:ext cx="1111368" cy="148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0" y="234000"/>
            <a:ext cx="1484094" cy="11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0" y="1647959"/>
            <a:ext cx="1548778" cy="103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00" y="237528"/>
            <a:ext cx="1670257" cy="11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251" y="1617132"/>
            <a:ext cx="1641298" cy="109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000" y="234000"/>
            <a:ext cx="1488797" cy="111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21" y="228162"/>
            <a:ext cx="1927364" cy="108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00" y="237441"/>
            <a:ext cx="1448443" cy="108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430" y="213565"/>
            <a:ext cx="1421876" cy="109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000" y="228847"/>
            <a:ext cx="1405500" cy="10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048" y="1617132"/>
            <a:ext cx="2094452" cy="11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0" y="2877428"/>
            <a:ext cx="1548778" cy="116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5" y="3306425"/>
            <a:ext cx="1633820" cy="217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7" y="4317606"/>
            <a:ext cx="1566599" cy="117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137" y="2898628"/>
            <a:ext cx="2146273" cy="120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00" y="3617148"/>
            <a:ext cx="1111368" cy="195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137" y="4221395"/>
            <a:ext cx="2120363" cy="135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 descr="C:\Users\lanskaya_nv\Downloads\WhatsApp Image 2022-10-06 at 13.42.14.jpe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72" y="5674319"/>
            <a:ext cx="1573092" cy="117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lanskaya_nv\Downloads\WhatsApp Image 2022-10-06 at 13.42.11.jpe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21" y="5674320"/>
            <a:ext cx="1582195" cy="11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lanskaya_nv\Downloads\WhatsApp Image 2022-10-06 at 13.59.37 (1).jpe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17" y="5674319"/>
            <a:ext cx="1577852" cy="118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5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7A8B589C-3AA3-4FA4-A629-F32ED6F77CAD}"/>
              </a:ext>
            </a:extLst>
          </p:cNvPr>
          <p:cNvSpPr/>
          <p:nvPr/>
        </p:nvSpPr>
        <p:spPr>
          <a:xfrm>
            <a:off x="3967856" y="1273452"/>
            <a:ext cx="1453145" cy="810000"/>
          </a:xfrm>
          <a:custGeom>
            <a:avLst/>
            <a:gdLst>
              <a:gd name="connsiteX0" fmla="*/ 827703 w 1453145"/>
              <a:gd name="connsiteY0" fmla="*/ 0 h 810000"/>
              <a:gd name="connsiteX1" fmla="*/ 1048145 w 1453145"/>
              <a:gd name="connsiteY1" fmla="*/ 0 h 810000"/>
              <a:gd name="connsiteX2" fmla="*/ 1453145 w 1453145"/>
              <a:gd name="connsiteY2" fmla="*/ 405000 h 810000"/>
              <a:gd name="connsiteX3" fmla="*/ 1048145 w 1453145"/>
              <a:gd name="connsiteY3" fmla="*/ 810000 h 810000"/>
              <a:gd name="connsiteX4" fmla="*/ 0 w 1453145"/>
              <a:gd name="connsiteY4" fmla="*/ 810000 h 810000"/>
              <a:gd name="connsiteX5" fmla="*/ 38521 w 1453145"/>
              <a:gd name="connsiteY5" fmla="*/ 746592 h 810000"/>
              <a:gd name="connsiteX6" fmla="*/ 719189 w 1453145"/>
              <a:gd name="connsiteY6" fmla="*/ 65924 h 810000"/>
              <a:gd name="connsiteX7" fmla="*/ 827703 w 145314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3145" h="810000">
                <a:moveTo>
                  <a:pt x="827703" y="0"/>
                </a:moveTo>
                <a:lnTo>
                  <a:pt x="1048145" y="0"/>
                </a:lnTo>
                <a:cubicBezTo>
                  <a:pt x="1271820" y="0"/>
                  <a:pt x="1453145" y="181325"/>
                  <a:pt x="1453145" y="405000"/>
                </a:cubicBezTo>
                <a:cubicBezTo>
                  <a:pt x="1453145" y="628675"/>
                  <a:pt x="1271820" y="810000"/>
                  <a:pt x="1048145" y="810000"/>
                </a:cubicBezTo>
                <a:lnTo>
                  <a:pt x="0" y="810000"/>
                </a:lnTo>
                <a:lnTo>
                  <a:pt x="38521" y="746592"/>
                </a:lnTo>
                <a:cubicBezTo>
                  <a:pt x="219666" y="478462"/>
                  <a:pt x="451059" y="247069"/>
                  <a:pt x="719189" y="65924"/>
                </a:cubicBezTo>
                <a:lnTo>
                  <a:pt x="8277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2" name="Полилиния: фигура 41">
            <a:extLst>
              <a:ext uri="{FF2B5EF4-FFF2-40B4-BE49-F238E27FC236}">
                <a16:creationId xmlns:a16="http://schemas.microsoft.com/office/drawing/2014/main" xmlns="" id="{F15FCDC1-9ED5-480F-B327-7A79797B012E}"/>
              </a:ext>
            </a:extLst>
          </p:cNvPr>
          <p:cNvSpPr/>
          <p:nvPr/>
        </p:nvSpPr>
        <p:spPr>
          <a:xfrm>
            <a:off x="6771000" y="1273452"/>
            <a:ext cx="1453146" cy="810000"/>
          </a:xfrm>
          <a:custGeom>
            <a:avLst/>
            <a:gdLst>
              <a:gd name="connsiteX0" fmla="*/ 405000 w 1453146"/>
              <a:gd name="connsiteY0" fmla="*/ 0 h 810000"/>
              <a:gd name="connsiteX1" fmla="*/ 625442 w 1453146"/>
              <a:gd name="connsiteY1" fmla="*/ 0 h 810000"/>
              <a:gd name="connsiteX2" fmla="*/ 733956 w 1453146"/>
              <a:gd name="connsiteY2" fmla="*/ 65924 h 810000"/>
              <a:gd name="connsiteX3" fmla="*/ 1414624 w 1453146"/>
              <a:gd name="connsiteY3" fmla="*/ 746592 h 810000"/>
              <a:gd name="connsiteX4" fmla="*/ 1453146 w 1453146"/>
              <a:gd name="connsiteY4" fmla="*/ 810000 h 810000"/>
              <a:gd name="connsiteX5" fmla="*/ 405000 w 1453146"/>
              <a:gd name="connsiteY5" fmla="*/ 810000 h 810000"/>
              <a:gd name="connsiteX6" fmla="*/ 0 w 1453146"/>
              <a:gd name="connsiteY6" fmla="*/ 405000 h 810000"/>
              <a:gd name="connsiteX7" fmla="*/ 405000 w 145314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3146" h="810000">
                <a:moveTo>
                  <a:pt x="405000" y="0"/>
                </a:moveTo>
                <a:lnTo>
                  <a:pt x="625442" y="0"/>
                </a:lnTo>
                <a:lnTo>
                  <a:pt x="733956" y="65924"/>
                </a:lnTo>
                <a:cubicBezTo>
                  <a:pt x="1002086" y="247069"/>
                  <a:pt x="1233479" y="478462"/>
                  <a:pt x="1414624" y="746592"/>
                </a:cubicBezTo>
                <a:lnTo>
                  <a:pt x="1453146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1" name="Полилиния: фигура 40">
            <a:extLst>
              <a:ext uri="{FF2B5EF4-FFF2-40B4-BE49-F238E27FC236}">
                <a16:creationId xmlns:a16="http://schemas.microsoft.com/office/drawing/2014/main" xmlns="" id="{792A1828-CD59-4918-B873-0C87513B2450}"/>
              </a:ext>
            </a:extLst>
          </p:cNvPr>
          <p:cNvSpPr/>
          <p:nvPr/>
        </p:nvSpPr>
        <p:spPr>
          <a:xfrm>
            <a:off x="3619594" y="2160947"/>
            <a:ext cx="1334466" cy="810000"/>
          </a:xfrm>
          <a:custGeom>
            <a:avLst/>
            <a:gdLst>
              <a:gd name="connsiteX0" fmla="*/ 301181 w 1334466"/>
              <a:gd name="connsiteY0" fmla="*/ 0 h 810000"/>
              <a:gd name="connsiteX1" fmla="*/ 929466 w 1334466"/>
              <a:gd name="connsiteY1" fmla="*/ 0 h 810000"/>
              <a:gd name="connsiteX2" fmla="*/ 1334466 w 1334466"/>
              <a:gd name="connsiteY2" fmla="*/ 405000 h 810000"/>
              <a:gd name="connsiteX3" fmla="*/ 929466 w 1334466"/>
              <a:gd name="connsiteY3" fmla="*/ 810000 h 810000"/>
              <a:gd name="connsiteX4" fmla="*/ 0 w 1334466"/>
              <a:gd name="connsiteY4" fmla="*/ 810000 h 810000"/>
              <a:gd name="connsiteX5" fmla="*/ 7603 w 1334466"/>
              <a:gd name="connsiteY5" fmla="*/ 760185 h 810000"/>
              <a:gd name="connsiteX6" fmla="*/ 260556 w 1334466"/>
              <a:gd name="connsiteY6" fmla="*/ 66871 h 810000"/>
              <a:gd name="connsiteX7" fmla="*/ 301181 w 133446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4466" h="810000">
                <a:moveTo>
                  <a:pt x="301181" y="0"/>
                </a:moveTo>
                <a:lnTo>
                  <a:pt x="929466" y="0"/>
                </a:lnTo>
                <a:cubicBezTo>
                  <a:pt x="1153141" y="0"/>
                  <a:pt x="1334466" y="181325"/>
                  <a:pt x="1334466" y="405000"/>
                </a:cubicBezTo>
                <a:cubicBezTo>
                  <a:pt x="1334466" y="628675"/>
                  <a:pt x="1153141" y="810000"/>
                  <a:pt x="929466" y="810000"/>
                </a:cubicBezTo>
                <a:lnTo>
                  <a:pt x="0" y="810000"/>
                </a:lnTo>
                <a:lnTo>
                  <a:pt x="7603" y="760185"/>
                </a:lnTo>
                <a:cubicBezTo>
                  <a:pt x="57956" y="514116"/>
                  <a:pt x="144174" y="281111"/>
                  <a:pt x="260556" y="66871"/>
                </a:cubicBezTo>
                <a:lnTo>
                  <a:pt x="30118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xmlns="" id="{3EC05210-B351-42CA-93A0-ADADB19F964D}"/>
              </a:ext>
            </a:extLst>
          </p:cNvPr>
          <p:cNvSpPr/>
          <p:nvPr/>
        </p:nvSpPr>
        <p:spPr>
          <a:xfrm>
            <a:off x="7260310" y="2160947"/>
            <a:ext cx="1312096" cy="810000"/>
          </a:xfrm>
          <a:custGeom>
            <a:avLst/>
            <a:gdLst>
              <a:gd name="connsiteX0" fmla="*/ 405000 w 1312096"/>
              <a:gd name="connsiteY0" fmla="*/ 0 h 810000"/>
              <a:gd name="connsiteX1" fmla="*/ 1010915 w 1312096"/>
              <a:gd name="connsiteY1" fmla="*/ 0 h 810000"/>
              <a:gd name="connsiteX2" fmla="*/ 1051540 w 1312096"/>
              <a:gd name="connsiteY2" fmla="*/ 66871 h 810000"/>
              <a:gd name="connsiteX3" fmla="*/ 1304493 w 1312096"/>
              <a:gd name="connsiteY3" fmla="*/ 760185 h 810000"/>
              <a:gd name="connsiteX4" fmla="*/ 1312096 w 1312096"/>
              <a:gd name="connsiteY4" fmla="*/ 810000 h 810000"/>
              <a:gd name="connsiteX5" fmla="*/ 405000 w 1312096"/>
              <a:gd name="connsiteY5" fmla="*/ 810000 h 810000"/>
              <a:gd name="connsiteX6" fmla="*/ 0 w 1312096"/>
              <a:gd name="connsiteY6" fmla="*/ 405000 h 810000"/>
              <a:gd name="connsiteX7" fmla="*/ 405000 w 131209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2096" h="810000">
                <a:moveTo>
                  <a:pt x="405000" y="0"/>
                </a:moveTo>
                <a:lnTo>
                  <a:pt x="1010915" y="0"/>
                </a:lnTo>
                <a:lnTo>
                  <a:pt x="1051540" y="66871"/>
                </a:lnTo>
                <a:cubicBezTo>
                  <a:pt x="1167922" y="281111"/>
                  <a:pt x="1254140" y="514116"/>
                  <a:pt x="1304493" y="760185"/>
                </a:cubicBezTo>
                <a:lnTo>
                  <a:pt x="1312096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xmlns="" id="{48C324DD-2070-4E77-A09E-93543E114F36}"/>
              </a:ext>
            </a:extLst>
          </p:cNvPr>
          <p:cNvSpPr/>
          <p:nvPr/>
        </p:nvSpPr>
        <p:spPr>
          <a:xfrm>
            <a:off x="3576000" y="3047649"/>
            <a:ext cx="922500" cy="810000"/>
          </a:xfrm>
          <a:custGeom>
            <a:avLst/>
            <a:gdLst>
              <a:gd name="connsiteX0" fmla="*/ 31888 w 922500"/>
              <a:gd name="connsiteY0" fmla="*/ 0 h 810000"/>
              <a:gd name="connsiteX1" fmla="*/ 517500 w 922500"/>
              <a:gd name="connsiteY1" fmla="*/ 0 h 810000"/>
              <a:gd name="connsiteX2" fmla="*/ 922500 w 922500"/>
              <a:gd name="connsiteY2" fmla="*/ 405000 h 810000"/>
              <a:gd name="connsiteX3" fmla="*/ 517500 w 922500"/>
              <a:gd name="connsiteY3" fmla="*/ 810000 h 810000"/>
              <a:gd name="connsiteX4" fmla="*/ 39107 w 922500"/>
              <a:gd name="connsiteY4" fmla="*/ 810000 h 810000"/>
              <a:gd name="connsiteX5" fmla="*/ 13010 w 922500"/>
              <a:gd name="connsiteY5" fmla="*/ 639006 h 810000"/>
              <a:gd name="connsiteX6" fmla="*/ 0 w 922500"/>
              <a:gd name="connsiteY6" fmla="*/ 381351 h 810000"/>
              <a:gd name="connsiteX7" fmla="*/ 13010 w 922500"/>
              <a:gd name="connsiteY7" fmla="*/ 123696 h 810000"/>
              <a:gd name="connsiteX8" fmla="*/ 31888 w 922500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500" h="810000">
                <a:moveTo>
                  <a:pt x="31888" y="0"/>
                </a:moveTo>
                <a:lnTo>
                  <a:pt x="517500" y="0"/>
                </a:lnTo>
                <a:cubicBezTo>
                  <a:pt x="741175" y="0"/>
                  <a:pt x="922500" y="181325"/>
                  <a:pt x="922500" y="405000"/>
                </a:cubicBezTo>
                <a:cubicBezTo>
                  <a:pt x="922500" y="628675"/>
                  <a:pt x="741175" y="810000"/>
                  <a:pt x="517500" y="810000"/>
                </a:cubicBezTo>
                <a:lnTo>
                  <a:pt x="39107" y="810000"/>
                </a:lnTo>
                <a:lnTo>
                  <a:pt x="13010" y="639006"/>
                </a:lnTo>
                <a:cubicBezTo>
                  <a:pt x="4407" y="554291"/>
                  <a:pt x="0" y="468336"/>
                  <a:pt x="0" y="381351"/>
                </a:cubicBezTo>
                <a:cubicBezTo>
                  <a:pt x="0" y="294366"/>
                  <a:pt x="4407" y="208410"/>
                  <a:pt x="13010" y="123696"/>
                </a:cubicBezTo>
                <a:lnTo>
                  <a:pt x="318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xmlns="" id="{90B863F5-A153-47D3-9437-334ABFFC1E0A}"/>
              </a:ext>
            </a:extLst>
          </p:cNvPr>
          <p:cNvSpPr/>
          <p:nvPr/>
        </p:nvSpPr>
        <p:spPr>
          <a:xfrm>
            <a:off x="7693500" y="3047649"/>
            <a:ext cx="922500" cy="810000"/>
          </a:xfrm>
          <a:custGeom>
            <a:avLst/>
            <a:gdLst>
              <a:gd name="connsiteX0" fmla="*/ 405000 w 922500"/>
              <a:gd name="connsiteY0" fmla="*/ 0 h 810000"/>
              <a:gd name="connsiteX1" fmla="*/ 890612 w 922500"/>
              <a:gd name="connsiteY1" fmla="*/ 0 h 810000"/>
              <a:gd name="connsiteX2" fmla="*/ 909490 w 922500"/>
              <a:gd name="connsiteY2" fmla="*/ 123696 h 810000"/>
              <a:gd name="connsiteX3" fmla="*/ 922500 w 922500"/>
              <a:gd name="connsiteY3" fmla="*/ 381351 h 810000"/>
              <a:gd name="connsiteX4" fmla="*/ 909490 w 922500"/>
              <a:gd name="connsiteY4" fmla="*/ 639006 h 810000"/>
              <a:gd name="connsiteX5" fmla="*/ 883393 w 922500"/>
              <a:gd name="connsiteY5" fmla="*/ 810000 h 810000"/>
              <a:gd name="connsiteX6" fmla="*/ 405000 w 922500"/>
              <a:gd name="connsiteY6" fmla="*/ 810000 h 810000"/>
              <a:gd name="connsiteX7" fmla="*/ 0 w 922500"/>
              <a:gd name="connsiteY7" fmla="*/ 405000 h 810000"/>
              <a:gd name="connsiteX8" fmla="*/ 405000 w 922500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500" h="810000">
                <a:moveTo>
                  <a:pt x="405000" y="0"/>
                </a:moveTo>
                <a:lnTo>
                  <a:pt x="890612" y="0"/>
                </a:lnTo>
                <a:lnTo>
                  <a:pt x="909490" y="123696"/>
                </a:lnTo>
                <a:cubicBezTo>
                  <a:pt x="918093" y="208410"/>
                  <a:pt x="922500" y="294366"/>
                  <a:pt x="922500" y="381351"/>
                </a:cubicBezTo>
                <a:cubicBezTo>
                  <a:pt x="922500" y="468336"/>
                  <a:pt x="918093" y="554291"/>
                  <a:pt x="909490" y="639006"/>
                </a:cubicBezTo>
                <a:lnTo>
                  <a:pt x="883393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xmlns="" id="{AE79E730-83DE-4035-BA1D-2144948F6B51}"/>
              </a:ext>
            </a:extLst>
          </p:cNvPr>
          <p:cNvSpPr/>
          <p:nvPr/>
        </p:nvSpPr>
        <p:spPr>
          <a:xfrm>
            <a:off x="7260311" y="3934351"/>
            <a:ext cx="1304877" cy="810000"/>
          </a:xfrm>
          <a:custGeom>
            <a:avLst/>
            <a:gdLst>
              <a:gd name="connsiteX0" fmla="*/ 405000 w 1304877"/>
              <a:gd name="connsiteY0" fmla="*/ 0 h 810000"/>
              <a:gd name="connsiteX1" fmla="*/ 1304877 w 1304877"/>
              <a:gd name="connsiteY1" fmla="*/ 0 h 810000"/>
              <a:gd name="connsiteX2" fmla="*/ 1304493 w 1304877"/>
              <a:gd name="connsiteY2" fmla="*/ 2517 h 810000"/>
              <a:gd name="connsiteX3" fmla="*/ 1051540 w 1304877"/>
              <a:gd name="connsiteY3" fmla="*/ 695831 h 810000"/>
              <a:gd name="connsiteX4" fmla="*/ 982181 w 1304877"/>
              <a:gd name="connsiteY4" fmla="*/ 810000 h 810000"/>
              <a:gd name="connsiteX5" fmla="*/ 405000 w 1304877"/>
              <a:gd name="connsiteY5" fmla="*/ 810000 h 810000"/>
              <a:gd name="connsiteX6" fmla="*/ 0 w 1304877"/>
              <a:gd name="connsiteY6" fmla="*/ 405000 h 810000"/>
              <a:gd name="connsiteX7" fmla="*/ 405000 w 1304877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877" h="810000">
                <a:moveTo>
                  <a:pt x="405000" y="0"/>
                </a:moveTo>
                <a:lnTo>
                  <a:pt x="1304877" y="0"/>
                </a:lnTo>
                <a:lnTo>
                  <a:pt x="1304493" y="2517"/>
                </a:lnTo>
                <a:cubicBezTo>
                  <a:pt x="1254140" y="248586"/>
                  <a:pt x="1167922" y="481590"/>
                  <a:pt x="1051540" y="695831"/>
                </a:cubicBezTo>
                <a:lnTo>
                  <a:pt x="982181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xmlns="" id="{D5CD020B-AE20-48EA-A983-F34B0BA1B5B9}"/>
              </a:ext>
            </a:extLst>
          </p:cNvPr>
          <p:cNvSpPr/>
          <p:nvPr/>
        </p:nvSpPr>
        <p:spPr>
          <a:xfrm>
            <a:off x="3627056" y="3935937"/>
            <a:ext cx="1332695" cy="810000"/>
          </a:xfrm>
          <a:custGeom>
            <a:avLst/>
            <a:gdLst>
              <a:gd name="connsiteX0" fmla="*/ 0 w 1332695"/>
              <a:gd name="connsiteY0" fmla="*/ 0 h 810000"/>
              <a:gd name="connsiteX1" fmla="*/ 927695 w 1332695"/>
              <a:gd name="connsiteY1" fmla="*/ 0 h 810000"/>
              <a:gd name="connsiteX2" fmla="*/ 1332695 w 1332695"/>
              <a:gd name="connsiteY2" fmla="*/ 405000 h 810000"/>
              <a:gd name="connsiteX3" fmla="*/ 927695 w 1332695"/>
              <a:gd name="connsiteY3" fmla="*/ 810000 h 810000"/>
              <a:gd name="connsiteX4" fmla="*/ 323418 w 1332695"/>
              <a:gd name="connsiteY4" fmla="*/ 810000 h 810000"/>
              <a:gd name="connsiteX5" fmla="*/ 253095 w 1332695"/>
              <a:gd name="connsiteY5" fmla="*/ 694245 h 810000"/>
              <a:gd name="connsiteX6" fmla="*/ 142 w 1332695"/>
              <a:gd name="connsiteY6" fmla="*/ 931 h 810000"/>
              <a:gd name="connsiteX7" fmla="*/ 0 w 133269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2695" h="810000">
                <a:moveTo>
                  <a:pt x="0" y="0"/>
                </a:moveTo>
                <a:lnTo>
                  <a:pt x="927695" y="0"/>
                </a:lnTo>
                <a:cubicBezTo>
                  <a:pt x="1151370" y="0"/>
                  <a:pt x="1332695" y="181325"/>
                  <a:pt x="1332695" y="405000"/>
                </a:cubicBezTo>
                <a:cubicBezTo>
                  <a:pt x="1332695" y="628675"/>
                  <a:pt x="1151370" y="810000"/>
                  <a:pt x="927695" y="810000"/>
                </a:cubicBezTo>
                <a:lnTo>
                  <a:pt x="323418" y="810000"/>
                </a:lnTo>
                <a:lnTo>
                  <a:pt x="253095" y="694245"/>
                </a:lnTo>
                <a:cubicBezTo>
                  <a:pt x="136713" y="480004"/>
                  <a:pt x="50495" y="247000"/>
                  <a:pt x="142" y="93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xmlns="" id="{49D5F229-1751-4505-9A4E-D1A13C1A86C4}"/>
              </a:ext>
            </a:extLst>
          </p:cNvPr>
          <p:cNvSpPr/>
          <p:nvPr/>
        </p:nvSpPr>
        <p:spPr>
          <a:xfrm>
            <a:off x="3998034" y="4824225"/>
            <a:ext cx="1422966" cy="810000"/>
          </a:xfrm>
          <a:custGeom>
            <a:avLst/>
            <a:gdLst>
              <a:gd name="connsiteX0" fmla="*/ 0 w 1422966"/>
              <a:gd name="connsiteY0" fmla="*/ 0 h 810000"/>
              <a:gd name="connsiteX1" fmla="*/ 1017966 w 1422966"/>
              <a:gd name="connsiteY1" fmla="*/ 0 h 810000"/>
              <a:gd name="connsiteX2" fmla="*/ 1422966 w 1422966"/>
              <a:gd name="connsiteY2" fmla="*/ 405000 h 810000"/>
              <a:gd name="connsiteX3" fmla="*/ 1017966 w 1422966"/>
              <a:gd name="connsiteY3" fmla="*/ 810000 h 810000"/>
              <a:gd name="connsiteX4" fmla="*/ 879294 w 1422966"/>
              <a:gd name="connsiteY4" fmla="*/ 810000 h 810000"/>
              <a:gd name="connsiteX5" fmla="*/ 689010 w 1422966"/>
              <a:gd name="connsiteY5" fmla="*/ 694399 h 810000"/>
              <a:gd name="connsiteX6" fmla="*/ 8342 w 1422966"/>
              <a:gd name="connsiteY6" fmla="*/ 13731 h 810000"/>
              <a:gd name="connsiteX7" fmla="*/ 0 w 142296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2966" h="810000">
                <a:moveTo>
                  <a:pt x="0" y="0"/>
                </a:moveTo>
                <a:lnTo>
                  <a:pt x="1017966" y="0"/>
                </a:lnTo>
                <a:cubicBezTo>
                  <a:pt x="1241641" y="0"/>
                  <a:pt x="1422966" y="181325"/>
                  <a:pt x="1422966" y="405000"/>
                </a:cubicBezTo>
                <a:cubicBezTo>
                  <a:pt x="1422966" y="628675"/>
                  <a:pt x="1241641" y="810000"/>
                  <a:pt x="1017966" y="810000"/>
                </a:cubicBezTo>
                <a:lnTo>
                  <a:pt x="879294" y="810000"/>
                </a:lnTo>
                <a:lnTo>
                  <a:pt x="689010" y="694399"/>
                </a:lnTo>
                <a:cubicBezTo>
                  <a:pt x="420880" y="513254"/>
                  <a:pt x="189487" y="281861"/>
                  <a:pt x="8342" y="1373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xmlns="" id="{225C18A8-D35C-4136-9D48-1D8B7154A28A}"/>
              </a:ext>
            </a:extLst>
          </p:cNvPr>
          <p:cNvSpPr/>
          <p:nvPr/>
        </p:nvSpPr>
        <p:spPr>
          <a:xfrm>
            <a:off x="6771000" y="4829766"/>
            <a:ext cx="1419600" cy="810000"/>
          </a:xfrm>
          <a:custGeom>
            <a:avLst/>
            <a:gdLst>
              <a:gd name="connsiteX0" fmla="*/ 405000 w 1419600"/>
              <a:gd name="connsiteY0" fmla="*/ 0 h 810000"/>
              <a:gd name="connsiteX1" fmla="*/ 1419600 w 1419600"/>
              <a:gd name="connsiteY1" fmla="*/ 0 h 810000"/>
              <a:gd name="connsiteX2" fmla="*/ 1414624 w 1419600"/>
              <a:gd name="connsiteY2" fmla="*/ 8190 h 810000"/>
              <a:gd name="connsiteX3" fmla="*/ 733956 w 1419600"/>
              <a:gd name="connsiteY3" fmla="*/ 688858 h 810000"/>
              <a:gd name="connsiteX4" fmla="*/ 534551 w 1419600"/>
              <a:gd name="connsiteY4" fmla="*/ 810000 h 810000"/>
              <a:gd name="connsiteX5" fmla="*/ 405000 w 1419600"/>
              <a:gd name="connsiteY5" fmla="*/ 810000 h 810000"/>
              <a:gd name="connsiteX6" fmla="*/ 0 w 1419600"/>
              <a:gd name="connsiteY6" fmla="*/ 405000 h 810000"/>
              <a:gd name="connsiteX7" fmla="*/ 405000 w 1419600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9600" h="810000">
                <a:moveTo>
                  <a:pt x="405000" y="0"/>
                </a:moveTo>
                <a:lnTo>
                  <a:pt x="1419600" y="0"/>
                </a:lnTo>
                <a:lnTo>
                  <a:pt x="1414624" y="8190"/>
                </a:lnTo>
                <a:cubicBezTo>
                  <a:pt x="1233479" y="276320"/>
                  <a:pt x="1002086" y="507713"/>
                  <a:pt x="733956" y="688858"/>
                </a:cubicBezTo>
                <a:lnTo>
                  <a:pt x="534551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xmlns="" id="{8E6DD147-578B-40E5-865B-0D2F1B54188E}"/>
              </a:ext>
            </a:extLst>
          </p:cNvPr>
          <p:cNvSpPr/>
          <p:nvPr/>
        </p:nvSpPr>
        <p:spPr>
          <a:xfrm>
            <a:off x="1731000" y="1273452"/>
            <a:ext cx="3064558" cy="810000"/>
          </a:xfrm>
          <a:custGeom>
            <a:avLst/>
            <a:gdLst>
              <a:gd name="connsiteX0" fmla="*/ 405000 w 3064558"/>
              <a:gd name="connsiteY0" fmla="*/ 0 h 810000"/>
              <a:gd name="connsiteX1" fmla="*/ 3064558 w 3064558"/>
              <a:gd name="connsiteY1" fmla="*/ 0 h 810000"/>
              <a:gd name="connsiteX2" fmla="*/ 2956044 w 3064558"/>
              <a:gd name="connsiteY2" fmla="*/ 65924 h 810000"/>
              <a:gd name="connsiteX3" fmla="*/ 2275376 w 3064558"/>
              <a:gd name="connsiteY3" fmla="*/ 746592 h 810000"/>
              <a:gd name="connsiteX4" fmla="*/ 2236855 w 3064558"/>
              <a:gd name="connsiteY4" fmla="*/ 810000 h 810000"/>
              <a:gd name="connsiteX5" fmla="*/ 405000 w 3064558"/>
              <a:gd name="connsiteY5" fmla="*/ 810000 h 810000"/>
              <a:gd name="connsiteX6" fmla="*/ 0 w 3064558"/>
              <a:gd name="connsiteY6" fmla="*/ 405000 h 810000"/>
              <a:gd name="connsiteX7" fmla="*/ 405000 w 306455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558" h="810000">
                <a:moveTo>
                  <a:pt x="405000" y="0"/>
                </a:moveTo>
                <a:lnTo>
                  <a:pt x="3064558" y="0"/>
                </a:lnTo>
                <a:lnTo>
                  <a:pt x="2956044" y="65924"/>
                </a:lnTo>
                <a:cubicBezTo>
                  <a:pt x="2687914" y="247069"/>
                  <a:pt x="2456521" y="478462"/>
                  <a:pt x="2275376" y="746592"/>
                </a:cubicBezTo>
                <a:lnTo>
                  <a:pt x="2236855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xmlns="" id="{2A4228D2-FEAE-4DBA-BFEB-1349A506ADF4}"/>
              </a:ext>
            </a:extLst>
          </p:cNvPr>
          <p:cNvSpPr/>
          <p:nvPr/>
        </p:nvSpPr>
        <p:spPr>
          <a:xfrm>
            <a:off x="7396442" y="1273452"/>
            <a:ext cx="3064558" cy="810000"/>
          </a:xfrm>
          <a:custGeom>
            <a:avLst/>
            <a:gdLst>
              <a:gd name="connsiteX0" fmla="*/ 0 w 3064558"/>
              <a:gd name="connsiteY0" fmla="*/ 0 h 810000"/>
              <a:gd name="connsiteX1" fmla="*/ 2659558 w 3064558"/>
              <a:gd name="connsiteY1" fmla="*/ 0 h 810000"/>
              <a:gd name="connsiteX2" fmla="*/ 3064558 w 3064558"/>
              <a:gd name="connsiteY2" fmla="*/ 405000 h 810000"/>
              <a:gd name="connsiteX3" fmla="*/ 2659558 w 3064558"/>
              <a:gd name="connsiteY3" fmla="*/ 810000 h 810000"/>
              <a:gd name="connsiteX4" fmla="*/ 827704 w 3064558"/>
              <a:gd name="connsiteY4" fmla="*/ 810000 h 810000"/>
              <a:gd name="connsiteX5" fmla="*/ 789182 w 3064558"/>
              <a:gd name="connsiteY5" fmla="*/ 746592 h 810000"/>
              <a:gd name="connsiteX6" fmla="*/ 108514 w 3064558"/>
              <a:gd name="connsiteY6" fmla="*/ 65924 h 810000"/>
              <a:gd name="connsiteX7" fmla="*/ 0 w 306455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558" h="810000">
                <a:moveTo>
                  <a:pt x="0" y="0"/>
                </a:moveTo>
                <a:lnTo>
                  <a:pt x="2659558" y="0"/>
                </a:lnTo>
                <a:cubicBezTo>
                  <a:pt x="2883233" y="0"/>
                  <a:pt x="3064558" y="181325"/>
                  <a:pt x="3064558" y="405000"/>
                </a:cubicBezTo>
                <a:cubicBezTo>
                  <a:pt x="3064558" y="628675"/>
                  <a:pt x="2883233" y="810000"/>
                  <a:pt x="2659558" y="810000"/>
                </a:cubicBezTo>
                <a:lnTo>
                  <a:pt x="827704" y="810000"/>
                </a:lnTo>
                <a:lnTo>
                  <a:pt x="789182" y="746592"/>
                </a:lnTo>
                <a:cubicBezTo>
                  <a:pt x="608037" y="478462"/>
                  <a:pt x="376644" y="247069"/>
                  <a:pt x="108514" y="6592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FC0FC4BB-C632-4B5F-B527-297584F8F151}"/>
              </a:ext>
            </a:extLst>
          </p:cNvPr>
          <p:cNvSpPr/>
          <p:nvPr/>
        </p:nvSpPr>
        <p:spPr>
          <a:xfrm>
            <a:off x="1264061" y="2160947"/>
            <a:ext cx="2656715" cy="810000"/>
          </a:xfrm>
          <a:custGeom>
            <a:avLst/>
            <a:gdLst>
              <a:gd name="connsiteX0" fmla="*/ 405000 w 2656715"/>
              <a:gd name="connsiteY0" fmla="*/ 0 h 810000"/>
              <a:gd name="connsiteX1" fmla="*/ 2656715 w 2656715"/>
              <a:gd name="connsiteY1" fmla="*/ 0 h 810000"/>
              <a:gd name="connsiteX2" fmla="*/ 2616090 w 2656715"/>
              <a:gd name="connsiteY2" fmla="*/ 66871 h 810000"/>
              <a:gd name="connsiteX3" fmla="*/ 2363137 w 2656715"/>
              <a:gd name="connsiteY3" fmla="*/ 760185 h 810000"/>
              <a:gd name="connsiteX4" fmla="*/ 2355534 w 2656715"/>
              <a:gd name="connsiteY4" fmla="*/ 810000 h 810000"/>
              <a:gd name="connsiteX5" fmla="*/ 405000 w 2656715"/>
              <a:gd name="connsiteY5" fmla="*/ 810000 h 810000"/>
              <a:gd name="connsiteX6" fmla="*/ 0 w 2656715"/>
              <a:gd name="connsiteY6" fmla="*/ 405000 h 810000"/>
              <a:gd name="connsiteX7" fmla="*/ 405000 w 265671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6715" h="810000">
                <a:moveTo>
                  <a:pt x="405000" y="0"/>
                </a:moveTo>
                <a:lnTo>
                  <a:pt x="2656715" y="0"/>
                </a:lnTo>
                <a:lnTo>
                  <a:pt x="2616090" y="66871"/>
                </a:lnTo>
                <a:cubicBezTo>
                  <a:pt x="2499708" y="281111"/>
                  <a:pt x="2413490" y="514116"/>
                  <a:pt x="2363137" y="760185"/>
                </a:cubicBezTo>
                <a:lnTo>
                  <a:pt x="2355534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xmlns="" id="{223D72AE-FFD9-41CC-9D46-0443531BF32F}"/>
              </a:ext>
            </a:extLst>
          </p:cNvPr>
          <p:cNvSpPr/>
          <p:nvPr/>
        </p:nvSpPr>
        <p:spPr>
          <a:xfrm>
            <a:off x="8271226" y="2160947"/>
            <a:ext cx="2679085" cy="810000"/>
          </a:xfrm>
          <a:custGeom>
            <a:avLst/>
            <a:gdLst>
              <a:gd name="connsiteX0" fmla="*/ 0 w 2679085"/>
              <a:gd name="connsiteY0" fmla="*/ 0 h 810000"/>
              <a:gd name="connsiteX1" fmla="*/ 2274085 w 2679085"/>
              <a:gd name="connsiteY1" fmla="*/ 0 h 810000"/>
              <a:gd name="connsiteX2" fmla="*/ 2679085 w 2679085"/>
              <a:gd name="connsiteY2" fmla="*/ 405000 h 810000"/>
              <a:gd name="connsiteX3" fmla="*/ 2274085 w 2679085"/>
              <a:gd name="connsiteY3" fmla="*/ 810000 h 810000"/>
              <a:gd name="connsiteX4" fmla="*/ 301181 w 2679085"/>
              <a:gd name="connsiteY4" fmla="*/ 810000 h 810000"/>
              <a:gd name="connsiteX5" fmla="*/ 293578 w 2679085"/>
              <a:gd name="connsiteY5" fmla="*/ 760185 h 810000"/>
              <a:gd name="connsiteX6" fmla="*/ 40625 w 2679085"/>
              <a:gd name="connsiteY6" fmla="*/ 66871 h 810000"/>
              <a:gd name="connsiteX7" fmla="*/ 0 w 267908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9085" h="810000">
                <a:moveTo>
                  <a:pt x="0" y="0"/>
                </a:moveTo>
                <a:lnTo>
                  <a:pt x="2274085" y="0"/>
                </a:lnTo>
                <a:cubicBezTo>
                  <a:pt x="2497760" y="0"/>
                  <a:pt x="2679085" y="181325"/>
                  <a:pt x="2679085" y="405000"/>
                </a:cubicBezTo>
                <a:cubicBezTo>
                  <a:pt x="2679085" y="628675"/>
                  <a:pt x="2497760" y="810000"/>
                  <a:pt x="2274085" y="810000"/>
                </a:cubicBezTo>
                <a:lnTo>
                  <a:pt x="301181" y="810000"/>
                </a:lnTo>
                <a:lnTo>
                  <a:pt x="293578" y="760185"/>
                </a:lnTo>
                <a:cubicBezTo>
                  <a:pt x="243225" y="514116"/>
                  <a:pt x="157007" y="281111"/>
                  <a:pt x="40625" y="6687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xmlns="" id="{1C281C5E-9287-4D3A-8E86-DBC37599ABBB}"/>
              </a:ext>
            </a:extLst>
          </p:cNvPr>
          <p:cNvSpPr/>
          <p:nvPr/>
        </p:nvSpPr>
        <p:spPr>
          <a:xfrm>
            <a:off x="808501" y="3047649"/>
            <a:ext cx="2806607" cy="810000"/>
          </a:xfrm>
          <a:custGeom>
            <a:avLst/>
            <a:gdLst>
              <a:gd name="connsiteX0" fmla="*/ 405000 w 2806607"/>
              <a:gd name="connsiteY0" fmla="*/ 0 h 810000"/>
              <a:gd name="connsiteX1" fmla="*/ 2799388 w 2806607"/>
              <a:gd name="connsiteY1" fmla="*/ 0 h 810000"/>
              <a:gd name="connsiteX2" fmla="*/ 2780510 w 2806607"/>
              <a:gd name="connsiteY2" fmla="*/ 123696 h 810000"/>
              <a:gd name="connsiteX3" fmla="*/ 2767500 w 2806607"/>
              <a:gd name="connsiteY3" fmla="*/ 381351 h 810000"/>
              <a:gd name="connsiteX4" fmla="*/ 2780510 w 2806607"/>
              <a:gd name="connsiteY4" fmla="*/ 639006 h 810000"/>
              <a:gd name="connsiteX5" fmla="*/ 2806607 w 2806607"/>
              <a:gd name="connsiteY5" fmla="*/ 810000 h 810000"/>
              <a:gd name="connsiteX6" fmla="*/ 405000 w 2806607"/>
              <a:gd name="connsiteY6" fmla="*/ 810000 h 810000"/>
              <a:gd name="connsiteX7" fmla="*/ 0 w 2806607"/>
              <a:gd name="connsiteY7" fmla="*/ 405000 h 810000"/>
              <a:gd name="connsiteX8" fmla="*/ 405000 w 2806607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6607" h="810000">
                <a:moveTo>
                  <a:pt x="405000" y="0"/>
                </a:moveTo>
                <a:lnTo>
                  <a:pt x="2799388" y="0"/>
                </a:lnTo>
                <a:lnTo>
                  <a:pt x="2780510" y="123696"/>
                </a:lnTo>
                <a:cubicBezTo>
                  <a:pt x="2771907" y="208410"/>
                  <a:pt x="2767500" y="294366"/>
                  <a:pt x="2767500" y="381351"/>
                </a:cubicBezTo>
                <a:cubicBezTo>
                  <a:pt x="2767500" y="468336"/>
                  <a:pt x="2771907" y="554291"/>
                  <a:pt x="2780510" y="639006"/>
                </a:cubicBezTo>
                <a:lnTo>
                  <a:pt x="2806607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099AEBEA-68AB-49AE-A25E-F2A14718DC7A}"/>
              </a:ext>
            </a:extLst>
          </p:cNvPr>
          <p:cNvSpPr/>
          <p:nvPr/>
        </p:nvSpPr>
        <p:spPr>
          <a:xfrm>
            <a:off x="8576894" y="3047649"/>
            <a:ext cx="2806607" cy="810000"/>
          </a:xfrm>
          <a:custGeom>
            <a:avLst/>
            <a:gdLst>
              <a:gd name="connsiteX0" fmla="*/ 7219 w 2806607"/>
              <a:gd name="connsiteY0" fmla="*/ 0 h 810000"/>
              <a:gd name="connsiteX1" fmla="*/ 2401607 w 2806607"/>
              <a:gd name="connsiteY1" fmla="*/ 0 h 810000"/>
              <a:gd name="connsiteX2" fmla="*/ 2806607 w 2806607"/>
              <a:gd name="connsiteY2" fmla="*/ 405000 h 810000"/>
              <a:gd name="connsiteX3" fmla="*/ 2401607 w 2806607"/>
              <a:gd name="connsiteY3" fmla="*/ 810000 h 810000"/>
              <a:gd name="connsiteX4" fmla="*/ 0 w 2806607"/>
              <a:gd name="connsiteY4" fmla="*/ 810000 h 810000"/>
              <a:gd name="connsiteX5" fmla="*/ 26097 w 2806607"/>
              <a:gd name="connsiteY5" fmla="*/ 639006 h 810000"/>
              <a:gd name="connsiteX6" fmla="*/ 39107 w 2806607"/>
              <a:gd name="connsiteY6" fmla="*/ 381351 h 810000"/>
              <a:gd name="connsiteX7" fmla="*/ 26097 w 2806607"/>
              <a:gd name="connsiteY7" fmla="*/ 123696 h 810000"/>
              <a:gd name="connsiteX8" fmla="*/ 7219 w 2806607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6607" h="810000">
                <a:moveTo>
                  <a:pt x="7219" y="0"/>
                </a:moveTo>
                <a:lnTo>
                  <a:pt x="2401607" y="0"/>
                </a:lnTo>
                <a:cubicBezTo>
                  <a:pt x="2625282" y="0"/>
                  <a:pt x="2806607" y="181325"/>
                  <a:pt x="2806607" y="405000"/>
                </a:cubicBezTo>
                <a:cubicBezTo>
                  <a:pt x="2806607" y="628675"/>
                  <a:pt x="2625282" y="810000"/>
                  <a:pt x="2401607" y="810000"/>
                </a:cubicBezTo>
                <a:lnTo>
                  <a:pt x="0" y="810000"/>
                </a:lnTo>
                <a:lnTo>
                  <a:pt x="26097" y="639006"/>
                </a:lnTo>
                <a:cubicBezTo>
                  <a:pt x="34700" y="554291"/>
                  <a:pt x="39107" y="468336"/>
                  <a:pt x="39107" y="381351"/>
                </a:cubicBezTo>
                <a:cubicBezTo>
                  <a:pt x="39107" y="294366"/>
                  <a:pt x="34700" y="208410"/>
                  <a:pt x="26097" y="123696"/>
                </a:cubicBezTo>
                <a:lnTo>
                  <a:pt x="7219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454BFD6A-D133-4873-8B3C-32405A13104C}"/>
              </a:ext>
            </a:extLst>
          </p:cNvPr>
          <p:cNvSpPr/>
          <p:nvPr/>
        </p:nvSpPr>
        <p:spPr>
          <a:xfrm>
            <a:off x="8242492" y="3934351"/>
            <a:ext cx="2707819" cy="810000"/>
          </a:xfrm>
          <a:custGeom>
            <a:avLst/>
            <a:gdLst>
              <a:gd name="connsiteX0" fmla="*/ 322696 w 2707819"/>
              <a:gd name="connsiteY0" fmla="*/ 0 h 810000"/>
              <a:gd name="connsiteX1" fmla="*/ 2302819 w 2707819"/>
              <a:gd name="connsiteY1" fmla="*/ 0 h 810000"/>
              <a:gd name="connsiteX2" fmla="*/ 2707819 w 2707819"/>
              <a:gd name="connsiteY2" fmla="*/ 405000 h 810000"/>
              <a:gd name="connsiteX3" fmla="*/ 2302819 w 2707819"/>
              <a:gd name="connsiteY3" fmla="*/ 810000 h 810000"/>
              <a:gd name="connsiteX4" fmla="*/ 0 w 2707819"/>
              <a:gd name="connsiteY4" fmla="*/ 810000 h 810000"/>
              <a:gd name="connsiteX5" fmla="*/ 69359 w 2707819"/>
              <a:gd name="connsiteY5" fmla="*/ 695831 h 810000"/>
              <a:gd name="connsiteX6" fmla="*/ 322312 w 2707819"/>
              <a:gd name="connsiteY6" fmla="*/ 2517 h 810000"/>
              <a:gd name="connsiteX7" fmla="*/ 322696 w 2707819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7819" h="810000">
                <a:moveTo>
                  <a:pt x="322696" y="0"/>
                </a:moveTo>
                <a:lnTo>
                  <a:pt x="2302819" y="0"/>
                </a:lnTo>
                <a:cubicBezTo>
                  <a:pt x="2526494" y="0"/>
                  <a:pt x="2707819" y="181325"/>
                  <a:pt x="2707819" y="405000"/>
                </a:cubicBezTo>
                <a:cubicBezTo>
                  <a:pt x="2707819" y="628675"/>
                  <a:pt x="2526494" y="810000"/>
                  <a:pt x="2302819" y="810000"/>
                </a:cubicBezTo>
                <a:lnTo>
                  <a:pt x="0" y="810000"/>
                </a:lnTo>
                <a:lnTo>
                  <a:pt x="69359" y="695831"/>
                </a:lnTo>
                <a:cubicBezTo>
                  <a:pt x="185741" y="481590"/>
                  <a:pt x="271959" y="248586"/>
                  <a:pt x="322312" y="2517"/>
                </a:cubicBezTo>
                <a:lnTo>
                  <a:pt x="322696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xmlns="" id="{845C86C9-5C98-49B9-9E51-A5917CE9A78D}"/>
              </a:ext>
            </a:extLst>
          </p:cNvPr>
          <p:cNvSpPr/>
          <p:nvPr/>
        </p:nvSpPr>
        <p:spPr>
          <a:xfrm>
            <a:off x="1269751" y="3935937"/>
            <a:ext cx="2680723" cy="810000"/>
          </a:xfrm>
          <a:custGeom>
            <a:avLst/>
            <a:gdLst>
              <a:gd name="connsiteX0" fmla="*/ 405000 w 2680723"/>
              <a:gd name="connsiteY0" fmla="*/ 0 h 810000"/>
              <a:gd name="connsiteX1" fmla="*/ 2357305 w 2680723"/>
              <a:gd name="connsiteY1" fmla="*/ 0 h 810000"/>
              <a:gd name="connsiteX2" fmla="*/ 2357447 w 2680723"/>
              <a:gd name="connsiteY2" fmla="*/ 931 h 810000"/>
              <a:gd name="connsiteX3" fmla="*/ 2610400 w 2680723"/>
              <a:gd name="connsiteY3" fmla="*/ 694245 h 810000"/>
              <a:gd name="connsiteX4" fmla="*/ 2680723 w 2680723"/>
              <a:gd name="connsiteY4" fmla="*/ 810000 h 810000"/>
              <a:gd name="connsiteX5" fmla="*/ 405000 w 2680723"/>
              <a:gd name="connsiteY5" fmla="*/ 810000 h 810000"/>
              <a:gd name="connsiteX6" fmla="*/ 0 w 2680723"/>
              <a:gd name="connsiteY6" fmla="*/ 405000 h 810000"/>
              <a:gd name="connsiteX7" fmla="*/ 405000 w 2680723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0723" h="810000">
                <a:moveTo>
                  <a:pt x="405000" y="0"/>
                </a:moveTo>
                <a:lnTo>
                  <a:pt x="2357305" y="0"/>
                </a:lnTo>
                <a:lnTo>
                  <a:pt x="2357447" y="931"/>
                </a:lnTo>
                <a:cubicBezTo>
                  <a:pt x="2407800" y="247000"/>
                  <a:pt x="2494018" y="480004"/>
                  <a:pt x="2610400" y="694245"/>
                </a:cubicBezTo>
                <a:lnTo>
                  <a:pt x="2680723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D2EA28F0-EBA7-4CD7-9B59-21FDC3373497}"/>
              </a:ext>
            </a:extLst>
          </p:cNvPr>
          <p:cNvSpPr/>
          <p:nvPr/>
        </p:nvSpPr>
        <p:spPr>
          <a:xfrm>
            <a:off x="1731000" y="4824225"/>
            <a:ext cx="3146328" cy="810000"/>
          </a:xfrm>
          <a:custGeom>
            <a:avLst/>
            <a:gdLst>
              <a:gd name="connsiteX0" fmla="*/ 405000 w 3146328"/>
              <a:gd name="connsiteY0" fmla="*/ 0 h 810000"/>
              <a:gd name="connsiteX1" fmla="*/ 2267034 w 3146328"/>
              <a:gd name="connsiteY1" fmla="*/ 0 h 810000"/>
              <a:gd name="connsiteX2" fmla="*/ 2275376 w 3146328"/>
              <a:gd name="connsiteY2" fmla="*/ 13731 h 810000"/>
              <a:gd name="connsiteX3" fmla="*/ 2956044 w 3146328"/>
              <a:gd name="connsiteY3" fmla="*/ 694399 h 810000"/>
              <a:gd name="connsiteX4" fmla="*/ 3146328 w 3146328"/>
              <a:gd name="connsiteY4" fmla="*/ 810000 h 810000"/>
              <a:gd name="connsiteX5" fmla="*/ 405000 w 3146328"/>
              <a:gd name="connsiteY5" fmla="*/ 810000 h 810000"/>
              <a:gd name="connsiteX6" fmla="*/ 0 w 3146328"/>
              <a:gd name="connsiteY6" fmla="*/ 405000 h 810000"/>
              <a:gd name="connsiteX7" fmla="*/ 405000 w 314632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328" h="810000">
                <a:moveTo>
                  <a:pt x="405000" y="0"/>
                </a:moveTo>
                <a:lnTo>
                  <a:pt x="2267034" y="0"/>
                </a:lnTo>
                <a:lnTo>
                  <a:pt x="2275376" y="13731"/>
                </a:lnTo>
                <a:cubicBezTo>
                  <a:pt x="2456521" y="281861"/>
                  <a:pt x="2687914" y="513254"/>
                  <a:pt x="2956044" y="694399"/>
                </a:cubicBezTo>
                <a:lnTo>
                  <a:pt x="3146328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21B61015-76FE-4AFD-B413-E6348842598C}"/>
              </a:ext>
            </a:extLst>
          </p:cNvPr>
          <p:cNvSpPr/>
          <p:nvPr/>
        </p:nvSpPr>
        <p:spPr>
          <a:xfrm>
            <a:off x="7305552" y="4829766"/>
            <a:ext cx="3155449" cy="810000"/>
          </a:xfrm>
          <a:custGeom>
            <a:avLst/>
            <a:gdLst>
              <a:gd name="connsiteX0" fmla="*/ 885049 w 3155449"/>
              <a:gd name="connsiteY0" fmla="*/ 0 h 810000"/>
              <a:gd name="connsiteX1" fmla="*/ 2750449 w 3155449"/>
              <a:gd name="connsiteY1" fmla="*/ 0 h 810000"/>
              <a:gd name="connsiteX2" fmla="*/ 3155449 w 3155449"/>
              <a:gd name="connsiteY2" fmla="*/ 405000 h 810000"/>
              <a:gd name="connsiteX3" fmla="*/ 2750449 w 3155449"/>
              <a:gd name="connsiteY3" fmla="*/ 810000 h 810000"/>
              <a:gd name="connsiteX4" fmla="*/ 0 w 3155449"/>
              <a:gd name="connsiteY4" fmla="*/ 810000 h 810000"/>
              <a:gd name="connsiteX5" fmla="*/ 199405 w 3155449"/>
              <a:gd name="connsiteY5" fmla="*/ 688858 h 810000"/>
              <a:gd name="connsiteX6" fmla="*/ 880073 w 3155449"/>
              <a:gd name="connsiteY6" fmla="*/ 8190 h 810000"/>
              <a:gd name="connsiteX7" fmla="*/ 885049 w 3155449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449" h="810000">
                <a:moveTo>
                  <a:pt x="885049" y="0"/>
                </a:moveTo>
                <a:lnTo>
                  <a:pt x="2750449" y="0"/>
                </a:lnTo>
                <a:cubicBezTo>
                  <a:pt x="2974124" y="0"/>
                  <a:pt x="3155449" y="181325"/>
                  <a:pt x="3155449" y="405000"/>
                </a:cubicBezTo>
                <a:cubicBezTo>
                  <a:pt x="3155449" y="628675"/>
                  <a:pt x="2974124" y="810000"/>
                  <a:pt x="2750449" y="810000"/>
                </a:cubicBezTo>
                <a:lnTo>
                  <a:pt x="0" y="810000"/>
                </a:lnTo>
                <a:lnTo>
                  <a:pt x="199405" y="688858"/>
                </a:lnTo>
                <a:cubicBezTo>
                  <a:pt x="467535" y="507713"/>
                  <a:pt x="698928" y="276320"/>
                  <a:pt x="880073" y="8190"/>
                </a:cubicBezTo>
                <a:lnTo>
                  <a:pt x="885049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C8B0357-93B2-49CE-A193-648F04156F87}"/>
              </a:ext>
            </a:extLst>
          </p:cNvPr>
          <p:cNvSpPr txBox="1"/>
          <p:nvPr/>
        </p:nvSpPr>
        <p:spPr>
          <a:xfrm>
            <a:off x="4564607" y="1324509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</a:t>
            </a:r>
            <a:endParaRPr lang="ru-RU" sz="40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73A37DD-10FF-46BF-A31F-D22EF97A8BBF}"/>
              </a:ext>
            </a:extLst>
          </p:cNvPr>
          <p:cNvSpPr txBox="1"/>
          <p:nvPr/>
        </p:nvSpPr>
        <p:spPr>
          <a:xfrm>
            <a:off x="4059750" y="2211211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</a:t>
            </a:r>
            <a:endParaRPr lang="ru-RU" sz="4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5AF80EE-961F-4837-999B-F5E6AC908462}"/>
              </a:ext>
            </a:extLst>
          </p:cNvPr>
          <p:cNvSpPr txBox="1"/>
          <p:nvPr/>
        </p:nvSpPr>
        <p:spPr>
          <a:xfrm>
            <a:off x="3685313" y="3099499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3</a:t>
            </a:r>
            <a:endParaRPr lang="ru-RU" sz="4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B2AA3E9-E9A6-4BA8-A84A-B9CE1892A0DA}"/>
              </a:ext>
            </a:extLst>
          </p:cNvPr>
          <p:cNvSpPr txBox="1"/>
          <p:nvPr/>
        </p:nvSpPr>
        <p:spPr>
          <a:xfrm>
            <a:off x="4647074" y="4900027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5</a:t>
            </a:r>
            <a:endParaRPr lang="ru-RU" sz="4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26C86BF-08CE-4C70-ABC4-771C5D8F09A4}"/>
              </a:ext>
            </a:extLst>
          </p:cNvPr>
          <p:cNvSpPr txBox="1"/>
          <p:nvPr/>
        </p:nvSpPr>
        <p:spPr>
          <a:xfrm>
            <a:off x="4059750" y="3985408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4</a:t>
            </a:r>
            <a:endParaRPr lang="ru-RU" sz="40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26374D1-48F3-413A-BE94-73EA9A6666C5}"/>
              </a:ext>
            </a:extLst>
          </p:cNvPr>
          <p:cNvSpPr txBox="1"/>
          <p:nvPr/>
        </p:nvSpPr>
        <p:spPr>
          <a:xfrm>
            <a:off x="6992831" y="4876662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8AB5825-47C6-4715-9114-3BAF66413FB9}"/>
              </a:ext>
            </a:extLst>
          </p:cNvPr>
          <p:cNvSpPr txBox="1"/>
          <p:nvPr/>
        </p:nvSpPr>
        <p:spPr>
          <a:xfrm>
            <a:off x="7497573" y="4019333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5C8380F-8A10-48AE-BDFE-2D9D0C0C80C7}"/>
              </a:ext>
            </a:extLst>
          </p:cNvPr>
          <p:cNvSpPr txBox="1"/>
          <p:nvPr/>
        </p:nvSpPr>
        <p:spPr>
          <a:xfrm>
            <a:off x="7484101" y="2207251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2830A00-047E-490C-B3CF-3CEE929A2E79}"/>
              </a:ext>
            </a:extLst>
          </p:cNvPr>
          <p:cNvSpPr txBox="1"/>
          <p:nvPr/>
        </p:nvSpPr>
        <p:spPr>
          <a:xfrm>
            <a:off x="6915721" y="1324509"/>
            <a:ext cx="77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1</a:t>
            </a:r>
            <a:endParaRPr lang="ru-RU" sz="40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60333C2-B7DB-4B64-BF28-B8B11B8BEBDC}"/>
              </a:ext>
            </a:extLst>
          </p:cNvPr>
          <p:cNvSpPr txBox="1"/>
          <p:nvPr/>
        </p:nvSpPr>
        <p:spPr>
          <a:xfrm>
            <a:off x="7842029" y="3078714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2E17E58-CFD5-4597-9E50-E38594095551}"/>
              </a:ext>
            </a:extLst>
          </p:cNvPr>
          <p:cNvSpPr txBox="1"/>
          <p:nvPr/>
        </p:nvSpPr>
        <p:spPr>
          <a:xfrm>
            <a:off x="2293469" y="1320787"/>
            <a:ext cx="1842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Дистанционные образовательные программы</a:t>
            </a:r>
            <a:endParaRPr lang="ru-RU" sz="1400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B6EF2479-0AB9-49AD-B492-E8E2B497E989}"/>
              </a:ext>
            </a:extLst>
          </p:cNvPr>
          <p:cNvSpPr txBox="1"/>
          <p:nvPr/>
        </p:nvSpPr>
        <p:spPr>
          <a:xfrm>
            <a:off x="1709994" y="2176473"/>
            <a:ext cx="1842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Очные образовательные программы</a:t>
            </a:r>
            <a:endParaRPr lang="ru-RU" sz="1400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11ECD810-D742-4934-AB4D-ABC27325C45E}"/>
              </a:ext>
            </a:extLst>
          </p:cNvPr>
          <p:cNvSpPr txBox="1"/>
          <p:nvPr/>
        </p:nvSpPr>
        <p:spPr>
          <a:xfrm>
            <a:off x="771564" y="4079327"/>
            <a:ext cx="353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Кластерные проекты: </a:t>
            </a:r>
          </a:p>
          <a:p>
            <a:pPr algn="ctr"/>
            <a:r>
              <a:rPr lang="ru-RU" sz="1400" b="1" dirty="0" smtClean="0"/>
              <a:t>школа -СПО-ВУЗ-предприятие</a:t>
            </a:r>
            <a:endParaRPr lang="ru-RU" sz="1400" b="1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9C74116B-BF92-45D7-92DC-BD1DA78B4918}"/>
              </a:ext>
            </a:extLst>
          </p:cNvPr>
          <p:cNvSpPr txBox="1"/>
          <p:nvPr/>
        </p:nvSpPr>
        <p:spPr>
          <a:xfrm>
            <a:off x="2304007" y="5104050"/>
            <a:ext cx="1842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Уроки с учеными</a:t>
            </a:r>
            <a:endParaRPr lang="ru-RU" sz="1400" b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0A6EB8A6-6B2E-4F13-A47E-DB16C6C57238}"/>
              </a:ext>
            </a:extLst>
          </p:cNvPr>
          <p:cNvSpPr txBox="1"/>
          <p:nvPr/>
        </p:nvSpPr>
        <p:spPr>
          <a:xfrm>
            <a:off x="1146000" y="3047649"/>
            <a:ext cx="2142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Школы ассоциированные партнеры ОЦ «Сириус»</a:t>
            </a:r>
            <a:endParaRPr lang="ru-RU" sz="1400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034EF4FA-DECA-49DF-977C-0810FAF9D3EF}"/>
              </a:ext>
            </a:extLst>
          </p:cNvPr>
          <p:cNvSpPr txBox="1"/>
          <p:nvPr/>
        </p:nvSpPr>
        <p:spPr>
          <a:xfrm>
            <a:off x="8835504" y="2951945"/>
            <a:ext cx="184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</a:rPr>
              <a:t>Перечневые проектно-исследовательские </a:t>
            </a:r>
            <a:r>
              <a:rPr lang="ru-RU" sz="1400" b="1" dirty="0">
                <a:solidFill>
                  <a:prstClr val="black"/>
                </a:solidFill>
              </a:rPr>
              <a:t>конкурсы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345DC36E-98FC-4501-842E-645E8209DB00}"/>
              </a:ext>
            </a:extLst>
          </p:cNvPr>
          <p:cNvSpPr txBox="1"/>
          <p:nvPr/>
        </p:nvSpPr>
        <p:spPr>
          <a:xfrm>
            <a:off x="7916358" y="4865434"/>
            <a:ext cx="2364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Международные, региональные конференции, конкурсы</a:t>
            </a:r>
            <a:endParaRPr lang="ru-RU" sz="14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52A93D86-2C83-4DEA-B7FE-C04577E53668}"/>
              </a:ext>
            </a:extLst>
          </p:cNvPr>
          <p:cNvSpPr txBox="1"/>
          <p:nvPr/>
        </p:nvSpPr>
        <p:spPr>
          <a:xfrm>
            <a:off x="8618813" y="4103876"/>
            <a:ext cx="184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Сириус. Лето: начни свой проект</a:t>
            </a:r>
            <a:r>
              <a:rPr lang="en-US" sz="1400" b="1" dirty="0" smtClean="0"/>
              <a:t>. </a:t>
            </a:r>
            <a:endParaRPr lang="ru-RU" sz="1400" b="1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2FAF2178-14B1-4E60-BBA0-D403DB6E8AE6}"/>
              </a:ext>
            </a:extLst>
          </p:cNvPr>
          <p:cNvSpPr txBox="1"/>
          <p:nvPr/>
        </p:nvSpPr>
        <p:spPr>
          <a:xfrm>
            <a:off x="8616000" y="2363108"/>
            <a:ext cx="184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Перечневые олимпиады</a:t>
            </a:r>
            <a:endParaRPr lang="ru-RU" sz="14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EC384741-26D1-45AD-AF64-AB2855B920B1}"/>
              </a:ext>
            </a:extLst>
          </p:cNvPr>
          <p:cNvSpPr txBox="1"/>
          <p:nvPr/>
        </p:nvSpPr>
        <p:spPr>
          <a:xfrm>
            <a:off x="8154750" y="1324509"/>
            <a:ext cx="2037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Всероссийская олимпиада школьников</a:t>
            </a:r>
            <a:endParaRPr lang="ru-RU" sz="1400" b="1" dirty="0"/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D446D9CB-0B0A-49CF-9088-B5B8F97118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5127524" y="2460524"/>
            <a:ext cx="1936952" cy="1936952"/>
          </a:xfrm>
          <a:prstGeom prst="rect">
            <a:avLst/>
          </a:prstGeom>
        </p:spPr>
      </p:pic>
      <p:sp>
        <p:nvSpPr>
          <p:cNvPr id="2" name="Блок-схема: узел 1"/>
          <p:cNvSpPr/>
          <p:nvPr/>
        </p:nvSpPr>
        <p:spPr>
          <a:xfrm>
            <a:off x="4709517" y="2211211"/>
            <a:ext cx="2771283" cy="2415885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СОДЕРЖАНИЕ ДЕЯТЕЛЬНОСТИ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000" y="459000"/>
            <a:ext cx="109728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ИТОГИ ВСЕРОССИЙСКОЙ ОЛИМПИАДЫ </a:t>
            </a:r>
            <a:r>
              <a:rPr lang="ru-RU" sz="2700" dirty="0"/>
              <a:t>ШКОЛЬНИКОВ В </a:t>
            </a:r>
            <a:br>
              <a:rPr lang="ru-RU" sz="2700" dirty="0"/>
            </a:br>
            <a:r>
              <a:rPr lang="ru-RU" sz="2700" dirty="0"/>
              <a:t>2022/2023 учебном году (Муниципальный этап)</a:t>
            </a:r>
            <a:br>
              <a:rPr lang="ru-RU" sz="2700" dirty="0"/>
            </a:br>
            <a:endParaRPr lang="ru-RU" sz="27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487203"/>
              </p:ext>
            </p:extLst>
          </p:nvPr>
        </p:nvGraphicFramePr>
        <p:xfrm>
          <a:off x="251520" y="1584000"/>
          <a:ext cx="10614480" cy="527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97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000" y="504000"/>
            <a:ext cx="10972800" cy="1252728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ИТОГИ ВСЕРОССИЙСКОЙ ОЛИМПИАДЫ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dirty="0" smtClean="0"/>
              <a:t>ШКОЛЬНИКОВ </a:t>
            </a:r>
            <a:r>
              <a:rPr lang="ru-RU" sz="2400" dirty="0"/>
              <a:t>В </a:t>
            </a:r>
            <a:br>
              <a:rPr lang="ru-RU" sz="2400" dirty="0"/>
            </a:br>
            <a:r>
              <a:rPr lang="ru-RU" sz="2400" dirty="0"/>
              <a:t>2022/2023 учебном году </a:t>
            </a:r>
            <a:r>
              <a:rPr lang="ru-RU" sz="2400" dirty="0" smtClean="0"/>
              <a:t>(Региональный </a:t>
            </a:r>
            <a:r>
              <a:rPr lang="ru-RU" sz="2400" dirty="0"/>
              <a:t>этап)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496107"/>
              </p:ext>
            </p:extLst>
          </p:nvPr>
        </p:nvGraphicFramePr>
        <p:xfrm>
          <a:off x="13540" y="1484784"/>
          <a:ext cx="11707460" cy="5139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83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ИТОГИ ВСЕРОССИЙСКОЙ </a:t>
            </a:r>
            <a:r>
              <a:rPr lang="ru-RU" sz="3600" dirty="0" smtClean="0"/>
              <a:t>ОЛИМПИАДЫ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ШКОЛЬНИКОВ </a:t>
            </a:r>
            <a:br>
              <a:rPr lang="ru-RU" sz="2400" dirty="0" smtClean="0"/>
            </a:br>
            <a:r>
              <a:rPr lang="ru-RU" sz="2400" dirty="0" smtClean="0"/>
              <a:t>в 2022/2023 </a:t>
            </a:r>
            <a:r>
              <a:rPr lang="ru-RU" sz="2400" dirty="0"/>
              <a:t>учебном году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6000" y="2169000"/>
            <a:ext cx="11295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Кол-во обучающихся 7-11 класс – </a:t>
            </a:r>
            <a:r>
              <a:rPr lang="ru-RU" sz="2000" b="1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77467 чел.</a:t>
            </a:r>
          </a:p>
          <a:p>
            <a:r>
              <a:rPr lang="ru-RU" sz="2000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Всего в </a:t>
            </a:r>
            <a:r>
              <a:rPr lang="ru-RU" sz="2000" b="1" dirty="0" err="1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В</a:t>
            </a:r>
            <a:r>
              <a:rPr lang="en-US" sz="2000" b="1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C</a:t>
            </a:r>
            <a:r>
              <a:rPr lang="ru-RU" sz="2000" b="1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ОШ  МЭ </a:t>
            </a:r>
            <a:r>
              <a:rPr lang="ru-RU" sz="2000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по 21 предмету - </a:t>
            </a:r>
            <a:r>
              <a:rPr lang="ru-RU" sz="2000" b="1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20773 участника – 27%</a:t>
            </a:r>
            <a:r>
              <a:rPr lang="ru-RU" sz="2000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от кол-ва обучающихся 7-11 класс</a:t>
            </a:r>
          </a:p>
          <a:p>
            <a:endParaRPr lang="ru-RU" sz="2000" dirty="0" smtClean="0">
              <a:solidFill>
                <a:schemeClr val="tx2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Кол-во </a:t>
            </a:r>
            <a:r>
              <a:rPr lang="ru-RU" sz="2000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обучающихся 9-11 класс – </a:t>
            </a:r>
            <a:r>
              <a:rPr lang="ru-RU" sz="2000" b="1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37407 чел.</a:t>
            </a:r>
          </a:p>
          <a:p>
            <a:r>
              <a:rPr lang="ru-RU" sz="2000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Всего в </a:t>
            </a:r>
            <a:r>
              <a:rPr lang="ru-RU" sz="2000" b="1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ВСОШ РЭ </a:t>
            </a:r>
            <a:r>
              <a:rPr lang="ru-RU" sz="2000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996 участников  - 2,6% </a:t>
            </a:r>
            <a:r>
              <a:rPr lang="ru-RU" sz="2000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от кол-ва обучающихся 9-11 класс</a:t>
            </a:r>
            <a:endParaRPr lang="ru-RU" sz="2000" b="1" dirty="0">
              <a:solidFill>
                <a:schemeClr val="tx2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Победителей и призёров РЭ - </a:t>
            </a:r>
            <a:r>
              <a:rPr lang="ru-RU" sz="2000" b="1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128 человек</a:t>
            </a:r>
          </a:p>
          <a:p>
            <a:endParaRPr lang="ru-RU" sz="2000" dirty="0">
              <a:solidFill>
                <a:schemeClr val="tx2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Всего </a:t>
            </a:r>
            <a:r>
              <a:rPr lang="ru-RU" sz="2000" b="1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ВСОШ ЗЭ </a:t>
            </a:r>
            <a:r>
              <a:rPr lang="ru-RU" sz="2000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25 участников </a:t>
            </a:r>
          </a:p>
          <a:p>
            <a:r>
              <a:rPr lang="ru-RU" sz="2000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(Владивостокский ГО, </a:t>
            </a:r>
            <a:r>
              <a:rPr lang="ru-RU" sz="2000" dirty="0" err="1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Арсеньевский</a:t>
            </a:r>
            <a:r>
              <a:rPr lang="ru-RU" sz="2000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ГО, ГО Большой-Камень, </a:t>
            </a:r>
            <a:r>
              <a:rPr lang="ru-RU" sz="2000" dirty="0" err="1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Дальнереченский</a:t>
            </a:r>
            <a:r>
              <a:rPr lang="ru-RU" sz="2000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ГО, </a:t>
            </a:r>
            <a:r>
              <a:rPr lang="ru-RU" sz="2000" dirty="0" err="1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Хорольский</a:t>
            </a:r>
            <a:r>
              <a:rPr lang="ru-RU" sz="2000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МО, Пограничный МО, Спасский МР)</a:t>
            </a:r>
          </a:p>
          <a:p>
            <a:endParaRPr lang="ru-RU" sz="2000" dirty="0">
              <a:solidFill>
                <a:schemeClr val="tx2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Победителей и призёров ЗЭ</a:t>
            </a:r>
            <a:r>
              <a:rPr lang="ru-RU" sz="2000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- </a:t>
            </a:r>
            <a:r>
              <a:rPr lang="ru-RU" sz="2000" b="1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7 человек</a:t>
            </a:r>
          </a:p>
          <a:p>
            <a:r>
              <a:rPr lang="ru-RU" sz="2000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(Владивостокский ГО - 4, </a:t>
            </a:r>
            <a:r>
              <a:rPr lang="ru-RU" sz="2000" dirty="0" err="1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Арсеньевский</a:t>
            </a:r>
            <a:r>
              <a:rPr lang="ru-RU" sz="2000" dirty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ГО - 2, ГО Большой-Камень - 1)</a:t>
            </a:r>
          </a:p>
        </p:txBody>
      </p:sp>
    </p:spTree>
    <p:extLst>
      <p:ext uri="{BB962C8B-B14F-4D97-AF65-F5344CB8AC3E}">
        <p14:creationId xmlns:p14="http://schemas.microsoft.com/office/powerpoint/2010/main" val="9939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62" y="504000"/>
            <a:ext cx="10972800" cy="1252728"/>
          </a:xfrm>
        </p:spPr>
        <p:txBody>
          <a:bodyPr>
            <a:noAutofit/>
          </a:bodyPr>
          <a:lstStyle/>
          <a:p>
            <a:r>
              <a:rPr lang="ru-RU" sz="3600" dirty="0"/>
              <a:t>ИТОГИ ПЕРЕЧНЕВЫХ ОЛИМПИАД ШКОЛЬНИКОВ В </a:t>
            </a:r>
            <a:br>
              <a:rPr lang="ru-RU" sz="3600" dirty="0"/>
            </a:br>
            <a:r>
              <a:rPr lang="ru-RU" sz="3600" dirty="0"/>
              <a:t>2022/2023 учебном году (кол-во </a:t>
            </a:r>
            <a:r>
              <a:rPr lang="ru-RU" sz="3600" dirty="0" smtClean="0"/>
              <a:t>МО)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1000" y="2439000"/>
            <a:ext cx="10755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Психолого-педагогическая олимпиада им. К.Д. Ушинского - </a:t>
            </a:r>
            <a:r>
              <a:rPr lang="ru-RU" sz="2400" b="1" dirty="0">
                <a:solidFill>
                  <a:schemeClr val="tx2"/>
                </a:solidFill>
              </a:rPr>
              <a:t>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Всероссийская олимпиада «Миссия выполнима. Я финансист» - </a:t>
            </a:r>
            <a:r>
              <a:rPr lang="ru-RU" sz="2400" b="1" dirty="0">
                <a:solidFill>
                  <a:schemeClr val="tx2"/>
                </a:solidFill>
              </a:rPr>
              <a:t>5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Всероссийская Толстовская  олимпиада – </a:t>
            </a:r>
            <a:r>
              <a:rPr lang="ru-RU" sz="2400" b="1" dirty="0">
                <a:solidFill>
                  <a:schemeClr val="tx2"/>
                </a:solidFill>
              </a:rPr>
              <a:t>4</a:t>
            </a:r>
            <a:r>
              <a:rPr lang="ru-RU" sz="2400" dirty="0">
                <a:solidFill>
                  <a:schemeClr val="tx2"/>
                </a:solidFill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Многопрофильная инженерная олимпиада «Звезда» - </a:t>
            </a:r>
            <a:r>
              <a:rPr lang="ru-RU" sz="2400" b="1" dirty="0">
                <a:solidFill>
                  <a:schemeClr val="tx2"/>
                </a:solidFill>
              </a:rPr>
              <a:t>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2"/>
                </a:solidFill>
              </a:rPr>
              <a:t>Всесибирская</a:t>
            </a:r>
            <a:r>
              <a:rPr lang="ru-RU" sz="2400" dirty="0">
                <a:solidFill>
                  <a:schemeClr val="tx2"/>
                </a:solidFill>
              </a:rPr>
              <a:t> открытая олимпиада - </a:t>
            </a:r>
            <a:r>
              <a:rPr lang="ru-RU" sz="2400" b="1" dirty="0">
                <a:solidFill>
                  <a:schemeClr val="tx2"/>
                </a:solidFill>
              </a:rPr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Университетская олимпиада школьников «Бельчонок» - </a:t>
            </a:r>
            <a:r>
              <a:rPr lang="ru-RU" sz="2400" b="1" dirty="0">
                <a:solidFill>
                  <a:schemeClr val="tx2"/>
                </a:solidFill>
              </a:rPr>
              <a:t>9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Олимпиада «Гранит Науки» - </a:t>
            </a:r>
            <a:r>
              <a:rPr lang="ru-RU" sz="2400" b="1" dirty="0">
                <a:solidFill>
                  <a:schemeClr val="tx2"/>
                </a:solidFill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Олимпиада школьников СПбГУ - </a:t>
            </a:r>
            <a:r>
              <a:rPr lang="ru-RU" sz="2400" b="1" dirty="0">
                <a:solidFill>
                  <a:schemeClr val="tx2"/>
                </a:solidFill>
              </a:rPr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Национальная технологическая олимпиада – </a:t>
            </a:r>
            <a:r>
              <a:rPr lang="ru-RU" sz="2400" dirty="0" err="1">
                <a:solidFill>
                  <a:schemeClr val="tx2"/>
                </a:solidFill>
              </a:rPr>
              <a:t>Junior</a:t>
            </a:r>
            <a:r>
              <a:rPr lang="ru-RU" sz="2400" dirty="0">
                <a:solidFill>
                  <a:schemeClr val="tx2"/>
                </a:solidFill>
              </a:rPr>
              <a:t> - </a:t>
            </a:r>
            <a:r>
              <a:rPr lang="ru-RU" sz="2400" b="1" dirty="0">
                <a:solidFill>
                  <a:schemeClr val="tx2"/>
                </a:solidFill>
              </a:rPr>
              <a:t>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Олимпиада «Правовой олимп-2022» - </a:t>
            </a:r>
            <a:r>
              <a:rPr lang="ru-RU" sz="2400" b="1" dirty="0">
                <a:solidFill>
                  <a:schemeClr val="tx2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952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61567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Очные профильные программы 2022/2023 учебный год</a:t>
            </a:r>
            <a:br>
              <a:rPr lang="ru-RU" sz="2400" dirty="0" smtClean="0"/>
            </a:br>
            <a:r>
              <a:rPr lang="ru-RU" sz="2400" dirty="0" smtClean="0"/>
              <a:t>(январь –август)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55993866"/>
              </p:ext>
            </p:extLst>
          </p:nvPr>
        </p:nvGraphicFramePr>
        <p:xfrm>
          <a:off x="323528" y="1044000"/>
          <a:ext cx="4377472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70803510"/>
              </p:ext>
            </p:extLst>
          </p:nvPr>
        </p:nvGraphicFramePr>
        <p:xfrm>
          <a:off x="3036000" y="4464000"/>
          <a:ext cx="604867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96886930"/>
              </p:ext>
            </p:extLst>
          </p:nvPr>
        </p:nvGraphicFramePr>
        <p:xfrm>
          <a:off x="4476000" y="1314000"/>
          <a:ext cx="7515000" cy="315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Овал 5"/>
          <p:cNvSpPr/>
          <p:nvPr/>
        </p:nvSpPr>
        <p:spPr>
          <a:xfrm>
            <a:off x="9381000" y="4959000"/>
            <a:ext cx="1656183" cy="90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Всего – 758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9061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470538"/>
              </p:ext>
            </p:extLst>
          </p:nvPr>
        </p:nvGraphicFramePr>
        <p:xfrm>
          <a:off x="561000" y="414000"/>
          <a:ext cx="3240000" cy="62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67367"/>
              </p:ext>
            </p:extLst>
          </p:nvPr>
        </p:nvGraphicFramePr>
        <p:xfrm>
          <a:off x="3936000" y="414000"/>
          <a:ext cx="2745000" cy="652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947371"/>
              </p:ext>
            </p:extLst>
          </p:nvPr>
        </p:nvGraphicFramePr>
        <p:xfrm>
          <a:off x="7671000" y="324000"/>
          <a:ext cx="2915816" cy="63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2656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284</TotalTime>
  <Words>602</Words>
  <Application>Microsoft Office PowerPoint</Application>
  <PresentationFormat>Произвольный</PresentationFormat>
  <Paragraphs>142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ИТОГИ – ПЕРСПЕКТИВА - ПЛАНЫ  </vt:lpstr>
      <vt:lpstr>Презентация PowerPoint</vt:lpstr>
      <vt:lpstr>Презентация PowerPoint</vt:lpstr>
      <vt:lpstr>ИТОГИ ВСЕРОССИЙСКОЙ ОЛИМПИАДЫ ШКОЛЬНИКОВ В  2022/2023 учебном году (Муниципальный этап) </vt:lpstr>
      <vt:lpstr>ИТОГИ ВСЕРОССИЙСКОЙ ОЛИМПИАДЫ  ШКОЛЬНИКОВ В  2022/2023 учебном году (Региональный этап) </vt:lpstr>
      <vt:lpstr>ИТОГИ ВСЕРОССИЙСКОЙ ОЛИМПИАДЫ  ШКОЛЬНИКОВ  в 2022/2023 учебном году </vt:lpstr>
      <vt:lpstr>ИТОГИ ПЕРЕЧНЕВЫХ ОЛИМПИАД ШКОЛЬНИКОВ В  2022/2023 учебном году (кол-во МО) </vt:lpstr>
      <vt:lpstr>Очные профильные программы 2022/2023 учебный год (январь –август)</vt:lpstr>
      <vt:lpstr>Презентация PowerPoint</vt:lpstr>
      <vt:lpstr>«Сириус.Лето»: Начни свой проект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Юрий Козырев</dc:creator>
  <cp:lastModifiedBy>Марина К. Косарева</cp:lastModifiedBy>
  <cp:revision>39</cp:revision>
  <dcterms:created xsi:type="dcterms:W3CDTF">2020-07-19T07:28:04Z</dcterms:created>
  <dcterms:modified xsi:type="dcterms:W3CDTF">2023-08-24T03:00:48Z</dcterms:modified>
</cp:coreProperties>
</file>