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6"/>
  </p:notesMasterIdLst>
  <p:handoutMasterIdLst>
    <p:handoutMasterId r:id="rId17"/>
  </p:handoutMasterIdLst>
  <p:sldIdLst>
    <p:sldId id="747" r:id="rId2"/>
    <p:sldId id="778" r:id="rId3"/>
    <p:sldId id="702" r:id="rId4"/>
    <p:sldId id="779" r:id="rId5"/>
    <p:sldId id="780" r:id="rId6"/>
    <p:sldId id="781" r:id="rId7"/>
    <p:sldId id="782" r:id="rId8"/>
    <p:sldId id="786" r:id="rId9"/>
    <p:sldId id="783" r:id="rId10"/>
    <p:sldId id="784" r:id="rId11"/>
    <p:sldId id="785" r:id="rId12"/>
    <p:sldId id="787" r:id="rId13"/>
    <p:sldId id="788" r:id="rId14"/>
    <p:sldId id="789" r:id="rId15"/>
  </p:sldIdLst>
  <p:sldSz cx="9144000" cy="6858000" type="screen4x3"/>
  <p:notesSz cx="6797675" cy="9856788"/>
  <p:defaultTextStyle>
    <a:defPPr>
      <a:defRPr lang="ru-RU"/>
    </a:defPPr>
    <a:lvl1pPr marL="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7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9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88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8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orient="horz" pos="3952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323">
          <p15:clr>
            <a:srgbClr val="A4A3A4"/>
          </p15:clr>
        </p15:guide>
        <p15:guide id="5" orient="horz" pos="1094">
          <p15:clr>
            <a:srgbClr val="A4A3A4"/>
          </p15:clr>
        </p15:guide>
        <p15:guide id="6" orient="horz" pos="1139">
          <p15:clr>
            <a:srgbClr val="A4A3A4"/>
          </p15:clr>
        </p15:guide>
        <p15:guide id="7" orient="horz" pos="1344">
          <p15:clr>
            <a:srgbClr val="A4A3A4"/>
          </p15:clr>
        </p15:guide>
        <p15:guide id="8" pos="340">
          <p15:clr>
            <a:srgbClr val="A4A3A4"/>
          </p15:clr>
        </p15:guide>
        <p15:guide id="9" pos="2993">
          <p15:clr>
            <a:srgbClr val="A4A3A4"/>
          </p15:clr>
        </p15:guide>
        <p15:guide id="10" pos="226">
          <p15:clr>
            <a:srgbClr val="A4A3A4"/>
          </p15:clr>
        </p15:guide>
        <p15:guide id="11" pos="5397">
          <p15:clr>
            <a:srgbClr val="A4A3A4"/>
          </p15:clr>
        </p15:guide>
        <p15:guide id="12" orient="horz">
          <p15:clr>
            <a:srgbClr val="A4A3A4"/>
          </p15:clr>
        </p15:guide>
        <p15:guide id="13" pos="6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 userDrawn="1">
          <p15:clr>
            <a:srgbClr val="A4A3A4"/>
          </p15:clr>
        </p15:guide>
        <p15:guide id="2" pos="2164" userDrawn="1">
          <p15:clr>
            <a:srgbClr val="A4A3A4"/>
          </p15:clr>
        </p15:guide>
        <p15:guide id="3" orient="horz" pos="3105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азаренко Михаил Сергеевич" initials="ЛМС" lastIdx="14" clrIdx="0"/>
  <p:cmAuthor id="1" name="YGryaznova" initials="Y" lastIdx="0" clrIdx="1"/>
  <p:cmAuthor id="2" name="ABabakova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E6F"/>
    <a:srgbClr val="E41212"/>
    <a:srgbClr val="FFFFFF"/>
    <a:srgbClr val="010C5F"/>
    <a:srgbClr val="FF9900"/>
    <a:srgbClr val="16A907"/>
    <a:srgbClr val="E9053B"/>
    <a:srgbClr val="000000"/>
    <a:srgbClr val="332B99"/>
    <a:srgbClr val="C1B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90984" autoAdjust="0"/>
  </p:normalViewPr>
  <p:slideViewPr>
    <p:cSldViewPr>
      <p:cViewPr varScale="1">
        <p:scale>
          <a:sx n="105" d="100"/>
          <a:sy n="105" d="100"/>
        </p:scale>
        <p:origin x="1752" y="102"/>
      </p:cViewPr>
      <p:guideLst>
        <p:guide orient="horz" pos="822"/>
        <p:guide orient="horz" pos="3952"/>
        <p:guide orient="horz" pos="572"/>
        <p:guide orient="horz" pos="323"/>
        <p:guide orient="horz" pos="1094"/>
        <p:guide orient="horz" pos="1139"/>
        <p:guide orient="horz" pos="1344"/>
        <p:guide pos="340"/>
        <p:guide pos="2993"/>
        <p:guide pos="226"/>
        <p:guide pos="5397"/>
        <p:guide orient="horz"/>
        <p:guide pos="657"/>
      </p:guideLst>
    </p:cSldViewPr>
  </p:slideViewPr>
  <p:outlineViewPr>
    <p:cViewPr>
      <p:scale>
        <a:sx n="33" d="100"/>
        <a:sy n="33" d="100"/>
      </p:scale>
      <p:origin x="0" y="7098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-3996" y="-102"/>
      </p:cViewPr>
      <p:guideLst>
        <p:guide orient="horz" pos="3116"/>
        <p:guide pos="2164"/>
        <p:guide orient="horz" pos="310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2BED2-6BB8-4472-A33C-E2EB4E55A492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6BE54-2815-489E-8899-5B226AEBE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0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2839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2839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0824BE97-207F-444C-A735-CF5BD0566115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9775"/>
            <a:ext cx="4930775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1975"/>
            <a:ext cx="5438140" cy="4435554"/>
          </a:xfrm>
          <a:prstGeom prst="rect">
            <a:avLst/>
          </a:prstGeom>
        </p:spPr>
        <p:txBody>
          <a:bodyPr vert="horz" lIns="90836" tIns="45418" rIns="90836" bIns="454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62239"/>
            <a:ext cx="2945659" cy="492839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62239"/>
            <a:ext cx="2945659" cy="492839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0CE12BB6-5585-4AA1-B792-7C442360B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99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97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9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8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8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7600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2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5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44C3-CD62-4758-9DE0-BDC48B573D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7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4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колледжистов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44C3-CD62-4758-9DE0-BDC48B573D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0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1086" indent="0" algn="ctr">
              <a:buNone/>
              <a:defRPr sz="1886"/>
            </a:lvl2pPr>
            <a:lvl3pPr marL="862173" indent="0" algn="ctr">
              <a:buNone/>
              <a:defRPr sz="1697"/>
            </a:lvl3pPr>
            <a:lvl4pPr marL="1293258" indent="0" algn="ctr">
              <a:buNone/>
              <a:defRPr sz="1508"/>
            </a:lvl4pPr>
            <a:lvl5pPr marL="1724345" indent="0" algn="ctr">
              <a:buNone/>
              <a:defRPr sz="1508"/>
            </a:lvl5pPr>
            <a:lvl6pPr marL="2155431" indent="0" algn="ctr">
              <a:buNone/>
              <a:defRPr sz="1508"/>
            </a:lvl6pPr>
            <a:lvl7pPr marL="2586517" indent="0" algn="ctr">
              <a:buNone/>
              <a:defRPr sz="1508"/>
            </a:lvl7pPr>
            <a:lvl8pPr marL="3017604" indent="0" algn="ctr">
              <a:buNone/>
              <a:defRPr sz="1508"/>
            </a:lvl8pPr>
            <a:lvl9pPr marL="3448689" indent="0" algn="ctr">
              <a:buNone/>
              <a:defRPr sz="150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3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7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5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188640"/>
            <a:ext cx="8229600" cy="1143000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rgbClr val="E9053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2501" y="6304240"/>
            <a:ext cx="1655204" cy="365125"/>
          </a:xfrm>
          <a:prstGeom prst="rect">
            <a:avLst/>
          </a:prstGeom>
        </p:spPr>
        <p:txBody>
          <a:bodyPr lIns="91360" tIns="45680" rIns="91360" bIns="4568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444208" y="6304240"/>
            <a:ext cx="1655204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472" b="17916"/>
          <a:stretch/>
        </p:blipFill>
        <p:spPr bwMode="auto">
          <a:xfrm>
            <a:off x="1016000" y="4033510"/>
            <a:ext cx="8128000" cy="119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_DEN\_ПРОЕКТЫ\_МФПА\Университет СИНЕРГИЯ\презентации\синяя полоса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804659"/>
            <a:ext cx="8128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332656"/>
            <a:ext cx="17951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380312" y="6309320"/>
            <a:ext cx="176368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909349" y="1804658"/>
            <a:ext cx="107504" cy="3424541"/>
          </a:xfrm>
          <a:prstGeom prst="rect">
            <a:avLst/>
          </a:prstGeom>
          <a:solidFill>
            <a:srgbClr val="E90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31640" y="2404156"/>
            <a:ext cx="6336704" cy="1143000"/>
          </a:xfrm>
          <a:prstGeom prst="rect">
            <a:avLst/>
          </a:prstGeom>
        </p:spPr>
        <p:txBody>
          <a:bodyPr vert="horz" lIns="91360" tIns="45680" rIns="91360" bIns="45680" rtlCol="0" anchor="ctr">
            <a:noAutofit/>
          </a:bodyPr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БОЛЬШЕ ЧЕМ ОБРАЗОВАНИЕ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3"/>
          <a:stretch/>
        </p:blipFill>
        <p:spPr bwMode="auto">
          <a:xfrm>
            <a:off x="899592" y="692696"/>
            <a:ext cx="270761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956376" y="602128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9053B"/>
                </a:solidFill>
                <a:latin typeface="Arial Black" panose="020B0A04020102020204" pitchFamily="34" charset="0"/>
              </a:rPr>
              <a:t>2017</a:t>
            </a:r>
            <a:endParaRPr lang="ru-RU" dirty="0">
              <a:solidFill>
                <a:srgbClr val="E9053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188640"/>
            <a:ext cx="8229600" cy="11430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rgbClr val="BE0E1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2501" y="6304240"/>
            <a:ext cx="1655204" cy="365125"/>
          </a:xfrm>
          <a:prstGeom prst="rect">
            <a:avLst/>
          </a:prstGeom>
        </p:spPr>
        <p:txBody>
          <a:bodyPr lIns="91360" tIns="45680" rIns="91360" bIns="4568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444208" y="6304240"/>
            <a:ext cx="1655204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26" y="635544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6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63">
                <a:solidFill>
                  <a:schemeClr val="tx1"/>
                </a:solidFill>
              </a:defRPr>
            </a:lvl1pPr>
            <a:lvl2pPr marL="431086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2pPr>
            <a:lvl3pPr marL="862173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29325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72434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155431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586517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017604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44868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8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9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1086" indent="0">
              <a:buNone/>
              <a:defRPr sz="1886" b="1"/>
            </a:lvl2pPr>
            <a:lvl3pPr marL="862173" indent="0">
              <a:buNone/>
              <a:defRPr sz="1697" b="1"/>
            </a:lvl3pPr>
            <a:lvl4pPr marL="1293258" indent="0">
              <a:buNone/>
              <a:defRPr sz="1508" b="1"/>
            </a:lvl4pPr>
            <a:lvl5pPr marL="1724345" indent="0">
              <a:buNone/>
              <a:defRPr sz="1508" b="1"/>
            </a:lvl5pPr>
            <a:lvl6pPr marL="2155431" indent="0">
              <a:buNone/>
              <a:defRPr sz="1508" b="1"/>
            </a:lvl6pPr>
            <a:lvl7pPr marL="2586517" indent="0">
              <a:buNone/>
              <a:defRPr sz="1508" b="1"/>
            </a:lvl7pPr>
            <a:lvl8pPr marL="3017604" indent="0">
              <a:buNone/>
              <a:defRPr sz="1508" b="1"/>
            </a:lvl8pPr>
            <a:lvl9pPr marL="3448689" indent="0">
              <a:buNone/>
              <a:defRPr sz="15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1086" indent="0">
              <a:buNone/>
              <a:defRPr sz="1886" b="1"/>
            </a:lvl2pPr>
            <a:lvl3pPr marL="862173" indent="0">
              <a:buNone/>
              <a:defRPr sz="1697" b="1"/>
            </a:lvl3pPr>
            <a:lvl4pPr marL="1293258" indent="0">
              <a:buNone/>
              <a:defRPr sz="1508" b="1"/>
            </a:lvl4pPr>
            <a:lvl5pPr marL="1724345" indent="0">
              <a:buNone/>
              <a:defRPr sz="1508" b="1"/>
            </a:lvl5pPr>
            <a:lvl6pPr marL="2155431" indent="0">
              <a:buNone/>
              <a:defRPr sz="1508" b="1"/>
            </a:lvl6pPr>
            <a:lvl7pPr marL="2586517" indent="0">
              <a:buNone/>
              <a:defRPr sz="1508" b="1"/>
            </a:lvl7pPr>
            <a:lvl8pPr marL="3017604" indent="0">
              <a:buNone/>
              <a:defRPr sz="1508" b="1"/>
            </a:lvl8pPr>
            <a:lvl9pPr marL="3448689" indent="0">
              <a:buNone/>
              <a:defRPr sz="15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7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2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7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17"/>
            </a:lvl1pPr>
            <a:lvl2pPr>
              <a:defRPr sz="2640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8"/>
            </a:lvl1pPr>
            <a:lvl2pPr marL="431086" indent="0">
              <a:buNone/>
              <a:defRPr sz="1320"/>
            </a:lvl2pPr>
            <a:lvl3pPr marL="862173" indent="0">
              <a:buNone/>
              <a:defRPr sz="1132"/>
            </a:lvl3pPr>
            <a:lvl4pPr marL="1293258" indent="0">
              <a:buNone/>
              <a:defRPr sz="943"/>
            </a:lvl4pPr>
            <a:lvl5pPr marL="1724345" indent="0">
              <a:buNone/>
              <a:defRPr sz="943"/>
            </a:lvl5pPr>
            <a:lvl6pPr marL="2155431" indent="0">
              <a:buNone/>
              <a:defRPr sz="943"/>
            </a:lvl6pPr>
            <a:lvl7pPr marL="2586517" indent="0">
              <a:buNone/>
              <a:defRPr sz="943"/>
            </a:lvl7pPr>
            <a:lvl8pPr marL="3017604" indent="0">
              <a:buNone/>
              <a:defRPr sz="943"/>
            </a:lvl8pPr>
            <a:lvl9pPr marL="3448689" indent="0">
              <a:buNone/>
              <a:defRPr sz="9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8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017"/>
            </a:lvl1pPr>
            <a:lvl2pPr marL="431086" indent="0">
              <a:buNone/>
              <a:defRPr sz="2640"/>
            </a:lvl2pPr>
            <a:lvl3pPr marL="862173" indent="0">
              <a:buNone/>
              <a:defRPr sz="2263"/>
            </a:lvl3pPr>
            <a:lvl4pPr marL="1293258" indent="0">
              <a:buNone/>
              <a:defRPr sz="1886"/>
            </a:lvl4pPr>
            <a:lvl5pPr marL="1724345" indent="0">
              <a:buNone/>
              <a:defRPr sz="1886"/>
            </a:lvl5pPr>
            <a:lvl6pPr marL="2155431" indent="0">
              <a:buNone/>
              <a:defRPr sz="1886"/>
            </a:lvl6pPr>
            <a:lvl7pPr marL="2586517" indent="0">
              <a:buNone/>
              <a:defRPr sz="1886"/>
            </a:lvl7pPr>
            <a:lvl8pPr marL="3017604" indent="0">
              <a:buNone/>
              <a:defRPr sz="1886"/>
            </a:lvl8pPr>
            <a:lvl9pPr marL="3448689" indent="0">
              <a:buNone/>
              <a:defRPr sz="188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8"/>
            </a:lvl1pPr>
            <a:lvl2pPr marL="431086" indent="0">
              <a:buNone/>
              <a:defRPr sz="1320"/>
            </a:lvl2pPr>
            <a:lvl3pPr marL="862173" indent="0">
              <a:buNone/>
              <a:defRPr sz="1132"/>
            </a:lvl3pPr>
            <a:lvl4pPr marL="1293258" indent="0">
              <a:buNone/>
              <a:defRPr sz="943"/>
            </a:lvl4pPr>
            <a:lvl5pPr marL="1724345" indent="0">
              <a:buNone/>
              <a:defRPr sz="943"/>
            </a:lvl5pPr>
            <a:lvl6pPr marL="2155431" indent="0">
              <a:buNone/>
              <a:defRPr sz="943"/>
            </a:lvl6pPr>
            <a:lvl7pPr marL="2586517" indent="0">
              <a:buNone/>
              <a:defRPr sz="943"/>
            </a:lvl7pPr>
            <a:lvl8pPr marL="3017604" indent="0">
              <a:buNone/>
              <a:defRPr sz="943"/>
            </a:lvl8pPr>
            <a:lvl9pPr marL="3448689" indent="0">
              <a:buNone/>
              <a:defRPr sz="9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9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71"/>
            <a:ext cx="9144000" cy="68570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" y="1468955"/>
            <a:ext cx="2378325" cy="53890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7"/>
          </a:p>
        </p:txBody>
      </p:sp>
      <p:sp>
        <p:nvSpPr>
          <p:cNvPr id="8" name="Прямоугольник 7"/>
          <p:cNvSpPr/>
          <p:nvPr/>
        </p:nvSpPr>
        <p:spPr>
          <a:xfrm>
            <a:off x="4095558" y="-1"/>
            <a:ext cx="5048443" cy="47120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7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426" y="6355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426" y="146895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09713" y="6486279"/>
            <a:ext cx="1368545" cy="25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F0EAA40-DDCD-4F15-8D49-BE9F8C007F63}" type="slidenum">
              <a:rPr lang="ru-RU" sz="1026" smtClean="0"/>
              <a:pPr algn="r"/>
              <a:t>‹#›</a:t>
            </a:fld>
            <a:endParaRPr lang="ru-RU" sz="1026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9"/>
          <a:srcRect r="80299"/>
          <a:stretch/>
        </p:blipFill>
        <p:spPr>
          <a:xfrm>
            <a:off x="8514174" y="424455"/>
            <a:ext cx="220090" cy="228252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332656"/>
            <a:ext cx="107504" cy="1152128"/>
          </a:xfrm>
          <a:prstGeom prst="rect">
            <a:avLst/>
          </a:prstGeom>
          <a:solidFill>
            <a:srgbClr val="E4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1"/>
          <a:stretch/>
        </p:blipFill>
        <p:spPr bwMode="auto">
          <a:xfrm>
            <a:off x="7833643" y="6453336"/>
            <a:ext cx="1062990" cy="19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86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651" r:id="rId12"/>
    <p:sldLayoutId id="2147483652" r:id="rId13"/>
    <p:sldLayoutId id="2147483698" r:id="rId14"/>
    <p:sldLayoutId id="2147483700" r:id="rId15"/>
    <p:sldLayoutId id="2147483701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862173" rtl="0" eaLnBrk="1" latinLnBrk="0" hangingPunct="1">
        <a:lnSpc>
          <a:spcPct val="80000"/>
        </a:lnSpc>
        <a:spcBef>
          <a:spcPct val="0"/>
        </a:spcBef>
        <a:buNone/>
        <a:defRPr sz="3266" kern="1200">
          <a:solidFill>
            <a:srgbClr val="00125D"/>
          </a:solidFill>
          <a:latin typeface="+mj-lt"/>
          <a:ea typeface="+mj-ea"/>
          <a:cs typeface="+mj-cs"/>
        </a:defRPr>
      </a:lvl1pPr>
    </p:titleStyle>
    <p:bodyStyle>
      <a:lvl1pPr marL="108864" indent="-108864" algn="l" defTabSz="862173" rtl="0" eaLnBrk="1" latinLnBrk="0" hangingPunct="1">
        <a:lnSpc>
          <a:spcPct val="100000"/>
        </a:lnSpc>
        <a:spcBef>
          <a:spcPts val="0"/>
        </a:spcBef>
        <a:spcAft>
          <a:spcPts val="363"/>
        </a:spcAft>
        <a:buFont typeface="Arial" panose="020B0604020202020204" pitchFamily="34" charset="0"/>
        <a:buChar char="•"/>
        <a:defRPr sz="1210" kern="1200">
          <a:solidFill>
            <a:srgbClr val="0012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8864" indent="-108864" algn="l" defTabSz="862173" rtl="0" eaLnBrk="1" latinLnBrk="0" hangingPunct="1">
        <a:lnSpc>
          <a:spcPct val="100000"/>
        </a:lnSpc>
        <a:spcBef>
          <a:spcPts val="0"/>
        </a:spcBef>
        <a:spcAft>
          <a:spcPts val="363"/>
        </a:spcAft>
        <a:buFont typeface="Arial" panose="020B0604020202020204" pitchFamily="34" charset="0"/>
        <a:buChar char="•"/>
        <a:defRPr sz="1210" kern="1200">
          <a:solidFill>
            <a:srgbClr val="0012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8864" indent="-108864" algn="l" defTabSz="862173" rtl="0" eaLnBrk="1" latinLnBrk="0" hangingPunct="1">
        <a:lnSpc>
          <a:spcPct val="100000"/>
        </a:lnSpc>
        <a:spcBef>
          <a:spcPts val="0"/>
        </a:spcBef>
        <a:spcAft>
          <a:spcPts val="363"/>
        </a:spcAft>
        <a:buFont typeface="Arial" panose="020B0604020202020204" pitchFamily="34" charset="0"/>
        <a:buChar char="•"/>
        <a:defRPr sz="1210" kern="1200">
          <a:solidFill>
            <a:srgbClr val="0012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8864" indent="-108864" algn="l" defTabSz="862173" rtl="0" eaLnBrk="1" latinLnBrk="0" hangingPunct="1">
        <a:lnSpc>
          <a:spcPct val="100000"/>
        </a:lnSpc>
        <a:spcBef>
          <a:spcPts val="0"/>
        </a:spcBef>
        <a:spcAft>
          <a:spcPts val="363"/>
        </a:spcAft>
        <a:buFont typeface="Arial" panose="020B0604020202020204" pitchFamily="34" charset="0"/>
        <a:buChar char="•"/>
        <a:defRPr sz="1210" kern="1200">
          <a:solidFill>
            <a:srgbClr val="0012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8864" indent="-108864" algn="l" defTabSz="862173" rtl="0" eaLnBrk="1" latinLnBrk="0" hangingPunct="1">
        <a:lnSpc>
          <a:spcPct val="100000"/>
        </a:lnSpc>
        <a:spcBef>
          <a:spcPts val="0"/>
        </a:spcBef>
        <a:spcAft>
          <a:spcPts val="363"/>
        </a:spcAft>
        <a:buFont typeface="Arial" panose="020B0604020202020204" pitchFamily="34" charset="0"/>
        <a:buChar char="•"/>
        <a:defRPr sz="1210" kern="1200">
          <a:solidFill>
            <a:srgbClr val="00125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370974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2060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3146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4233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17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86" algn="l" defTabSz="86217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173" algn="l" defTabSz="86217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258" algn="l" defTabSz="86217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345" algn="l" defTabSz="86217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431" algn="l" defTabSz="86217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517" algn="l" defTabSz="86217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604" algn="l" defTabSz="86217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689" algn="l" defTabSz="86217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68">
          <p15:clr>
            <a:srgbClr val="F26B43"/>
          </p15:clr>
        </p15:guide>
        <p15:guide id="2" pos="4761">
          <p15:clr>
            <a:srgbClr val="F26B43"/>
          </p15:clr>
        </p15:guide>
        <p15:guide id="3" pos="658">
          <p15:clr>
            <a:srgbClr val="F26B43"/>
          </p15:clr>
        </p15:guide>
        <p15:guide id="4">
          <p15:clr>
            <a:srgbClr val="F26B43"/>
          </p15:clr>
        </p15:guide>
        <p15:guide id="5" orient="horz" pos="641">
          <p15:clr>
            <a:srgbClr val="F26B43"/>
          </p15:clr>
        </p15:guide>
        <p15:guide id="6" orient="horz">
          <p15:clr>
            <a:srgbClr val="F26B43"/>
          </p15:clr>
        </p15:guide>
        <p15:guide id="7" orient="horz" pos="6735">
          <p15:clr>
            <a:srgbClr val="F26B43"/>
          </p15:clr>
        </p15:guide>
        <p15:guide id="8" orient="horz" pos="6094">
          <p15:clr>
            <a:srgbClr val="F26B43"/>
          </p15:clr>
        </p15:guide>
        <p15:guide id="9" pos="8868">
          <p15:clr>
            <a:srgbClr val="F26B43"/>
          </p15:clr>
        </p15:guide>
        <p15:guide id="10" pos="9524">
          <p15:clr>
            <a:srgbClr val="F26B43"/>
          </p15:clr>
        </p15:guide>
        <p15:guide id="11" orient="horz" pos="802">
          <p15:clr>
            <a:srgbClr val="F26B43"/>
          </p15:clr>
        </p15:guide>
        <p15:guide id="12" orient="horz" pos="14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my.megacampus.ru/user/restricte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080" r="10180"/>
          <a:stretch/>
        </p:blipFill>
        <p:spPr>
          <a:xfrm>
            <a:off x="-292910" y="0"/>
            <a:ext cx="971829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000" y="5130366"/>
            <a:ext cx="5380001" cy="3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08119" y="-891480"/>
            <a:ext cx="8835881" cy="6580173"/>
            <a:chOff x="377371" y="-2329220"/>
            <a:chExt cx="11781175" cy="877356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18849" y="2042165"/>
              <a:ext cx="6179946" cy="167673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77371" y="406400"/>
              <a:ext cx="11437258" cy="6037943"/>
            </a:xfrm>
            <a:prstGeom prst="round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8852317" y="-2329220"/>
              <a:ext cx="3306229" cy="6742116"/>
            </a:xfrm>
            <a:custGeom>
              <a:avLst/>
              <a:gdLst>
                <a:gd name="T0" fmla="*/ 102 w 102"/>
                <a:gd name="T1" fmla="*/ 140 h 208"/>
                <a:gd name="T2" fmla="*/ 69 w 102"/>
                <a:gd name="T3" fmla="*/ 104 h 208"/>
                <a:gd name="T4" fmla="*/ 102 w 102"/>
                <a:gd name="T5" fmla="*/ 70 h 208"/>
                <a:gd name="T6" fmla="*/ 102 w 102"/>
                <a:gd name="T7" fmla="*/ 0 h 208"/>
                <a:gd name="T8" fmla="*/ 0 w 102"/>
                <a:gd name="T9" fmla="*/ 104 h 208"/>
                <a:gd name="T10" fmla="*/ 102 w 102"/>
                <a:gd name="T11" fmla="*/ 208 h 208"/>
                <a:gd name="T12" fmla="*/ 102 w 102"/>
                <a:gd name="T13" fmla="*/ 14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08">
                  <a:moveTo>
                    <a:pt x="102" y="140"/>
                  </a:moveTo>
                  <a:lnTo>
                    <a:pt x="69" y="104"/>
                  </a:lnTo>
                  <a:lnTo>
                    <a:pt x="102" y="70"/>
                  </a:lnTo>
                  <a:lnTo>
                    <a:pt x="102" y="0"/>
                  </a:lnTo>
                  <a:lnTo>
                    <a:pt x="0" y="104"/>
                  </a:lnTo>
                  <a:lnTo>
                    <a:pt x="102" y="208"/>
                  </a:lnTo>
                  <a:lnTo>
                    <a:pt x="102" y="14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900" dirty="0"/>
            </a:p>
          </p:txBody>
        </p:sp>
        <p:sp>
          <p:nvSpPr>
            <p:cNvPr id="2" name="Заголовок 3"/>
            <p:cNvSpPr txBox="1">
              <a:spLocks/>
            </p:cNvSpPr>
            <p:nvPr/>
          </p:nvSpPr>
          <p:spPr>
            <a:xfrm>
              <a:off x="901143" y="669773"/>
              <a:ext cx="101164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800">
                  <a:solidFill>
                    <a:srgbClr val="002060"/>
                  </a:solidFill>
                  <a:latin typeface="TT Norms Pro ExtraBold" panose="02000503030000020004" pitchFamily="2" charset="0"/>
                </a:defRPr>
              </a:lvl1pPr>
            </a:lstStyle>
            <a:p>
              <a:r>
                <a:rPr lang="ru-RU" sz="2100" b="1" dirty="0">
                  <a:latin typeface="Gilroy ExtraBold"/>
                </a:rPr>
                <a:t>Программа </a:t>
              </a:r>
              <a:r>
                <a:rPr lang="ru-RU" sz="2700" b="1" dirty="0">
                  <a:solidFill>
                    <a:srgbClr val="C00000"/>
                  </a:solidFill>
                  <a:latin typeface="Gilroy ExtraBold"/>
                </a:rPr>
                <a:t>очного</a:t>
              </a:r>
              <a:r>
                <a:rPr lang="ru-RU" sz="2100" b="1" dirty="0">
                  <a:latin typeface="Gilroy ExtraBold"/>
                </a:rPr>
                <a:t> обучения «Кадровый резерв» </a:t>
              </a:r>
            </a:p>
            <a:p>
              <a:r>
                <a:rPr lang="ru-RU" sz="2100" b="1" dirty="0">
                  <a:latin typeface="Gilroy ExtraBold"/>
                </a:rPr>
                <a:t>в г. Москва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596" y="2104572"/>
              <a:ext cx="6026734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285750" indent="-285750">
                <a:buFont typeface="Arial" panose="020B0604020202020204" pitchFamily="34" charset="0"/>
                <a:buChar char="•"/>
                <a:defRPr>
                  <a:solidFill>
                    <a:schemeClr val="accent5">
                      <a:lumMod val="50000"/>
                    </a:schemeClr>
                  </a:solidFill>
                  <a:latin typeface="TT Norms Pro Medium" panose="02000803030000020004" pitchFamily="2" charset="0"/>
                </a:defRPr>
              </a:lvl1pPr>
            </a:lstStyle>
            <a:p>
              <a:pPr algn="just"/>
              <a:r>
                <a:rPr lang="ru-RU" sz="1200" dirty="0"/>
                <a:t>Управление проектами</a:t>
              </a:r>
            </a:p>
            <a:p>
              <a:pPr algn="just"/>
              <a:r>
                <a:rPr lang="ru-RU" sz="1200" dirty="0"/>
                <a:t>Разработка, сопровождение и обеспечение безопасности информационных систем</a:t>
              </a:r>
            </a:p>
            <a:p>
              <a:pPr algn="just"/>
              <a:r>
                <a:rPr lang="ru-RU" sz="1200" dirty="0"/>
                <a:t>Финансы и кредит</a:t>
              </a:r>
            </a:p>
            <a:p>
              <a:pPr algn="just"/>
              <a:r>
                <a:rPr lang="ru-RU" sz="1200" dirty="0"/>
                <a:t>Графический дизайн и виртуальная дополненная реальность</a:t>
              </a:r>
            </a:p>
            <a:p>
              <a:pPr marL="0" indent="0" algn="just">
                <a:buNone/>
              </a:pPr>
              <a:endParaRPr lang="ru-RU" sz="1200" dirty="0"/>
            </a:p>
            <a:p>
              <a:pPr algn="just"/>
              <a:endParaRPr lang="ru-RU" sz="1200" dirty="0"/>
            </a:p>
            <a:p>
              <a:pPr algn="just"/>
              <a:endParaRPr lang="ru-RU" sz="1200" dirty="0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901143" y="4766117"/>
              <a:ext cx="2751982" cy="65958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rgbClr val="010C5F"/>
                  </a:solidFill>
                  <a:latin typeface="TT Norms Pro Medium" panose="02000803030000020004" pitchFamily="2" charset="0"/>
                  <a:ea typeface="ＭＳ Ｐゴシック" pitchFamily="34" charset="-128"/>
                </a:rPr>
                <a:t>Стоимость обучения</a:t>
              </a:r>
            </a:p>
            <a:p>
              <a:r>
                <a:rPr lang="ru-RU" sz="1200" dirty="0">
                  <a:solidFill>
                    <a:srgbClr val="010C5F"/>
                  </a:solidFill>
                  <a:latin typeface="TT Norms Pro Medium" panose="02000803030000020004" pitchFamily="2" charset="0"/>
                  <a:ea typeface="ＭＳ Ｐゴシック" pitchFamily="34" charset="-128"/>
                </a:rPr>
                <a:t>за семестр</a:t>
              </a:r>
              <a:endParaRPr lang="en-US" sz="1200" dirty="0">
                <a:solidFill>
                  <a:srgbClr val="010C5F"/>
                </a:solidFill>
                <a:latin typeface="TT Norms Pro Medium" panose="02000803030000020004" pitchFamily="2" charset="0"/>
                <a:ea typeface="ＭＳ Ｐゴシック" pitchFamily="34" charset="-128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89174" y="4063908"/>
              <a:ext cx="513389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600" dirty="0">
                  <a:solidFill>
                    <a:srgbClr val="C00000"/>
                  </a:solidFill>
                  <a:latin typeface="TT Norms Pro ExtraBold" panose="02000503030000020004" pitchFamily="2" charset="0"/>
                  <a:ea typeface="ＭＳ Ｐゴシック" pitchFamily="34" charset="-128"/>
                </a:rPr>
                <a:t>0</a:t>
              </a:r>
              <a:endParaRPr lang="en-US" sz="3000" dirty="0">
                <a:solidFill>
                  <a:srgbClr val="C00000"/>
                </a:solidFill>
                <a:latin typeface="TT Norms Pro ExtraBold" panose="02000503030000020004" pitchFamily="2" charset="0"/>
                <a:ea typeface="ＭＳ Ｐゴシック" pitchFamily="34" charset="-128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453867" y="4139643"/>
              <a:ext cx="67394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500" dirty="0">
                  <a:solidFill>
                    <a:srgbClr val="002060"/>
                  </a:solidFill>
                  <a:latin typeface="TT Norms Pro Light" panose="02000503020000020003" pitchFamily="2" charset="0"/>
                  <a:ea typeface="ＭＳ Ｐゴシック" pitchFamily="34" charset="-128"/>
                </a:rPr>
                <a:t>руб.</a:t>
              </a:r>
              <a:endParaRPr lang="en-US" sz="1500" dirty="0">
                <a:solidFill>
                  <a:srgbClr val="002060"/>
                </a:solidFill>
                <a:latin typeface="TT Norms Pro Light" panose="02000503020000020003" pitchFamily="2" charset="0"/>
                <a:ea typeface="ＭＳ Ｐゴシック" pitchFamily="34" charset="-128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3636216" y="4766117"/>
              <a:ext cx="2751982" cy="65958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200" dirty="0">
                  <a:solidFill>
                    <a:srgbClr val="010C5F"/>
                  </a:solidFill>
                  <a:latin typeface="TT Norms Pro Medium" panose="02000803030000020004" pitchFamily="2" charset="0"/>
                  <a:ea typeface="ＭＳ Ｐゴシック" pitchFamily="34" charset="-128"/>
                </a:rPr>
                <a:t>Только для абитуриентов из регионов</a:t>
              </a:r>
              <a:endParaRPr lang="en-US" sz="1200" dirty="0">
                <a:solidFill>
                  <a:srgbClr val="010C5F"/>
                </a:solidFill>
                <a:latin typeface="TT Norms Pro Medium" panose="02000803030000020004" pitchFamily="2" charset="0"/>
                <a:ea typeface="ＭＳ Ｐゴシック" pitchFamily="34" charset="-128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85916" y="4039144"/>
              <a:ext cx="1041312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600" dirty="0">
                  <a:solidFill>
                    <a:srgbClr val="C00000"/>
                  </a:solidFill>
                  <a:latin typeface="TT Norms Pro ExtraBold" panose="02000503030000020004" pitchFamily="2" charset="0"/>
                  <a:ea typeface="ＭＳ Ｐゴシック" pitchFamily="34" charset="-128"/>
                </a:rPr>
                <a:t>300</a:t>
              </a:r>
              <a:endParaRPr lang="en-US" sz="3000" dirty="0">
                <a:solidFill>
                  <a:srgbClr val="C00000"/>
                </a:solidFill>
                <a:latin typeface="TT Norms Pro ExtraBold" panose="02000503030000020004" pitchFamily="2" charset="0"/>
                <a:ea typeface="ＭＳ Ｐゴシック" pitchFamily="34" charset="-128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27024" y="4128324"/>
              <a:ext cx="75490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500" dirty="0">
                  <a:solidFill>
                    <a:srgbClr val="002060"/>
                  </a:solidFill>
                  <a:latin typeface="TT Norms Pro Light" panose="02000503020000020003" pitchFamily="2" charset="0"/>
                  <a:ea typeface="ＭＳ Ｐゴシック" pitchFamily="34" charset="-128"/>
                </a:rPr>
                <a:t>мест</a:t>
              </a:r>
              <a:endParaRPr lang="en-US" sz="1500" dirty="0">
                <a:solidFill>
                  <a:srgbClr val="002060"/>
                </a:solidFill>
                <a:latin typeface="TT Norms Pro Light" panose="02000503020000020003" pitchFamily="2" charset="0"/>
                <a:ea typeface="ＭＳ Ｐゴシック" pitchFamily="34" charset="-128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8556" y="2104572"/>
              <a:ext cx="4621877" cy="3934006"/>
            </a:xfrm>
            <a:prstGeom prst="roundRect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594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49219" y="1655322"/>
            <a:ext cx="4127594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3" t="1164" r="1961" b="-1164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6172" y="0"/>
            <a:ext cx="9144000" cy="6813376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604448" y="2999791"/>
            <a:ext cx="819647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50" dirty="0">
                <a:solidFill>
                  <a:schemeClr val="bg1"/>
                </a:solidFill>
                <a:latin typeface="Gilroy ExtraBold" panose="00000900000000000000" pitchFamily="50" charset="-52"/>
              </a:rPr>
              <a:t>Корпорация «СИНЕРГИЯ»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1608" y="4187214"/>
            <a:ext cx="39084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Gilroy Light" panose="00000400000000000000" pitchFamily="50" charset="-52"/>
              </a:rPr>
              <a:t>БОЛЬШЕ, ЧЕМ ОБРАЗОВАНИЕ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238732" y="4937191"/>
            <a:ext cx="4654193" cy="115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83"/>
          <a:stretch/>
        </p:blipFill>
        <p:spPr>
          <a:xfrm>
            <a:off x="4006875" y="1709836"/>
            <a:ext cx="1130250" cy="10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55983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Gilroy Light" panose="00000400000000000000" pitchFamily="50" charset="-52"/>
              </a:rPr>
              <a:t>ВЛАДИВОСТОКСКОЕ ПРЕДСТАВИТЕЛЬСТВО</a:t>
            </a:r>
          </a:p>
          <a:p>
            <a:endParaRPr lang="ru-RU" sz="2500" b="1" dirty="0">
              <a:solidFill>
                <a:schemeClr val="accent5">
                  <a:lumMod val="50000"/>
                </a:schemeClr>
              </a:solidFill>
              <a:latin typeface="Gilroy Light" panose="00000400000000000000" pitchFamily="50" charset="-52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ilroy Light" panose="00000400000000000000" pitchFamily="50" charset="-52"/>
              </a:rPr>
              <a:t>пр. Красного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Gilroy Light" panose="00000400000000000000" pitchFamily="50" charset="-52"/>
              </a:rPr>
              <a:t>знамени, д. 59, офис 511</a:t>
            </a:r>
          </a:p>
          <a:p>
            <a:endParaRPr lang="ru-RU" sz="2500" b="1" dirty="0">
              <a:solidFill>
                <a:schemeClr val="accent5">
                  <a:lumMod val="50000"/>
                </a:schemeClr>
              </a:solidFill>
              <a:latin typeface="Gilroy Light" panose="00000400000000000000" pitchFamily="50" charset="-52"/>
            </a:endParaRPr>
          </a:p>
          <a:p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Gilroy ExtraBold" panose="00000900000000000000" pitchFamily="50" charset="-52"/>
              </a:rPr>
              <a:t>Телефон: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Gilroy Light" panose="00000400000000000000" pitchFamily="50" charset="-52"/>
              </a:rPr>
              <a:t>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Gilroy ExtraBold" panose="00000900000000000000" pitchFamily="50" charset="-52"/>
              </a:rPr>
              <a:t>+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Gilroy ExtraBold" panose="00000900000000000000" pitchFamily="50" charset="-52"/>
              </a:rPr>
              <a:t>7 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Gilroy ExtraBold" panose="00000900000000000000" pitchFamily="50" charset="-52"/>
              </a:rPr>
              <a:t>(423) 202-50-93</a:t>
            </a:r>
          </a:p>
          <a:p>
            <a:endParaRPr lang="ru-RU" sz="2500" b="1" dirty="0">
              <a:solidFill>
                <a:schemeClr val="accent5">
                  <a:lumMod val="50000"/>
                </a:schemeClr>
              </a:solidFill>
              <a:latin typeface="Gilroy ExtraBold" panose="00000900000000000000" pitchFamily="50" charset="-52"/>
            </a:endParaRPr>
          </a:p>
          <a:p>
            <a:endParaRPr lang="ru-RU" sz="2500" b="1" dirty="0">
              <a:solidFill>
                <a:schemeClr val="accent5">
                  <a:lumMod val="50000"/>
                </a:schemeClr>
              </a:solidFill>
              <a:latin typeface="Gilroy ExtraBold" panose="00000900000000000000" pitchFamily="50" charset="-52"/>
            </a:endParaRPr>
          </a:p>
          <a:p>
            <a:endParaRPr lang="ru-RU" sz="2500" b="1" dirty="0">
              <a:solidFill>
                <a:schemeClr val="accent5">
                  <a:lumMod val="50000"/>
                </a:schemeClr>
              </a:solidFill>
              <a:latin typeface="Gilroy ExtraBold" panose="00000900000000000000" pitchFamily="50" charset="-52"/>
            </a:endParaRPr>
          </a:p>
          <a:p>
            <a:endParaRPr lang="ru-RU" sz="2500" b="1" dirty="0">
              <a:solidFill>
                <a:schemeClr val="accent5">
                  <a:lumMod val="50000"/>
                </a:schemeClr>
              </a:solidFill>
              <a:latin typeface="Gilroy ExtraBold" panose="00000900000000000000" pitchFamily="50" charset="-52"/>
            </a:endParaRPr>
          </a:p>
          <a:p>
            <a:endParaRPr lang="ru-RU" sz="2500" b="1" dirty="0">
              <a:solidFill>
                <a:schemeClr val="accent5">
                  <a:lumMod val="50000"/>
                </a:schemeClr>
              </a:solidFill>
              <a:latin typeface="Gilroy ExtraBold" panose="00000900000000000000" pitchFamily="50" charset="-52"/>
            </a:endParaRPr>
          </a:p>
          <a:p>
            <a:endParaRPr lang="ru-RU" sz="2500" b="1" dirty="0">
              <a:solidFill>
                <a:schemeClr val="accent5">
                  <a:lumMod val="50000"/>
                </a:schemeClr>
              </a:solidFill>
              <a:latin typeface="Gilroy ExtraBold" panose="00000900000000000000" pitchFamily="50" charset="-52"/>
            </a:endParaRPr>
          </a:p>
          <a:p>
            <a:endParaRPr lang="ru-RU" sz="2500" b="1" dirty="0">
              <a:solidFill>
                <a:schemeClr val="accent5">
                  <a:lumMod val="50000"/>
                </a:schemeClr>
              </a:solidFill>
              <a:latin typeface="Gilroy ExtraBold" panose="00000900000000000000" pitchFamily="50" charset="-52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Gilroy ExtraBold" panose="00000900000000000000" pitchFamily="50" charset="-52"/>
              </a:rPr>
              <a:t>https://vladivostok.synergyregions.ru</a:t>
            </a:r>
            <a:endParaRPr lang="ru-RU" b="1" dirty="0">
              <a:solidFill>
                <a:srgbClr val="C00000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A4F7DD-CB0C-4093-7BB6-CE54CB33C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41" y="3212976"/>
            <a:ext cx="2803533" cy="26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эффективного обучения в век технологий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7886700" cy="4351338"/>
          </a:xfrm>
        </p:spPr>
        <p:txBody>
          <a:bodyPr/>
          <a:lstStyle/>
          <a:p>
            <a:r>
              <a:rPr lang="ru-RU" sz="3200" b="1" dirty="0"/>
              <a:t>Правильное сочетание эмпирического, социального,  неформального и </a:t>
            </a:r>
            <a:r>
              <a:rPr lang="ru-RU" sz="3200" b="1" dirty="0" smtClean="0"/>
              <a:t>формального</a:t>
            </a:r>
          </a:p>
          <a:p>
            <a:r>
              <a:rPr lang="ru-RU" sz="3200" b="1" dirty="0" smtClean="0"/>
              <a:t>Расширения возможностей людей или же непрерывное </a:t>
            </a:r>
            <a:r>
              <a:rPr lang="ru-RU" sz="3200" b="1" dirty="0"/>
              <a:t>обучение </a:t>
            </a:r>
            <a:endParaRPr lang="ru-RU" sz="3200" b="1" dirty="0" smtClean="0"/>
          </a:p>
          <a:p>
            <a:r>
              <a:rPr lang="ru-RU" sz="3200" b="1" dirty="0" smtClean="0"/>
              <a:t>Доступность</a:t>
            </a:r>
            <a:endParaRPr lang="ru-RU" sz="3200" b="1" dirty="0"/>
          </a:p>
          <a:p>
            <a:endParaRPr lang="ru-RU" sz="2000" dirty="0"/>
          </a:p>
          <a:p>
            <a:endParaRPr lang="ru-RU" sz="18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7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97806" y="332656"/>
            <a:ext cx="8538689" cy="1213573"/>
          </a:xfrm>
          <a:prstGeom prst="rect">
            <a:avLst/>
          </a:prstGeom>
        </p:spPr>
        <p:txBody>
          <a:bodyPr vert="horz" lIns="91360" tIns="45680" rIns="91360" bIns="4568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 smtClean="0">
                <a:solidFill>
                  <a:srgbClr val="E41212"/>
                </a:solidFill>
                <a:latin typeface="Arial Black" panose="020B0A04020102020204" pitchFamily="34" charset="0"/>
                <a:ea typeface="+mj-ea"/>
                <a:cs typeface="+mj-cs"/>
              </a:rPr>
              <a:t>МОДЕЛЬ НЕПРЕРЫВНОГО ОБРАЗОВАНИЯ</a:t>
            </a:r>
            <a:endParaRPr lang="ru-RU" sz="4000" dirty="0">
              <a:solidFill>
                <a:srgbClr val="E41212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634974" y="1979198"/>
            <a:ext cx="2715261" cy="513698"/>
            <a:chOff x="1619671" y="1515967"/>
            <a:chExt cx="2715261" cy="51369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619671" y="1515967"/>
              <a:ext cx="2715261" cy="513698"/>
            </a:xfrm>
            <a:prstGeom prst="roundRect">
              <a:avLst>
                <a:gd name="adj" fmla="val 10444"/>
              </a:avLst>
            </a:prstGeom>
            <a:solidFill>
              <a:srgbClr val="EA3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50809" y="1588150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МВА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84215" y="1979198"/>
            <a:ext cx="2715261" cy="513698"/>
            <a:chOff x="4824028" y="1515967"/>
            <a:chExt cx="2715261" cy="51369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824028" y="1515967"/>
              <a:ext cx="2715261" cy="513698"/>
            </a:xfrm>
            <a:prstGeom prst="roundRect">
              <a:avLst>
                <a:gd name="adj" fmla="val 9208"/>
              </a:avLst>
            </a:prstGeom>
            <a:solidFill>
              <a:srgbClr val="EA3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49510" y="1584567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Докторантура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58732" y="2558489"/>
            <a:ext cx="2715261" cy="513698"/>
            <a:chOff x="4849511" y="2568312"/>
            <a:chExt cx="2715261" cy="51369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849511" y="2568312"/>
              <a:ext cx="2715261" cy="513698"/>
            </a:xfrm>
            <a:prstGeom prst="roundRect">
              <a:avLst>
                <a:gd name="adj" fmla="val 11062"/>
              </a:avLst>
            </a:prstGeom>
            <a:solidFill>
              <a:srgbClr val="BD0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4993" y="2636912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Аспирантура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634974" y="2568312"/>
            <a:ext cx="2715261" cy="513698"/>
            <a:chOff x="1571905" y="2568312"/>
            <a:chExt cx="2715261" cy="51369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71905" y="2568312"/>
              <a:ext cx="2715261" cy="513698"/>
            </a:xfrm>
            <a:prstGeom prst="roundRect">
              <a:avLst>
                <a:gd name="adj" fmla="val 9208"/>
              </a:avLst>
            </a:prstGeom>
            <a:solidFill>
              <a:srgbClr val="BD03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7387" y="2636912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Семинары и тренинги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34974" y="3911580"/>
            <a:ext cx="5964502" cy="513698"/>
            <a:chOff x="-52715" y="2568312"/>
            <a:chExt cx="5964502" cy="513698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-52715" y="2568312"/>
              <a:ext cx="5964502" cy="513698"/>
            </a:xfrm>
            <a:prstGeom prst="roundRect">
              <a:avLst>
                <a:gd name="adj" fmla="val 16624"/>
              </a:avLst>
            </a:prstGeom>
            <a:solidFill>
              <a:srgbClr val="A70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97387" y="2636912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Магистратура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34974" y="4490871"/>
            <a:ext cx="5964502" cy="513698"/>
            <a:chOff x="-52715" y="2568312"/>
            <a:chExt cx="5964502" cy="51369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52715" y="2568312"/>
              <a:ext cx="5964502" cy="513698"/>
            </a:xfrm>
            <a:prstGeom prst="roundRect">
              <a:avLst>
                <a:gd name="adj" fmla="val 12916"/>
              </a:avLst>
            </a:prstGeom>
            <a:solidFill>
              <a:srgbClr val="6C04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97387" y="2636912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Бакалавриат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634974" y="5070162"/>
            <a:ext cx="5964502" cy="513698"/>
            <a:chOff x="-52715" y="2568312"/>
            <a:chExt cx="5964502" cy="51369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-52715" y="2568312"/>
              <a:ext cx="5964502" cy="513698"/>
            </a:xfrm>
            <a:prstGeom prst="roundRect">
              <a:avLst>
                <a:gd name="adj" fmla="val 14770"/>
              </a:avLst>
            </a:prstGeom>
            <a:solidFill>
              <a:srgbClr val="540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007" y="2636912"/>
              <a:ext cx="5563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Среднее профессиональное образование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634974" y="5649453"/>
            <a:ext cx="5964502" cy="513698"/>
            <a:chOff x="-52715" y="2568312"/>
            <a:chExt cx="5964502" cy="51369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52715" y="2568312"/>
              <a:ext cx="5964502" cy="513698"/>
            </a:xfrm>
            <a:prstGeom prst="roundRect">
              <a:avLst>
                <a:gd name="adj" fmla="val 14770"/>
              </a:avLst>
            </a:prstGeom>
            <a:solidFill>
              <a:srgbClr val="370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97387" y="2636912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chemeClr val="bg1"/>
                  </a:solidFill>
                </a:rPr>
                <a:t>Довузовская</a:t>
              </a:r>
              <a:r>
                <a:rPr lang="ru-RU" b="1" dirty="0" smtClean="0">
                  <a:solidFill>
                    <a:schemeClr val="bg1"/>
                  </a:solidFill>
                </a:rPr>
                <a:t> подготовка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Соединительная линия уступом 30"/>
          <p:cNvCxnSpPr>
            <a:stCxn id="19" idx="0"/>
            <a:endCxn id="11" idx="2"/>
          </p:cNvCxnSpPr>
          <p:nvPr/>
        </p:nvCxnSpPr>
        <p:spPr>
          <a:xfrm rot="16200000" flipV="1">
            <a:off x="3390130" y="2684485"/>
            <a:ext cx="829570" cy="1624620"/>
          </a:xfrm>
          <a:prstGeom prst="bentConnector3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19" idx="0"/>
            <a:endCxn id="9" idx="2"/>
          </p:cNvCxnSpPr>
          <p:nvPr/>
        </p:nvCxnSpPr>
        <p:spPr>
          <a:xfrm rot="5400000" flipH="1" flipV="1">
            <a:off x="4997098" y="2692315"/>
            <a:ext cx="839393" cy="159913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740351" y="6381328"/>
            <a:ext cx="1296143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84880" y="1048980"/>
            <a:ext cx="2279160" cy="59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TextBox 20"/>
          <p:cNvSpPr txBox="1"/>
          <p:nvPr/>
        </p:nvSpPr>
        <p:spPr>
          <a:xfrm>
            <a:off x="1524460" y="1568411"/>
            <a:ext cx="16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10E6F"/>
                </a:solidFill>
                <a:latin typeface="+mj-lt"/>
              </a:rPr>
              <a:t>Очная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6016" y="4401984"/>
            <a:ext cx="2987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10E6F"/>
                </a:solidFill>
                <a:latin typeface="+mj-lt"/>
              </a:rPr>
              <a:t>Очно-заочная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298162" y="4260977"/>
            <a:ext cx="2279160" cy="1600105"/>
            <a:chOff x="8526595" y="1339358"/>
            <a:chExt cx="3038880" cy="213347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526595" y="1823365"/>
              <a:ext cx="3038880" cy="796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34614" y="1626171"/>
              <a:ext cx="2958615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latin typeface="Gilroy Light" panose="00000400000000000000" pitchFamily="50" charset="-52"/>
                </a:rPr>
                <a:t>Заочная с ДОТ</a:t>
              </a:r>
            </a:p>
            <a:p>
              <a:pPr algn="ctr"/>
              <a:r>
                <a:rPr lang="ru-RU" sz="2800" b="1" dirty="0">
                  <a:solidFill>
                    <a:srgbClr val="C00000"/>
                  </a:solidFill>
                  <a:latin typeface="Gilroy Light" panose="00000400000000000000" pitchFamily="50" charset="-52"/>
                </a:rPr>
                <a:t>С 2006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9024249" y="1339358"/>
              <a:ext cx="1943302" cy="352285"/>
              <a:chOff x="9024249" y="1339358"/>
              <a:chExt cx="1943302" cy="352285"/>
            </a:xfrm>
          </p:grpSpPr>
          <p:sp>
            <p:nvSpPr>
              <p:cNvPr id="29" name="5-конечная звезда 28"/>
              <p:cNvSpPr/>
              <p:nvPr/>
            </p:nvSpPr>
            <p:spPr>
              <a:xfrm>
                <a:off x="10620881" y="1363091"/>
                <a:ext cx="346670" cy="328552"/>
              </a:xfrm>
              <a:prstGeom prst="star5">
                <a:avLst/>
              </a:prstGeom>
              <a:solidFill>
                <a:srgbClr val="FFC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4" name="5-конечная звезда 33"/>
              <p:cNvSpPr/>
              <p:nvPr/>
            </p:nvSpPr>
            <p:spPr>
              <a:xfrm>
                <a:off x="10263323" y="1363091"/>
                <a:ext cx="346670" cy="328552"/>
              </a:xfrm>
              <a:prstGeom prst="star5">
                <a:avLst/>
              </a:prstGeom>
              <a:solidFill>
                <a:srgbClr val="FFC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5" name="5-конечная звезда 34"/>
              <p:cNvSpPr/>
              <p:nvPr/>
            </p:nvSpPr>
            <p:spPr>
              <a:xfrm>
                <a:off x="9024249" y="1339358"/>
                <a:ext cx="346670" cy="328552"/>
              </a:xfrm>
              <a:prstGeom prst="star5">
                <a:avLst/>
              </a:prstGeom>
              <a:solidFill>
                <a:srgbClr val="FFC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6" name="5-конечная звезда 35"/>
              <p:cNvSpPr/>
              <p:nvPr/>
            </p:nvSpPr>
            <p:spPr>
              <a:xfrm>
                <a:off x="9431486" y="1339358"/>
                <a:ext cx="346670" cy="328552"/>
              </a:xfrm>
              <a:prstGeom prst="star5">
                <a:avLst/>
              </a:prstGeom>
              <a:solidFill>
                <a:srgbClr val="FFC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37" name="5-конечная звезда 36"/>
              <p:cNvSpPr/>
              <p:nvPr/>
            </p:nvSpPr>
            <p:spPr>
              <a:xfrm>
                <a:off x="9838723" y="1339358"/>
                <a:ext cx="346670" cy="328552"/>
              </a:xfrm>
              <a:prstGeom prst="star5">
                <a:avLst/>
              </a:prstGeom>
              <a:solidFill>
                <a:srgbClr val="FFC000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>
            <a:off x="4558321" y="876300"/>
            <a:ext cx="0" cy="51244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1"/>
          </p:cNvCxnSpPr>
          <p:nvPr/>
        </p:nvCxnSpPr>
        <p:spPr>
          <a:xfrm flipH="1">
            <a:off x="29224" y="3429000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308215" y="2263506"/>
            <a:ext cx="2451370" cy="24513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0" name="TextBox 19"/>
          <p:cNvSpPr txBox="1"/>
          <p:nvPr/>
        </p:nvSpPr>
        <p:spPr>
          <a:xfrm>
            <a:off x="3713264" y="3271767"/>
            <a:ext cx="1701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Gilroy ExtraBold" panose="00000900000000000000" pitchFamily="50" charset="-52"/>
              </a:rPr>
              <a:t>Формы </a:t>
            </a:r>
          </a:p>
          <a:p>
            <a:pPr algn="ctr"/>
            <a:r>
              <a:rPr lang="ru-RU" dirty="0">
                <a:latin typeface="Gilroy ExtraBold" panose="00000900000000000000" pitchFamily="50" charset="-52"/>
              </a:rPr>
              <a:t>обучения в </a:t>
            </a:r>
          </a:p>
          <a:p>
            <a:pPr algn="ctr"/>
            <a:r>
              <a:rPr lang="ru-RU" dirty="0">
                <a:latin typeface="Gilroy ExtraBold" panose="00000900000000000000" pitchFamily="50" charset="-52"/>
              </a:rPr>
              <a:t>Корпорации </a:t>
            </a:r>
          </a:p>
          <a:p>
            <a:pPr algn="ctr"/>
            <a:r>
              <a:rPr lang="ru-RU" dirty="0">
                <a:latin typeface="Gilroy ExtraBold" panose="00000900000000000000" pitchFamily="50" charset="-52"/>
              </a:rPr>
              <a:t>«Синергия»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51" y="2369330"/>
            <a:ext cx="1128722" cy="112872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80113" y="1587445"/>
            <a:ext cx="254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10E6F"/>
                </a:solidFill>
                <a:latin typeface="+mj-lt"/>
              </a:rPr>
              <a:t>Заочная</a:t>
            </a:r>
          </a:p>
        </p:txBody>
      </p:sp>
    </p:spTree>
    <p:extLst>
      <p:ext uri="{BB962C8B-B14F-4D97-AF65-F5344CB8AC3E}">
        <p14:creationId xmlns:p14="http://schemas.microsoft.com/office/powerpoint/2010/main" val="6985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876" y="371005"/>
            <a:ext cx="816751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10E6F"/>
                </a:solidFill>
                <a:latin typeface="Gilroy ExtraBold" panose="00000900000000000000" pitchFamily="50" charset="-52"/>
              </a:rPr>
              <a:t>SYNERGY LMS</a:t>
            </a:r>
            <a:r>
              <a:rPr lang="ru-RU" sz="3000" b="1" dirty="0">
                <a:solidFill>
                  <a:srgbClr val="010E6F"/>
                </a:solidFill>
                <a:latin typeface="Gilroy ExtraBold" panose="00000900000000000000" pitchFamily="50" charset="-52"/>
              </a:rPr>
              <a:t> – </a:t>
            </a:r>
            <a:r>
              <a:rPr lang="ru-RU" sz="1875" b="1" dirty="0">
                <a:solidFill>
                  <a:srgbClr val="010E6F"/>
                </a:solidFill>
                <a:latin typeface="Gilroy ExtraBold" panose="00000900000000000000" pitchFamily="50" charset="-52"/>
              </a:rPr>
              <a:t>электронная платформа, созданная специально для Университета Синергия под дистанционное обучения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608" y="3146866"/>
            <a:ext cx="1838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Обучение в удобном месте, в любое время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193012"/>
            <a:ext cx="1644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Зачисление на ежемесячной основе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67564" y="3193012"/>
            <a:ext cx="170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Закрепленный</a:t>
            </a:r>
          </a:p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за вами</a:t>
            </a:r>
          </a:p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куратор </a:t>
            </a:r>
          </a:p>
        </p:txBody>
      </p:sp>
      <p:sp>
        <p:nvSpPr>
          <p:cNvPr id="10" name="Скругленный прямоугольник 9">
            <a:hlinkClick r:id="rId2"/>
          </p:cNvPr>
          <p:cNvSpPr/>
          <p:nvPr/>
        </p:nvSpPr>
        <p:spPr>
          <a:xfrm>
            <a:off x="6237748" y="4558629"/>
            <a:ext cx="2377930" cy="647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Gilroy ExtraBold" panose="00000900000000000000" pitchFamily="50" charset="-52"/>
              </a:rPr>
              <a:t>логин: </a:t>
            </a:r>
            <a:r>
              <a:rPr lang="en-US" sz="1500" b="1" dirty="0">
                <a:solidFill>
                  <a:srgbClr val="C00000"/>
                </a:solidFill>
                <a:latin typeface="Gilroy ExtraBold" panose="00000900000000000000" pitchFamily="50" charset="-52"/>
              </a:rPr>
              <a:t>DEMO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Gilroy ExtraBold" panose="00000900000000000000" pitchFamily="50" charset="-52"/>
              </a:rPr>
              <a:t>Пароль: </a:t>
            </a:r>
            <a:r>
              <a:rPr lang="en-US" sz="1500" b="1" dirty="0">
                <a:solidFill>
                  <a:srgbClr val="C00000"/>
                </a:solidFill>
                <a:latin typeface="Gilroy ExtraBold" panose="00000900000000000000" pitchFamily="50" charset="-52"/>
              </a:rPr>
              <a:t>DEMO</a:t>
            </a:r>
            <a:endParaRPr lang="ru-RU" sz="1500" b="1" dirty="0">
              <a:solidFill>
                <a:srgbClr val="C0000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88477" y="5472099"/>
            <a:ext cx="1667699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Возможность </a:t>
            </a:r>
            <a:r>
              <a:rPr lang="ru-RU" sz="1600" b="1" dirty="0" err="1">
                <a:solidFill>
                  <a:srgbClr val="010E6F"/>
                </a:solidFill>
                <a:latin typeface="Gilroy Light" panose="00000400000000000000" pitchFamily="50" charset="-52"/>
              </a:rPr>
              <a:t>демо</a:t>
            </a:r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-доступа</a:t>
            </a:r>
          </a:p>
          <a:p>
            <a:pPr algn="ctr"/>
            <a:endParaRPr lang="ru-RU" sz="1400" b="1" dirty="0">
              <a:solidFill>
                <a:srgbClr val="010E6F"/>
              </a:solidFill>
              <a:latin typeface="Gilroy Light" panose="00000400000000000000" pitchFamily="50" charset="-52"/>
            </a:endParaRPr>
          </a:p>
          <a:p>
            <a:pPr algn="ctr"/>
            <a:endParaRPr lang="ru-RU" sz="1350" b="1" dirty="0">
              <a:solidFill>
                <a:srgbClr val="010E6F"/>
              </a:solidFill>
              <a:latin typeface="Gilroy Light" panose="00000400000000000000" pitchFamily="50" charset="-52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28566" y="2075094"/>
            <a:ext cx="1074380" cy="1074380"/>
            <a:chOff x="348863" y="1642500"/>
            <a:chExt cx="1128216" cy="1128216"/>
          </a:xfrm>
        </p:grpSpPr>
        <p:sp>
          <p:nvSpPr>
            <p:cNvPr id="18" name="Овал 17"/>
            <p:cNvSpPr/>
            <p:nvPr/>
          </p:nvSpPr>
          <p:spPr>
            <a:xfrm>
              <a:off x="348863" y="1642500"/>
              <a:ext cx="1128216" cy="1128216"/>
            </a:xfrm>
            <a:prstGeom prst="ellipse">
              <a:avLst/>
            </a:prstGeom>
            <a:solidFill>
              <a:schemeClr val="bg1">
                <a:alpha val="53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bg1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92" y="1823860"/>
              <a:ext cx="762757" cy="76275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4505238" y="2074774"/>
            <a:ext cx="1074380" cy="1074380"/>
            <a:chOff x="5284437" y="1642500"/>
            <a:chExt cx="1128216" cy="1128216"/>
          </a:xfrm>
        </p:grpSpPr>
        <p:sp>
          <p:nvSpPr>
            <p:cNvPr id="20" name="Овал 19"/>
            <p:cNvSpPr/>
            <p:nvPr/>
          </p:nvSpPr>
          <p:spPr>
            <a:xfrm>
              <a:off x="5284437" y="1642500"/>
              <a:ext cx="1128216" cy="1128216"/>
            </a:xfrm>
            <a:prstGeom prst="ellipse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bg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826" y="1764311"/>
              <a:ext cx="891438" cy="89143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514872" y="4240589"/>
            <a:ext cx="1074380" cy="1074380"/>
            <a:chOff x="1439915" y="4672414"/>
            <a:chExt cx="1128216" cy="1128216"/>
          </a:xfrm>
        </p:grpSpPr>
        <p:sp>
          <p:nvSpPr>
            <p:cNvPr id="21" name="Овал 20"/>
            <p:cNvSpPr/>
            <p:nvPr/>
          </p:nvSpPr>
          <p:spPr>
            <a:xfrm>
              <a:off x="1439915" y="4672414"/>
              <a:ext cx="1128216" cy="1128216"/>
            </a:xfrm>
            <a:prstGeom prst="ellipse">
              <a:avLst/>
            </a:prstGeom>
            <a:solidFill>
              <a:schemeClr val="bg1">
                <a:alpha val="53000"/>
              </a:schemeClr>
            </a:solidFill>
            <a:ln>
              <a:solidFill>
                <a:srgbClr val="EE1C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bg1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331" y="4880222"/>
              <a:ext cx="727383" cy="727383"/>
            </a:xfrm>
            <a:prstGeom prst="rect">
              <a:avLst/>
            </a:prstGeom>
            <a:ln>
              <a:solidFill>
                <a:srgbClr val="EE1C25"/>
              </a:solidFill>
            </a:ln>
          </p:spPr>
        </p:pic>
      </p:grpSp>
      <p:grpSp>
        <p:nvGrpSpPr>
          <p:cNvPr id="12" name="Группа 11"/>
          <p:cNvGrpSpPr/>
          <p:nvPr/>
        </p:nvGrpSpPr>
        <p:grpSpPr>
          <a:xfrm>
            <a:off x="2548349" y="2072486"/>
            <a:ext cx="1074380" cy="1074380"/>
            <a:chOff x="2816650" y="1642500"/>
            <a:chExt cx="1128216" cy="1128216"/>
          </a:xfrm>
        </p:grpSpPr>
        <p:sp>
          <p:nvSpPr>
            <p:cNvPr id="19" name="Овал 18"/>
            <p:cNvSpPr/>
            <p:nvPr/>
          </p:nvSpPr>
          <p:spPr>
            <a:xfrm>
              <a:off x="2816650" y="1642500"/>
              <a:ext cx="1128216" cy="1128216"/>
            </a:xfrm>
            <a:prstGeom prst="ellipse">
              <a:avLst/>
            </a:prstGeom>
            <a:solidFill>
              <a:schemeClr val="bg1">
                <a:alpha val="53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bg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588" y="1797674"/>
              <a:ext cx="736339" cy="73633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576747" y="4219328"/>
            <a:ext cx="1074380" cy="1074380"/>
            <a:chOff x="3907700" y="4675319"/>
            <a:chExt cx="1128216" cy="1128216"/>
          </a:xfrm>
        </p:grpSpPr>
        <p:sp>
          <p:nvSpPr>
            <p:cNvPr id="22" name="Овал 21"/>
            <p:cNvSpPr/>
            <p:nvPr/>
          </p:nvSpPr>
          <p:spPr>
            <a:xfrm>
              <a:off x="3907700" y="4675319"/>
              <a:ext cx="1128216" cy="1128216"/>
            </a:xfrm>
            <a:prstGeom prst="ellipse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bg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046" y="4820013"/>
              <a:ext cx="847800" cy="847800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52474" y="5472099"/>
            <a:ext cx="1999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Доступ </a:t>
            </a:r>
          </a:p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с любого </a:t>
            </a:r>
          </a:p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устройства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42288" y="2118632"/>
            <a:ext cx="2094217" cy="209421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0" name="Picture 4" descr="http://qrcoder.ru/code/?http%3A%2F%2Flms.synergy.ru%2F&amp;10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61" y="2248880"/>
            <a:ext cx="1833719" cy="18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Овал 40"/>
          <p:cNvSpPr/>
          <p:nvPr/>
        </p:nvSpPr>
        <p:spPr>
          <a:xfrm>
            <a:off x="2641685" y="4238870"/>
            <a:ext cx="1094501" cy="109450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01" y="4494288"/>
            <a:ext cx="636867" cy="63686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126205" y="5475501"/>
            <a:ext cx="1999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Тесты</a:t>
            </a:r>
          </a:p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Курсовые</a:t>
            </a:r>
          </a:p>
          <a:p>
            <a:pPr algn="ctr"/>
            <a:r>
              <a:rPr lang="ru-RU" sz="1600" b="1" dirty="0">
                <a:solidFill>
                  <a:srgbClr val="010E6F"/>
                </a:solidFill>
                <a:latin typeface="Gilroy Light" panose="00000400000000000000" pitchFamily="50" charset="-52"/>
              </a:rPr>
              <a:t>ДИПЛОМ</a:t>
            </a:r>
          </a:p>
        </p:txBody>
      </p:sp>
    </p:spTree>
    <p:extLst>
      <p:ext uri="{BB962C8B-B14F-4D97-AF65-F5344CB8AC3E}">
        <p14:creationId xmlns:p14="http://schemas.microsoft.com/office/powerpoint/2010/main" val="30971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Овал 60"/>
          <p:cNvSpPr/>
          <p:nvPr/>
        </p:nvSpPr>
        <p:spPr>
          <a:xfrm>
            <a:off x="765714" y="-262105"/>
            <a:ext cx="7949134" cy="74700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201076" y="3440838"/>
            <a:ext cx="729114" cy="0"/>
          </a:xfrm>
          <a:prstGeom prst="line">
            <a:avLst/>
          </a:prstGeom>
          <a:ln w="15875" cap="rnd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2081744" y="3431621"/>
            <a:ext cx="729114" cy="0"/>
          </a:xfrm>
          <a:prstGeom prst="line">
            <a:avLst/>
          </a:prstGeom>
          <a:ln w="15875" cap="rnd">
            <a:solidFill>
              <a:srgbClr val="C0000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53"/>
          <p:cNvGrpSpPr/>
          <p:nvPr/>
        </p:nvGrpSpPr>
        <p:grpSpPr>
          <a:xfrm flipH="1">
            <a:off x="5524539" y="4627582"/>
            <a:ext cx="1091342" cy="420632"/>
            <a:chOff x="3376934" y="1745664"/>
            <a:chExt cx="806406" cy="670889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3381153" y="1745664"/>
              <a:ext cx="802187" cy="0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ysDot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3376934" y="1753630"/>
              <a:ext cx="5477" cy="662923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ysDot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2296046" y="4621840"/>
            <a:ext cx="1135556" cy="420632"/>
            <a:chOff x="3376934" y="1745664"/>
            <a:chExt cx="806406" cy="670889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3381153" y="1745664"/>
              <a:ext cx="802187" cy="0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ysDot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3376934" y="1753630"/>
              <a:ext cx="5477" cy="662923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ysDot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 flipH="1" flipV="1">
            <a:off x="5494815" y="1896016"/>
            <a:ext cx="1124886" cy="353123"/>
            <a:chOff x="3376934" y="1745664"/>
            <a:chExt cx="806406" cy="670889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3381153" y="1745664"/>
              <a:ext cx="802187" cy="0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ysDot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3376934" y="1753630"/>
              <a:ext cx="5477" cy="662923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ysDot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 flipV="1">
            <a:off x="2240110" y="1883348"/>
            <a:ext cx="1135556" cy="365760"/>
            <a:chOff x="3376934" y="1745664"/>
            <a:chExt cx="806406" cy="670889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3381153" y="1745664"/>
              <a:ext cx="802187" cy="0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ysDot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3376934" y="1753630"/>
              <a:ext cx="5477" cy="662923"/>
            </a:xfrm>
            <a:prstGeom prst="line">
              <a:avLst/>
            </a:prstGeom>
            <a:ln w="19050" cap="rnd">
              <a:solidFill>
                <a:srgbClr val="C00000"/>
              </a:solidFill>
              <a:prstDash val="sysDot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Дуга 6"/>
          <p:cNvSpPr/>
          <p:nvPr/>
        </p:nvSpPr>
        <p:spPr>
          <a:xfrm>
            <a:off x="2901747" y="1933882"/>
            <a:ext cx="3222523" cy="3078041"/>
          </a:xfrm>
          <a:prstGeom prst="arc">
            <a:avLst>
              <a:gd name="adj1" fmla="val 16200000"/>
              <a:gd name="adj2" fmla="val 15014722"/>
            </a:avLst>
          </a:prstGeom>
          <a:ln w="22225">
            <a:solidFill>
              <a:srgbClr val="222C78"/>
            </a:solidFill>
            <a:prstDash val="sysDot"/>
            <a:round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53" y="3185708"/>
            <a:ext cx="603382" cy="60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81" y="4477979"/>
            <a:ext cx="583904" cy="5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70" y="2023124"/>
            <a:ext cx="598523" cy="59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32" y="3195533"/>
            <a:ext cx="578875" cy="59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90" y="4461013"/>
            <a:ext cx="609869" cy="6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37" y="2020512"/>
            <a:ext cx="601135" cy="60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/>
          <p:nvPr/>
        </p:nvSpPr>
        <p:spPr>
          <a:xfrm>
            <a:off x="6673804" y="4839717"/>
            <a:ext cx="2015900" cy="553937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>
              <a:lnSpc>
                <a:spcPct val="70000"/>
              </a:lnSpc>
            </a:pPr>
            <a:r>
              <a:rPr lang="en-US" sz="900" spc="-113" dirty="0">
                <a:solidFill>
                  <a:srgbClr val="002060"/>
                </a:solidFill>
                <a:latin typeface="Gilroy Light" panose="00000400000000000000" pitchFamily="50" charset="-52"/>
              </a:rPr>
              <a:t/>
            </a:r>
            <a:br>
              <a:rPr lang="en-US" sz="900" spc="-113" dirty="0">
                <a:solidFill>
                  <a:srgbClr val="002060"/>
                </a:solidFill>
                <a:latin typeface="Gilroy Light" panose="00000400000000000000" pitchFamily="50" charset="-52"/>
              </a:rPr>
            </a:br>
            <a:r>
              <a:rPr lang="ru-RU" sz="1200" b="1" dirty="0">
                <a:solidFill>
                  <a:srgbClr val="002060"/>
                </a:solidFill>
                <a:latin typeface="Gilroy Light" panose="00000400000000000000" pitchFamily="50" charset="-52"/>
              </a:rPr>
              <a:t>студентов из 50 стран учится в 2022 году</a:t>
            </a:r>
            <a:endParaRPr lang="ru-RU" sz="900" b="1" dirty="0">
              <a:solidFill>
                <a:srgbClr val="002060"/>
              </a:solidFill>
              <a:latin typeface="Gilroy Light" panose="00000400000000000000" pitchFamily="50" charset="-52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613877" y="3645699"/>
            <a:ext cx="1254258" cy="327721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1200" b="1" dirty="0">
                <a:solidFill>
                  <a:srgbClr val="002060"/>
                </a:solidFill>
                <a:latin typeface="Gilroy Light" panose="00000400000000000000" pitchFamily="50" charset="-52"/>
              </a:rPr>
              <a:t>лет успешной работы</a:t>
            </a:r>
          </a:p>
        </p:txBody>
      </p:sp>
      <p:sp>
        <p:nvSpPr>
          <p:cNvPr id="16" name="Rectangle 4"/>
          <p:cNvSpPr/>
          <p:nvPr/>
        </p:nvSpPr>
        <p:spPr>
          <a:xfrm>
            <a:off x="6543957" y="2246939"/>
            <a:ext cx="1254953" cy="311563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50" dirty="0">
                <a:solidFill>
                  <a:srgbClr val="002060"/>
                </a:solidFill>
                <a:latin typeface="Gilroy Light" panose="00000400000000000000" pitchFamily="50" charset="-52"/>
              </a:rPr>
              <a:t/>
            </a:r>
            <a:br>
              <a:rPr lang="en-US" sz="1050" dirty="0">
                <a:solidFill>
                  <a:srgbClr val="002060"/>
                </a:solidFill>
                <a:latin typeface="Gilroy Light" panose="00000400000000000000" pitchFamily="50" charset="-52"/>
              </a:rPr>
            </a:br>
            <a:r>
              <a:rPr lang="ru-RU" sz="1200" b="1" dirty="0">
                <a:solidFill>
                  <a:srgbClr val="002060"/>
                </a:solidFill>
                <a:latin typeface="Gilroy Light" panose="00000400000000000000" pitchFamily="50" charset="-52"/>
              </a:rPr>
              <a:t>факультетов</a:t>
            </a:r>
            <a:endParaRPr lang="en-US" sz="1350" b="1" dirty="0">
              <a:solidFill>
                <a:srgbClr val="002060"/>
              </a:solidFill>
              <a:latin typeface="Gilroy Light" panose="00000400000000000000" pitchFamily="50" charset="-52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723208" y="4945544"/>
            <a:ext cx="1516902" cy="456988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1200" b="1" dirty="0">
                <a:solidFill>
                  <a:srgbClr val="002060"/>
                </a:solidFill>
                <a:latin typeface="Gilroy Light" panose="00000400000000000000" pitchFamily="50" charset="-52"/>
              </a:rPr>
              <a:t>отделений в России и других странах</a:t>
            </a:r>
          </a:p>
        </p:txBody>
      </p:sp>
      <p:sp>
        <p:nvSpPr>
          <p:cNvPr id="18" name="Rectangle 5"/>
          <p:cNvSpPr/>
          <p:nvPr/>
        </p:nvSpPr>
        <p:spPr>
          <a:xfrm>
            <a:off x="7070767" y="3516433"/>
            <a:ext cx="1618937" cy="456988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17375E"/>
                </a:solidFill>
                <a:latin typeface="Gilroy Light" panose="00000400000000000000" pitchFamily="50" charset="-52"/>
              </a:rPr>
              <a:t/>
            </a:r>
            <a:br>
              <a:rPr lang="en-US" sz="1200" dirty="0">
                <a:solidFill>
                  <a:srgbClr val="17375E"/>
                </a:solidFill>
                <a:latin typeface="Gilroy Light" panose="00000400000000000000" pitchFamily="50" charset="-52"/>
              </a:rPr>
            </a:br>
            <a:r>
              <a:rPr lang="ru-RU" sz="1200" b="1" dirty="0">
                <a:solidFill>
                  <a:srgbClr val="17375E"/>
                </a:solidFill>
                <a:latin typeface="Gilroy Light" panose="00000400000000000000" pitchFamily="50" charset="-52"/>
              </a:rPr>
              <a:t>образовательных </a:t>
            </a:r>
            <a:br>
              <a:rPr lang="ru-RU" sz="1200" b="1" dirty="0">
                <a:solidFill>
                  <a:srgbClr val="17375E"/>
                </a:solidFill>
                <a:latin typeface="Gilroy Light" panose="00000400000000000000" pitchFamily="50" charset="-52"/>
              </a:rPr>
            </a:br>
            <a:r>
              <a:rPr lang="ru-RU" sz="1200" b="1" dirty="0">
                <a:solidFill>
                  <a:srgbClr val="17375E"/>
                </a:solidFill>
                <a:latin typeface="Gilroy Light" panose="00000400000000000000" pitchFamily="50" charset="-52"/>
              </a:rPr>
              <a:t>программ</a:t>
            </a:r>
            <a:endParaRPr lang="en-US" sz="1200" b="1" dirty="0">
              <a:solidFill>
                <a:srgbClr val="17375E"/>
              </a:solidFill>
              <a:latin typeface="Gilroy Light" panose="00000400000000000000" pitchFamily="50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51919" y="4324060"/>
            <a:ext cx="226010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b="1" spc="-113" dirty="0">
                <a:solidFill>
                  <a:srgbClr val="002060"/>
                </a:solidFill>
                <a:latin typeface="Gilroy ExtraBold" panose="00000900000000000000" pitchFamily="50" charset="-52"/>
              </a:rPr>
              <a:t>9</a:t>
            </a:r>
            <a:r>
              <a:rPr lang="ru-RU" sz="4050" b="1" spc="-113" dirty="0">
                <a:solidFill>
                  <a:srgbClr val="002060"/>
                </a:solidFill>
                <a:latin typeface="Gilroy ExtraBold" panose="00000900000000000000" pitchFamily="50" charset="-52"/>
              </a:rPr>
              <a:t>5</a:t>
            </a:r>
            <a:r>
              <a:rPr lang="en-US" sz="4050" b="1" spc="-113" dirty="0">
                <a:solidFill>
                  <a:srgbClr val="002060"/>
                </a:solidFill>
                <a:latin typeface="Gilroy ExtraBold" panose="00000900000000000000" pitchFamily="50" charset="-52"/>
              </a:rPr>
              <a:t> 000</a:t>
            </a:r>
            <a:r>
              <a:rPr lang="ru-RU" sz="4050" b="1" spc="-113" dirty="0">
                <a:solidFill>
                  <a:srgbClr val="002060"/>
                </a:solidFill>
                <a:latin typeface="Gilroy ExtraBold" panose="00000900000000000000" pitchFamily="50" charset="-52"/>
              </a:rPr>
              <a:t>+</a:t>
            </a:r>
            <a:endParaRPr lang="ru-RU" sz="4050" dirty="0">
              <a:latin typeface="Gilroy ExtraBold" panose="000009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08593" y="3236201"/>
            <a:ext cx="777649" cy="528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4050" b="1" spc="-113" dirty="0">
                <a:solidFill>
                  <a:srgbClr val="002060"/>
                </a:solidFill>
                <a:latin typeface="Gilroy ExtraBold" panose="00000900000000000000" pitchFamily="50" charset="-52"/>
              </a:rPr>
              <a:t>30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47129" y="4528083"/>
            <a:ext cx="1074140" cy="528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4050" b="1" spc="-113" dirty="0">
                <a:solidFill>
                  <a:srgbClr val="002060"/>
                </a:solidFill>
                <a:latin typeface="Gilroy ExtraBold" panose="00000900000000000000" pitchFamily="50" charset="-52"/>
              </a:rPr>
              <a:t>140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24393" y="1731282"/>
            <a:ext cx="777649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50" b="1" spc="-113" dirty="0">
                <a:solidFill>
                  <a:srgbClr val="002060"/>
                </a:solidFill>
                <a:latin typeface="Gilroy ExtraBold" panose="00000900000000000000" pitchFamily="50" charset="-52"/>
              </a:rPr>
              <a:t>29</a:t>
            </a:r>
            <a:endParaRPr lang="ru-RU" sz="4050" dirty="0">
              <a:latin typeface="Gilroy ExtraBold" panose="00000900000000000000" pitchFamily="50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50689" y="3058400"/>
            <a:ext cx="137063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b="1" spc="-113" dirty="0">
                <a:solidFill>
                  <a:srgbClr val="17375E"/>
                </a:solidFill>
                <a:latin typeface="Gilroy ExtraBold" panose="00000900000000000000" pitchFamily="50" charset="-52"/>
              </a:rPr>
              <a:t>200</a:t>
            </a:r>
            <a:r>
              <a:rPr lang="ru-RU" sz="4050" b="1" spc="-113" dirty="0">
                <a:solidFill>
                  <a:srgbClr val="17375E"/>
                </a:solidFill>
                <a:latin typeface="Gilroy ExtraBold" panose="00000900000000000000" pitchFamily="50" charset="-52"/>
              </a:rPr>
              <a:t>+</a:t>
            </a:r>
            <a:endParaRPr lang="ru-RU" sz="4050" dirty="0">
              <a:latin typeface="Gilroy ExtraBold" panose="00000900000000000000" pitchFamily="50" charset="-52"/>
            </a:endParaRPr>
          </a:p>
        </p:txBody>
      </p:sp>
      <p:sp>
        <p:nvSpPr>
          <p:cNvPr id="24" name="Rectangle 7"/>
          <p:cNvSpPr/>
          <p:nvPr/>
        </p:nvSpPr>
        <p:spPr>
          <a:xfrm>
            <a:off x="985026" y="2166498"/>
            <a:ext cx="1268362" cy="586254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200" dirty="0">
                <a:solidFill>
                  <a:srgbClr val="17375E"/>
                </a:solidFill>
                <a:latin typeface="Gilroy Light" panose="00000400000000000000" pitchFamily="50" charset="-52"/>
              </a:rPr>
              <a:t/>
            </a:r>
            <a:br>
              <a:rPr lang="en-US" sz="1200" dirty="0">
                <a:solidFill>
                  <a:srgbClr val="17375E"/>
                </a:solidFill>
                <a:latin typeface="Gilroy Light" panose="00000400000000000000" pitchFamily="50" charset="-52"/>
              </a:rPr>
            </a:br>
            <a:r>
              <a:rPr lang="ru-RU" sz="1200" b="1" dirty="0">
                <a:solidFill>
                  <a:srgbClr val="17375E"/>
                </a:solidFill>
                <a:latin typeface="Gilroy Light" panose="00000400000000000000" pitchFamily="50" charset="-52"/>
              </a:rPr>
              <a:t>аккредитаций </a:t>
            </a:r>
            <a:r>
              <a:rPr lang="en-US" sz="1200" b="1" dirty="0">
                <a:solidFill>
                  <a:srgbClr val="17375E"/>
                </a:solidFill>
                <a:latin typeface="Gilroy Light" panose="00000400000000000000" pitchFamily="50" charset="-52"/>
              </a:rPr>
              <a:t>Association of MBA’s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05168" y="1747482"/>
            <a:ext cx="4811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50" b="1" spc="-113" dirty="0">
                <a:solidFill>
                  <a:srgbClr val="17375E"/>
                </a:solidFill>
                <a:latin typeface="Gilroy ExtraBold" panose="00000900000000000000" pitchFamily="50" charset="-52"/>
              </a:rPr>
              <a:t>7</a:t>
            </a:r>
            <a:endParaRPr lang="ru-RU" sz="4050" dirty="0">
              <a:latin typeface="Gilroy ExtraBold" panose="00000900000000000000" pitchFamily="50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1258" y="805931"/>
            <a:ext cx="62632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dirty="0">
                <a:solidFill>
                  <a:srgbClr val="002060"/>
                </a:solidFill>
                <a:latin typeface="Gilroy ExtraBold" panose="00000900000000000000" pitchFamily="50" charset="-52"/>
              </a:rPr>
              <a:t>МФПУ «Синергия» в цифрах</a:t>
            </a:r>
          </a:p>
        </p:txBody>
      </p:sp>
      <p:sp>
        <p:nvSpPr>
          <p:cNvPr id="2" name="Овал 1"/>
          <p:cNvSpPr/>
          <p:nvPr/>
        </p:nvSpPr>
        <p:spPr>
          <a:xfrm>
            <a:off x="3480622" y="2413206"/>
            <a:ext cx="2064773" cy="2064773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2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342" y="2745274"/>
            <a:ext cx="1883330" cy="1318748"/>
          </a:xfrm>
          <a:prstGeom prst="ellipse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9"/>
          <a:srcRect l="6571" r="5697"/>
          <a:stretch/>
        </p:blipFill>
        <p:spPr>
          <a:xfrm>
            <a:off x="3552657" y="2499785"/>
            <a:ext cx="1920701" cy="18791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30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cBook Pro, white ceramic mug,and black smartphone on ta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 bwMode="auto">
          <a:xfrm>
            <a:off x="-143502" y="0"/>
            <a:ext cx="10881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60507" y="0"/>
            <a:ext cx="1063716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2060"/>
              </a:solidFill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09224" y="312927"/>
            <a:ext cx="8500366" cy="8550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rgbClr val="C0000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80+ специальностей </a:t>
            </a:r>
            <a:r>
              <a:rPr lang="ru-RU" sz="3000" b="1" dirty="0" err="1">
                <a:solidFill>
                  <a:srgbClr val="C0000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ВОсДОТ</a:t>
            </a:r>
            <a:r>
              <a:rPr lang="ru-RU" sz="3000" b="1" dirty="0">
                <a:solidFill>
                  <a:srgbClr val="C0000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 </a:t>
            </a:r>
            <a:br>
              <a:rPr lang="ru-RU" sz="3000" b="1" dirty="0">
                <a:solidFill>
                  <a:srgbClr val="C00000"/>
                </a:solidFill>
                <a:latin typeface="Gilroy ExtraBold" panose="00000900000000000000" pitchFamily="50" charset="-52"/>
                <a:ea typeface="ＭＳ Ｐゴシック" pitchFamily="34" charset="-128"/>
              </a:rPr>
            </a:br>
            <a:r>
              <a:rPr lang="ru-RU" sz="3000" b="1" dirty="0">
                <a:solidFill>
                  <a:srgbClr val="C0000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Популярные направления обучения</a:t>
            </a:r>
            <a:endParaRPr lang="en-US" sz="3000" b="1" dirty="0">
              <a:solidFill>
                <a:srgbClr val="C00000"/>
              </a:solidFill>
              <a:latin typeface="Gilroy ExtraBold" panose="00000900000000000000" pitchFamily="50" charset="-52"/>
              <a:ea typeface="ＭＳ Ｐゴシック" pitchFamily="34" charset="-128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8261" y="5272717"/>
            <a:ext cx="1284526" cy="484688"/>
          </a:xfrm>
          <a:prstGeom prst="rect">
            <a:avLst/>
          </a:prstGeom>
        </p:spPr>
        <p:txBody>
          <a:bodyPr wrap="none" lIns="68520" tIns="34260" rIns="68520" bIns="34260">
            <a:spAutoFit/>
          </a:bodyPr>
          <a:lstStyle/>
          <a:p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Банковское </a:t>
            </a:r>
          </a:p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дело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917" y="2517473"/>
            <a:ext cx="1859387" cy="692437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Бухгалтерский учет, анализ и аудит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70704" y="2517473"/>
            <a:ext cx="1076136" cy="484688"/>
          </a:xfrm>
          <a:prstGeom prst="rect">
            <a:avLst/>
          </a:prstGeom>
        </p:spPr>
        <p:txBody>
          <a:bodyPr wrap="none" lIns="68520" tIns="34260" rIns="68520" bIns="34260">
            <a:spAutoFit/>
          </a:bodyPr>
          <a:lstStyle/>
          <a:p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Интернет-</a:t>
            </a:r>
          </a:p>
          <a:p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маркетинг</a:t>
            </a:r>
            <a:endParaRPr lang="ru-RU" sz="120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3593" y="4053563"/>
            <a:ext cx="1805501" cy="276938"/>
          </a:xfrm>
          <a:prstGeom prst="rect">
            <a:avLst/>
          </a:prstGeom>
        </p:spPr>
        <p:txBody>
          <a:bodyPr wrap="none" lIns="68520" tIns="34260" rIns="68520" bIns="34260">
            <a:spAutoFit/>
          </a:bodyPr>
          <a:lstStyle/>
          <a:p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Финансы и кредит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94698" y="5276977"/>
            <a:ext cx="1966834" cy="900186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Менеджмент </a:t>
            </a:r>
          </a:p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в гостиничном и </a:t>
            </a:r>
          </a:p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ресторанном бизнесе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407435" y="2526754"/>
            <a:ext cx="2365221" cy="692437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Цифровая экономика и искусственный интеллект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69094" y="3949688"/>
            <a:ext cx="1412767" cy="484688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Спортивный </a:t>
            </a:r>
          </a:p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менеджмент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193316" y="2439926"/>
            <a:ext cx="2059675" cy="692437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Информационные системы </a:t>
            </a:r>
          </a:p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и технологии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47990" y="5536578"/>
            <a:ext cx="763549" cy="276938"/>
          </a:xfrm>
          <a:prstGeom prst="rect">
            <a:avLst/>
          </a:prstGeom>
        </p:spPr>
        <p:txBody>
          <a:bodyPr wrap="none" lIns="68520" tIns="34260" rIns="68520" bIns="34260">
            <a:spAutoFit/>
          </a:bodyPr>
          <a:lstStyle/>
          <a:p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Дизайн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02706" y="5484727"/>
            <a:ext cx="1284526" cy="484688"/>
          </a:xfrm>
          <a:prstGeom prst="rect">
            <a:avLst/>
          </a:prstGeom>
        </p:spPr>
        <p:txBody>
          <a:bodyPr wrap="none" lIns="68520" tIns="34260" rIns="68520" bIns="34260">
            <a:spAutoFit/>
          </a:bodyPr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Прикладная </a:t>
            </a:r>
          </a:p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информатика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65072" y="4035969"/>
            <a:ext cx="1492916" cy="276938"/>
          </a:xfrm>
          <a:prstGeom prst="rect">
            <a:avLst/>
          </a:prstGeom>
        </p:spPr>
        <p:txBody>
          <a:bodyPr wrap="none" lIns="68520" tIns="34260" rIns="68520" bIns="34260">
            <a:spAutoFit/>
          </a:bodyPr>
          <a:lstStyle/>
          <a:p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Юриспруденция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16733" y="4057390"/>
            <a:ext cx="1388721" cy="276938"/>
          </a:xfrm>
          <a:prstGeom prst="rect">
            <a:avLst/>
          </a:prstGeom>
        </p:spPr>
        <p:txBody>
          <a:bodyPr wrap="none" lIns="68520" tIns="34260" rIns="68520" bIns="34260">
            <a:spAutoFit/>
          </a:bodyPr>
          <a:lstStyle/>
          <a:p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Реклама и </a:t>
            </a:r>
            <a:r>
              <a:rPr lang="en-US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PR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71782" y="2517473"/>
            <a:ext cx="1746374" cy="484688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Практическая психология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32971" y="3890876"/>
            <a:ext cx="1690288" cy="692437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Управление гос. </a:t>
            </a:r>
          </a:p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и муниципальным </a:t>
            </a:r>
          </a:p>
          <a:p>
            <a:pPr algn="ctr"/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сектором</a:t>
            </a:r>
            <a:endParaRPr lang="ru-RU" sz="120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986912" y="5432703"/>
            <a:ext cx="1177130" cy="484688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 algn="ctr"/>
            <a:r>
              <a:rPr lang="en-US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Event-</a:t>
            </a:r>
            <a:r>
              <a:rPr lang="ru-RU" sz="1350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менеджмент</a:t>
            </a:r>
            <a:endParaRPr lang="ru-RU" sz="1350" dirty="0">
              <a:solidFill>
                <a:srgbClr val="002060"/>
              </a:solidFill>
              <a:latin typeface="Gilroy ExtraBold" panose="00000900000000000000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4" y="3311827"/>
            <a:ext cx="676862" cy="676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33" y="1790336"/>
            <a:ext cx="634679" cy="634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06" y="3122867"/>
            <a:ext cx="824424" cy="824424"/>
          </a:xfrm>
          <a:prstGeom prst="rect">
            <a:avLst/>
          </a:prstGeom>
        </p:spPr>
      </p:pic>
      <p:sp>
        <p:nvSpPr>
          <p:cNvPr id="26" name="Полилиния 25"/>
          <p:cNvSpPr/>
          <p:nvPr/>
        </p:nvSpPr>
        <p:spPr>
          <a:xfrm>
            <a:off x="912812" y="227806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7" name="Полилиния 66"/>
          <p:cNvSpPr/>
          <p:nvPr/>
        </p:nvSpPr>
        <p:spPr>
          <a:xfrm>
            <a:off x="2851548" y="2016919"/>
            <a:ext cx="129778" cy="121444"/>
          </a:xfrm>
          <a:custGeom>
            <a:avLst/>
            <a:gdLst>
              <a:gd name="connsiteX0" fmla="*/ 0 w 173037"/>
              <a:gd name="connsiteY0" fmla="*/ 0 h 161925"/>
              <a:gd name="connsiteX1" fmla="*/ 42862 w 173037"/>
              <a:gd name="connsiteY1" fmla="*/ 147638 h 161925"/>
              <a:gd name="connsiteX2" fmla="*/ 76200 w 173037"/>
              <a:gd name="connsiteY2" fmla="*/ 122238 h 161925"/>
              <a:gd name="connsiteX3" fmla="*/ 127000 w 173037"/>
              <a:gd name="connsiteY3" fmla="*/ 161925 h 161925"/>
              <a:gd name="connsiteX4" fmla="*/ 173037 w 173037"/>
              <a:gd name="connsiteY4" fmla="*/ 117475 h 161925"/>
              <a:gd name="connsiteX5" fmla="*/ 128587 w 173037"/>
              <a:gd name="connsiteY5" fmla="*/ 71438 h 161925"/>
              <a:gd name="connsiteX6" fmla="*/ 146050 w 173037"/>
              <a:gd name="connsiteY6" fmla="*/ 33338 h 161925"/>
              <a:gd name="connsiteX7" fmla="*/ 0 w 173037"/>
              <a:gd name="connsiteY7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037" h="161925">
                <a:moveTo>
                  <a:pt x="0" y="0"/>
                </a:moveTo>
                <a:lnTo>
                  <a:pt x="42862" y="147638"/>
                </a:lnTo>
                <a:lnTo>
                  <a:pt x="76200" y="122238"/>
                </a:lnTo>
                <a:lnTo>
                  <a:pt x="127000" y="161925"/>
                </a:lnTo>
                <a:lnTo>
                  <a:pt x="173037" y="117475"/>
                </a:lnTo>
                <a:lnTo>
                  <a:pt x="128587" y="71438"/>
                </a:lnTo>
                <a:lnTo>
                  <a:pt x="146050" y="3333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2" y="1790337"/>
            <a:ext cx="718765" cy="718765"/>
          </a:xfrm>
          <a:prstGeom prst="rect">
            <a:avLst/>
          </a:prstGeom>
        </p:spPr>
      </p:pic>
      <p:sp>
        <p:nvSpPr>
          <p:cNvPr id="72" name="Полилиния 71"/>
          <p:cNvSpPr/>
          <p:nvPr/>
        </p:nvSpPr>
        <p:spPr>
          <a:xfrm>
            <a:off x="896541" y="2271712"/>
            <a:ext cx="101203" cy="158354"/>
          </a:xfrm>
          <a:custGeom>
            <a:avLst/>
            <a:gdLst>
              <a:gd name="connsiteX0" fmla="*/ 47625 w 134937"/>
              <a:gd name="connsiteY0" fmla="*/ 0 h 211138"/>
              <a:gd name="connsiteX1" fmla="*/ 47625 w 134937"/>
              <a:gd name="connsiteY1" fmla="*/ 0 h 211138"/>
              <a:gd name="connsiteX2" fmla="*/ 0 w 134937"/>
              <a:gd name="connsiteY2" fmla="*/ 34925 h 211138"/>
              <a:gd name="connsiteX3" fmla="*/ 39687 w 134937"/>
              <a:gd name="connsiteY3" fmla="*/ 73025 h 211138"/>
              <a:gd name="connsiteX4" fmla="*/ 9525 w 134937"/>
              <a:gd name="connsiteY4" fmla="*/ 211138 h 211138"/>
              <a:gd name="connsiteX5" fmla="*/ 130175 w 134937"/>
              <a:gd name="connsiteY5" fmla="*/ 209550 h 211138"/>
              <a:gd name="connsiteX6" fmla="*/ 101600 w 134937"/>
              <a:gd name="connsiteY6" fmla="*/ 69850 h 211138"/>
              <a:gd name="connsiteX7" fmla="*/ 134937 w 134937"/>
              <a:gd name="connsiteY7" fmla="*/ 36513 h 211138"/>
              <a:gd name="connsiteX8" fmla="*/ 109537 w 134937"/>
              <a:gd name="connsiteY8" fmla="*/ 0 h 211138"/>
              <a:gd name="connsiteX9" fmla="*/ 47625 w 134937"/>
              <a:gd name="connsiteY9" fmla="*/ 0 h 21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37" h="211138">
                <a:moveTo>
                  <a:pt x="47625" y="0"/>
                </a:moveTo>
                <a:lnTo>
                  <a:pt x="47625" y="0"/>
                </a:lnTo>
                <a:lnTo>
                  <a:pt x="0" y="34925"/>
                </a:lnTo>
                <a:lnTo>
                  <a:pt x="39687" y="73025"/>
                </a:lnTo>
                <a:lnTo>
                  <a:pt x="9525" y="211138"/>
                </a:lnTo>
                <a:lnTo>
                  <a:pt x="130175" y="209550"/>
                </a:lnTo>
                <a:lnTo>
                  <a:pt x="101600" y="69850"/>
                </a:lnTo>
                <a:lnTo>
                  <a:pt x="134937" y="36513"/>
                </a:lnTo>
                <a:lnTo>
                  <a:pt x="109537" y="0"/>
                </a:lnTo>
                <a:lnTo>
                  <a:pt x="47625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0" y="1800947"/>
            <a:ext cx="700700" cy="700700"/>
          </a:xfrm>
          <a:prstGeom prst="rect">
            <a:avLst/>
          </a:prstGeom>
        </p:spPr>
      </p:pic>
      <p:sp>
        <p:nvSpPr>
          <p:cNvPr id="73" name="Полилиния 72"/>
          <p:cNvSpPr/>
          <p:nvPr/>
        </p:nvSpPr>
        <p:spPr>
          <a:xfrm>
            <a:off x="4626769" y="1945482"/>
            <a:ext cx="116681" cy="464344"/>
          </a:xfrm>
          <a:custGeom>
            <a:avLst/>
            <a:gdLst>
              <a:gd name="connsiteX0" fmla="*/ 9525 w 155575"/>
              <a:gd name="connsiteY0" fmla="*/ 6350 h 619125"/>
              <a:gd name="connsiteX1" fmla="*/ 0 w 155575"/>
              <a:gd name="connsiteY1" fmla="*/ 619125 h 619125"/>
              <a:gd name="connsiteX2" fmla="*/ 155575 w 155575"/>
              <a:gd name="connsiteY2" fmla="*/ 611188 h 619125"/>
              <a:gd name="connsiteX3" fmla="*/ 149225 w 155575"/>
              <a:gd name="connsiteY3" fmla="*/ 0 h 619125"/>
              <a:gd name="connsiteX4" fmla="*/ 9525 w 155575"/>
              <a:gd name="connsiteY4" fmla="*/ 635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619125">
                <a:moveTo>
                  <a:pt x="9525" y="6350"/>
                </a:moveTo>
                <a:lnTo>
                  <a:pt x="0" y="619125"/>
                </a:lnTo>
                <a:lnTo>
                  <a:pt x="155575" y="611188"/>
                </a:lnTo>
                <a:cubicBezTo>
                  <a:pt x="153458" y="407459"/>
                  <a:pt x="151342" y="203729"/>
                  <a:pt x="149225" y="0"/>
                </a:cubicBezTo>
                <a:lnTo>
                  <a:pt x="9525" y="635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1784170"/>
            <a:ext cx="697013" cy="697013"/>
          </a:xfrm>
          <a:prstGeom prst="rect">
            <a:avLst/>
          </a:prstGeom>
        </p:spPr>
      </p:pic>
      <p:sp>
        <p:nvSpPr>
          <p:cNvPr id="74" name="Полилиния 73"/>
          <p:cNvSpPr/>
          <p:nvPr/>
        </p:nvSpPr>
        <p:spPr>
          <a:xfrm>
            <a:off x="8380810" y="2206229"/>
            <a:ext cx="144065" cy="160734"/>
          </a:xfrm>
          <a:custGeom>
            <a:avLst/>
            <a:gdLst>
              <a:gd name="connsiteX0" fmla="*/ 0 w 192087"/>
              <a:gd name="connsiteY0" fmla="*/ 4762 h 214312"/>
              <a:gd name="connsiteX1" fmla="*/ 4762 w 192087"/>
              <a:gd name="connsiteY1" fmla="*/ 214312 h 214312"/>
              <a:gd name="connsiteX2" fmla="*/ 188912 w 192087"/>
              <a:gd name="connsiteY2" fmla="*/ 214312 h 214312"/>
              <a:gd name="connsiteX3" fmla="*/ 192087 w 192087"/>
              <a:gd name="connsiteY3" fmla="*/ 0 h 214312"/>
              <a:gd name="connsiteX4" fmla="*/ 0 w 192087"/>
              <a:gd name="connsiteY4" fmla="*/ 4762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87" h="214312">
                <a:moveTo>
                  <a:pt x="0" y="4762"/>
                </a:moveTo>
                <a:lnTo>
                  <a:pt x="4762" y="214312"/>
                </a:lnTo>
                <a:lnTo>
                  <a:pt x="188912" y="214312"/>
                </a:lnTo>
                <a:cubicBezTo>
                  <a:pt x="189970" y="142875"/>
                  <a:pt x="191029" y="71437"/>
                  <a:pt x="192087" y="0"/>
                </a:cubicBezTo>
                <a:lnTo>
                  <a:pt x="0" y="4762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93" y="1816034"/>
            <a:ext cx="616518" cy="616518"/>
          </a:xfrm>
          <a:prstGeom prst="rect">
            <a:avLst/>
          </a:prstGeom>
        </p:spPr>
      </p:pic>
      <p:sp>
        <p:nvSpPr>
          <p:cNvPr id="75" name="Полилиния 74"/>
          <p:cNvSpPr/>
          <p:nvPr/>
        </p:nvSpPr>
        <p:spPr>
          <a:xfrm>
            <a:off x="7866460" y="3756423"/>
            <a:ext cx="402431" cy="150019"/>
          </a:xfrm>
          <a:custGeom>
            <a:avLst/>
            <a:gdLst>
              <a:gd name="connsiteX0" fmla="*/ 57150 w 536575"/>
              <a:gd name="connsiteY0" fmla="*/ 0 h 200025"/>
              <a:gd name="connsiteX1" fmla="*/ 47625 w 536575"/>
              <a:gd name="connsiteY1" fmla="*/ 82550 h 200025"/>
              <a:gd name="connsiteX2" fmla="*/ 34925 w 536575"/>
              <a:gd name="connsiteY2" fmla="*/ 114300 h 200025"/>
              <a:gd name="connsiteX3" fmla="*/ 0 w 536575"/>
              <a:gd name="connsiteY3" fmla="*/ 190500 h 200025"/>
              <a:gd name="connsiteX4" fmla="*/ 536575 w 536575"/>
              <a:gd name="connsiteY4" fmla="*/ 200025 h 200025"/>
              <a:gd name="connsiteX5" fmla="*/ 468312 w 536575"/>
              <a:gd name="connsiteY5" fmla="*/ 92075 h 200025"/>
              <a:gd name="connsiteX6" fmla="*/ 469900 w 536575"/>
              <a:gd name="connsiteY6" fmla="*/ 0 h 200025"/>
              <a:gd name="connsiteX7" fmla="*/ 57150 w 536575"/>
              <a:gd name="connsiteY7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75" h="200025">
                <a:moveTo>
                  <a:pt x="57150" y="0"/>
                </a:moveTo>
                <a:lnTo>
                  <a:pt x="47625" y="82550"/>
                </a:lnTo>
                <a:lnTo>
                  <a:pt x="34925" y="114300"/>
                </a:lnTo>
                <a:lnTo>
                  <a:pt x="0" y="190500"/>
                </a:lnTo>
                <a:lnTo>
                  <a:pt x="536575" y="200025"/>
                </a:lnTo>
                <a:lnTo>
                  <a:pt x="468312" y="92075"/>
                </a:lnTo>
                <a:cubicBezTo>
                  <a:pt x="468841" y="61383"/>
                  <a:pt x="469371" y="30692"/>
                  <a:pt x="469900" y="0"/>
                </a:cubicBezTo>
                <a:lnTo>
                  <a:pt x="5715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91" y="3204140"/>
            <a:ext cx="777886" cy="777886"/>
          </a:xfrm>
          <a:prstGeom prst="rect">
            <a:avLst/>
          </a:prstGeom>
        </p:spPr>
      </p:pic>
      <p:sp>
        <p:nvSpPr>
          <p:cNvPr id="76" name="Полилиния 75"/>
          <p:cNvSpPr/>
          <p:nvPr/>
        </p:nvSpPr>
        <p:spPr>
          <a:xfrm>
            <a:off x="6224588" y="3240882"/>
            <a:ext cx="420291" cy="535781"/>
          </a:xfrm>
          <a:custGeom>
            <a:avLst/>
            <a:gdLst>
              <a:gd name="connsiteX0" fmla="*/ 273050 w 560388"/>
              <a:gd name="connsiteY0" fmla="*/ 0 h 714375"/>
              <a:gd name="connsiteX1" fmla="*/ 142875 w 560388"/>
              <a:gd name="connsiteY1" fmla="*/ 90488 h 714375"/>
              <a:gd name="connsiteX2" fmla="*/ 71438 w 560388"/>
              <a:gd name="connsiteY2" fmla="*/ 258763 h 714375"/>
              <a:gd name="connsiteX3" fmla="*/ 71438 w 560388"/>
              <a:gd name="connsiteY3" fmla="*/ 357188 h 714375"/>
              <a:gd name="connsiteX4" fmla="*/ 0 w 560388"/>
              <a:gd name="connsiteY4" fmla="*/ 533400 h 714375"/>
              <a:gd name="connsiteX5" fmla="*/ 117475 w 560388"/>
              <a:gd name="connsiteY5" fmla="*/ 533400 h 714375"/>
              <a:gd name="connsiteX6" fmla="*/ 122238 w 560388"/>
              <a:gd name="connsiteY6" fmla="*/ 663575 h 714375"/>
              <a:gd name="connsiteX7" fmla="*/ 163513 w 560388"/>
              <a:gd name="connsiteY7" fmla="*/ 712788 h 714375"/>
              <a:gd name="connsiteX8" fmla="*/ 417513 w 560388"/>
              <a:gd name="connsiteY8" fmla="*/ 714375 h 714375"/>
              <a:gd name="connsiteX9" fmla="*/ 449263 w 560388"/>
              <a:gd name="connsiteY9" fmla="*/ 661988 h 714375"/>
              <a:gd name="connsiteX10" fmla="*/ 457200 w 560388"/>
              <a:gd name="connsiteY10" fmla="*/ 531813 h 714375"/>
              <a:gd name="connsiteX11" fmla="*/ 560388 w 560388"/>
              <a:gd name="connsiteY11" fmla="*/ 531813 h 714375"/>
              <a:gd name="connsiteX12" fmla="*/ 495300 w 560388"/>
              <a:gd name="connsiteY12" fmla="*/ 339725 h 714375"/>
              <a:gd name="connsiteX13" fmla="*/ 490538 w 560388"/>
              <a:gd name="connsiteY13" fmla="*/ 230188 h 714375"/>
              <a:gd name="connsiteX14" fmla="*/ 452438 w 560388"/>
              <a:gd name="connsiteY14" fmla="*/ 138113 h 714375"/>
              <a:gd name="connsiteX15" fmla="*/ 382588 w 560388"/>
              <a:gd name="connsiteY15" fmla="*/ 44450 h 714375"/>
              <a:gd name="connsiteX16" fmla="*/ 273050 w 560388"/>
              <a:gd name="connsiteY16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0388" h="714375">
                <a:moveTo>
                  <a:pt x="273050" y="0"/>
                </a:moveTo>
                <a:lnTo>
                  <a:pt x="142875" y="90488"/>
                </a:lnTo>
                <a:lnTo>
                  <a:pt x="71438" y="258763"/>
                </a:lnTo>
                <a:lnTo>
                  <a:pt x="71438" y="357188"/>
                </a:lnTo>
                <a:lnTo>
                  <a:pt x="0" y="533400"/>
                </a:lnTo>
                <a:lnTo>
                  <a:pt x="117475" y="533400"/>
                </a:lnTo>
                <a:lnTo>
                  <a:pt x="122238" y="663575"/>
                </a:lnTo>
                <a:lnTo>
                  <a:pt x="163513" y="712788"/>
                </a:lnTo>
                <a:lnTo>
                  <a:pt x="417513" y="714375"/>
                </a:lnTo>
                <a:lnTo>
                  <a:pt x="449263" y="661988"/>
                </a:lnTo>
                <a:lnTo>
                  <a:pt x="457200" y="531813"/>
                </a:lnTo>
                <a:lnTo>
                  <a:pt x="560388" y="531813"/>
                </a:lnTo>
                <a:lnTo>
                  <a:pt x="495300" y="339725"/>
                </a:lnTo>
                <a:lnTo>
                  <a:pt x="490538" y="230188"/>
                </a:lnTo>
                <a:lnTo>
                  <a:pt x="452438" y="138113"/>
                </a:lnTo>
                <a:lnTo>
                  <a:pt x="382588" y="44450"/>
                </a:lnTo>
                <a:lnTo>
                  <a:pt x="27305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37" y="3214084"/>
            <a:ext cx="798773" cy="798773"/>
          </a:xfrm>
          <a:prstGeom prst="rect">
            <a:avLst/>
          </a:prstGeom>
        </p:spPr>
      </p:pic>
      <p:sp>
        <p:nvSpPr>
          <p:cNvPr id="77" name="Полилиния 76"/>
          <p:cNvSpPr/>
          <p:nvPr/>
        </p:nvSpPr>
        <p:spPr>
          <a:xfrm>
            <a:off x="2466976" y="3564732"/>
            <a:ext cx="164306" cy="221456"/>
          </a:xfrm>
          <a:custGeom>
            <a:avLst/>
            <a:gdLst>
              <a:gd name="connsiteX0" fmla="*/ 0 w 219075"/>
              <a:gd name="connsiteY0" fmla="*/ 7938 h 295275"/>
              <a:gd name="connsiteX1" fmla="*/ 1588 w 219075"/>
              <a:gd name="connsiteY1" fmla="*/ 104775 h 295275"/>
              <a:gd name="connsiteX2" fmla="*/ 73025 w 219075"/>
              <a:gd name="connsiteY2" fmla="*/ 104775 h 295275"/>
              <a:gd name="connsiteX3" fmla="*/ 104775 w 219075"/>
              <a:gd name="connsiteY3" fmla="*/ 128588 h 295275"/>
              <a:gd name="connsiteX4" fmla="*/ 107950 w 219075"/>
              <a:gd name="connsiteY4" fmla="*/ 158750 h 295275"/>
              <a:gd name="connsiteX5" fmla="*/ 74613 w 219075"/>
              <a:gd name="connsiteY5" fmla="*/ 179388 h 295275"/>
              <a:gd name="connsiteX6" fmla="*/ 3175 w 219075"/>
              <a:gd name="connsiteY6" fmla="*/ 185738 h 295275"/>
              <a:gd name="connsiteX7" fmla="*/ 0 w 219075"/>
              <a:gd name="connsiteY7" fmla="*/ 295275 h 295275"/>
              <a:gd name="connsiteX8" fmla="*/ 211138 w 219075"/>
              <a:gd name="connsiteY8" fmla="*/ 295275 h 295275"/>
              <a:gd name="connsiteX9" fmla="*/ 219075 w 219075"/>
              <a:gd name="connsiteY9" fmla="*/ 74613 h 295275"/>
              <a:gd name="connsiteX10" fmla="*/ 133350 w 219075"/>
              <a:gd name="connsiteY10" fmla="*/ 0 h 295275"/>
              <a:gd name="connsiteX11" fmla="*/ 0 w 219075"/>
              <a:gd name="connsiteY11" fmla="*/ 7938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075" h="295275">
                <a:moveTo>
                  <a:pt x="0" y="7938"/>
                </a:moveTo>
                <a:cubicBezTo>
                  <a:pt x="529" y="40217"/>
                  <a:pt x="1059" y="72496"/>
                  <a:pt x="1588" y="104775"/>
                </a:cubicBezTo>
                <a:lnTo>
                  <a:pt x="73025" y="104775"/>
                </a:lnTo>
                <a:lnTo>
                  <a:pt x="104775" y="128588"/>
                </a:lnTo>
                <a:lnTo>
                  <a:pt x="107950" y="158750"/>
                </a:lnTo>
                <a:lnTo>
                  <a:pt x="74613" y="179388"/>
                </a:lnTo>
                <a:lnTo>
                  <a:pt x="3175" y="185738"/>
                </a:lnTo>
                <a:cubicBezTo>
                  <a:pt x="2117" y="222250"/>
                  <a:pt x="1058" y="258763"/>
                  <a:pt x="0" y="295275"/>
                </a:cubicBezTo>
                <a:lnTo>
                  <a:pt x="211138" y="295275"/>
                </a:lnTo>
                <a:lnTo>
                  <a:pt x="219075" y="74613"/>
                </a:lnTo>
                <a:lnTo>
                  <a:pt x="133350" y="0"/>
                </a:lnTo>
                <a:lnTo>
                  <a:pt x="0" y="7938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29" y="3146860"/>
            <a:ext cx="725337" cy="725337"/>
          </a:xfrm>
          <a:prstGeom prst="rect">
            <a:avLst/>
          </a:prstGeom>
        </p:spPr>
      </p:pic>
      <p:sp>
        <p:nvSpPr>
          <p:cNvPr id="78" name="Полилиния 77"/>
          <p:cNvSpPr/>
          <p:nvPr/>
        </p:nvSpPr>
        <p:spPr>
          <a:xfrm>
            <a:off x="2683669" y="4931569"/>
            <a:ext cx="89297" cy="133350"/>
          </a:xfrm>
          <a:custGeom>
            <a:avLst/>
            <a:gdLst>
              <a:gd name="connsiteX0" fmla="*/ 0 w 119063"/>
              <a:gd name="connsiteY0" fmla="*/ 4763 h 177800"/>
              <a:gd name="connsiteX1" fmla="*/ 74613 w 119063"/>
              <a:gd name="connsiteY1" fmla="*/ 177800 h 177800"/>
              <a:gd name="connsiteX2" fmla="*/ 119063 w 119063"/>
              <a:gd name="connsiteY2" fmla="*/ 0 h 177800"/>
              <a:gd name="connsiteX3" fmla="*/ 0 w 119063"/>
              <a:gd name="connsiteY3" fmla="*/ 4763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3" h="177800">
                <a:moveTo>
                  <a:pt x="0" y="4763"/>
                </a:moveTo>
                <a:lnTo>
                  <a:pt x="74613" y="177800"/>
                </a:lnTo>
                <a:lnTo>
                  <a:pt x="119063" y="0"/>
                </a:lnTo>
                <a:lnTo>
                  <a:pt x="0" y="4763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05" y="4537562"/>
            <a:ext cx="826899" cy="826899"/>
          </a:xfrm>
          <a:prstGeom prst="rect">
            <a:avLst/>
          </a:prstGeom>
        </p:spPr>
      </p:pic>
      <p:sp>
        <p:nvSpPr>
          <p:cNvPr id="79" name="Овал 78"/>
          <p:cNvSpPr/>
          <p:nvPr/>
        </p:nvSpPr>
        <p:spPr>
          <a:xfrm>
            <a:off x="4259742" y="5199459"/>
            <a:ext cx="83344" cy="720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71" y="4655473"/>
            <a:ext cx="758551" cy="758551"/>
          </a:xfrm>
          <a:prstGeom prst="rect">
            <a:avLst/>
          </a:prstGeom>
        </p:spPr>
      </p:pic>
      <p:sp>
        <p:nvSpPr>
          <p:cNvPr id="80" name="Овал 79"/>
          <p:cNvSpPr/>
          <p:nvPr/>
        </p:nvSpPr>
        <p:spPr>
          <a:xfrm>
            <a:off x="6156723" y="4716067"/>
            <a:ext cx="34289" cy="3428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3" name="Овал 82"/>
          <p:cNvSpPr/>
          <p:nvPr/>
        </p:nvSpPr>
        <p:spPr>
          <a:xfrm>
            <a:off x="6242978" y="4716067"/>
            <a:ext cx="34289" cy="3428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4" name="Овал 83"/>
          <p:cNvSpPr/>
          <p:nvPr/>
        </p:nvSpPr>
        <p:spPr>
          <a:xfrm>
            <a:off x="6312088" y="4716067"/>
            <a:ext cx="34289" cy="3428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67" y="4700429"/>
            <a:ext cx="735314" cy="735314"/>
          </a:xfrm>
          <a:prstGeom prst="rect">
            <a:avLst/>
          </a:prstGeom>
        </p:spPr>
      </p:pic>
      <p:sp>
        <p:nvSpPr>
          <p:cNvPr id="81" name="Полилиния 80"/>
          <p:cNvSpPr/>
          <p:nvPr/>
        </p:nvSpPr>
        <p:spPr>
          <a:xfrm>
            <a:off x="8265319" y="4660107"/>
            <a:ext cx="144066" cy="208360"/>
          </a:xfrm>
          <a:custGeom>
            <a:avLst/>
            <a:gdLst>
              <a:gd name="connsiteX0" fmla="*/ 90488 w 192088"/>
              <a:gd name="connsiteY0" fmla="*/ 0 h 277813"/>
              <a:gd name="connsiteX1" fmla="*/ 66675 w 192088"/>
              <a:gd name="connsiteY1" fmla="*/ 101600 h 277813"/>
              <a:gd name="connsiteX2" fmla="*/ 0 w 192088"/>
              <a:gd name="connsiteY2" fmla="*/ 179388 h 277813"/>
              <a:gd name="connsiteX3" fmla="*/ 11113 w 192088"/>
              <a:gd name="connsiteY3" fmla="*/ 250825 h 277813"/>
              <a:gd name="connsiteX4" fmla="*/ 26988 w 192088"/>
              <a:gd name="connsiteY4" fmla="*/ 276225 h 277813"/>
              <a:gd name="connsiteX5" fmla="*/ 150813 w 192088"/>
              <a:gd name="connsiteY5" fmla="*/ 277813 h 277813"/>
              <a:gd name="connsiteX6" fmla="*/ 192088 w 192088"/>
              <a:gd name="connsiteY6" fmla="*/ 166688 h 277813"/>
              <a:gd name="connsiteX7" fmla="*/ 171450 w 192088"/>
              <a:gd name="connsiteY7" fmla="*/ 90488 h 277813"/>
              <a:gd name="connsiteX8" fmla="*/ 90488 w 192088"/>
              <a:gd name="connsiteY8" fmla="*/ 0 h 27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88" h="277813">
                <a:moveTo>
                  <a:pt x="90488" y="0"/>
                </a:moveTo>
                <a:lnTo>
                  <a:pt x="66675" y="101600"/>
                </a:lnTo>
                <a:lnTo>
                  <a:pt x="0" y="179388"/>
                </a:lnTo>
                <a:lnTo>
                  <a:pt x="11113" y="250825"/>
                </a:lnTo>
                <a:lnTo>
                  <a:pt x="26988" y="276225"/>
                </a:lnTo>
                <a:lnTo>
                  <a:pt x="150813" y="277813"/>
                </a:lnTo>
                <a:lnTo>
                  <a:pt x="192088" y="166688"/>
                </a:lnTo>
                <a:lnTo>
                  <a:pt x="171450" y="90488"/>
                </a:lnTo>
                <a:lnTo>
                  <a:pt x="90488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93" y="4705510"/>
            <a:ext cx="740948" cy="740948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690563" y="4764286"/>
            <a:ext cx="586975" cy="45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5" y="4554966"/>
            <a:ext cx="675748" cy="67574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7" b="12599"/>
          <a:stretch/>
        </p:blipFill>
        <p:spPr>
          <a:xfrm>
            <a:off x="7658188" y="222406"/>
            <a:ext cx="1342388" cy="33179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9" y="4628452"/>
            <a:ext cx="675748" cy="6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28184" y="0"/>
            <a:ext cx="291581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3208"/>
            <a:ext cx="9848460" cy="65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-324544" y="-387424"/>
            <a:ext cx="11449272" cy="7632848"/>
          </a:xfrm>
          <a:custGeom>
            <a:avLst/>
            <a:gdLst>
              <a:gd name="connsiteX0" fmla="*/ 8305800 w 8305800"/>
              <a:gd name="connsiteY0" fmla="*/ 0 h 8686800"/>
              <a:gd name="connsiteX1" fmla="*/ 3937000 w 8305800"/>
              <a:gd name="connsiteY1" fmla="*/ 8255000 h 8686800"/>
              <a:gd name="connsiteX2" fmla="*/ 139700 w 8305800"/>
              <a:gd name="connsiteY2" fmla="*/ 8686800 h 8686800"/>
              <a:gd name="connsiteX3" fmla="*/ 0 w 8305800"/>
              <a:gd name="connsiteY3" fmla="*/ 406400 h 8686800"/>
              <a:gd name="connsiteX4" fmla="*/ 8305800 w 8305800"/>
              <a:gd name="connsiteY4" fmla="*/ 0 h 86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8686800">
                <a:moveTo>
                  <a:pt x="8305800" y="0"/>
                </a:moveTo>
                <a:lnTo>
                  <a:pt x="3937000" y="8255000"/>
                </a:lnTo>
                <a:lnTo>
                  <a:pt x="139700" y="8686800"/>
                </a:lnTo>
                <a:lnTo>
                  <a:pt x="0" y="406400"/>
                </a:lnTo>
                <a:lnTo>
                  <a:pt x="830580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11229" y="1008175"/>
            <a:ext cx="6553428" cy="638636"/>
          </a:xfrm>
          <a:prstGeom prst="rect">
            <a:avLst/>
          </a:prstGeom>
        </p:spPr>
        <p:txBody>
          <a:bodyPr vert="horz" lIns="68520" tIns="34260" rIns="68520" bIns="34260" rtlCol="0" anchor="ctr">
            <a:noAutofit/>
          </a:bodyPr>
          <a:lstStyle>
            <a:lvl1pPr algn="l" defTabSz="91359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rgbClr val="E9053B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C0000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Программа «Призывник»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16719" r="54229" b="26917"/>
          <a:stretch/>
        </p:blipFill>
        <p:spPr bwMode="auto">
          <a:xfrm>
            <a:off x="514432" y="2050558"/>
            <a:ext cx="3790742" cy="3622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33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877457" y="2748570"/>
            <a:ext cx="1664675" cy="4946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50" b="1" dirty="0">
                <a:solidFill>
                  <a:srgbClr val="010C5F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Срок обучения на базе СПО/ВО </a:t>
            </a:r>
            <a:endParaRPr lang="en-US" sz="1350" b="1" dirty="0">
              <a:solidFill>
                <a:srgbClr val="010C5F"/>
              </a:solidFill>
              <a:latin typeface="Gilroy ExtraBold" panose="00000900000000000000" pitchFamily="50" charset="-52"/>
              <a:ea typeface="ＭＳ Ｐゴシック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4947" y="1979017"/>
            <a:ext cx="1430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3,6</a:t>
            </a:r>
            <a:endParaRPr lang="en-US" sz="4500" dirty="0">
              <a:solidFill>
                <a:srgbClr val="C00000"/>
              </a:solidFill>
              <a:latin typeface="Gilroy ExtraBold" panose="00000900000000000000" pitchFamily="50" charset="-52"/>
              <a:ea typeface="ＭＳ Ｐゴシック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5952" y="233940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Gilroy Light" panose="00000400000000000000" pitchFamily="50" charset="-52"/>
                <a:ea typeface="ＭＳ Ｐゴシック" pitchFamily="34" charset="-128"/>
              </a:rPr>
              <a:t>года</a:t>
            </a:r>
            <a:endParaRPr lang="en-US" dirty="0">
              <a:solidFill>
                <a:srgbClr val="002060"/>
              </a:solidFill>
              <a:latin typeface="Gilroy Light" panose="00000400000000000000" pitchFamily="50" charset="-52"/>
              <a:ea typeface="ＭＳ Ｐゴシック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24784" y="3861875"/>
            <a:ext cx="3067671" cy="4946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u="sng" dirty="0">
                <a:solidFill>
                  <a:srgbClr val="00206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Стоимость 1 года обучения</a:t>
            </a:r>
            <a:endParaRPr lang="en-US" sz="1500" b="1" u="sng" dirty="0">
              <a:solidFill>
                <a:srgbClr val="002060"/>
              </a:solidFill>
              <a:latin typeface="Gilroy ExtraBold" panose="00000900000000000000" pitchFamily="50" charset="-52"/>
              <a:ea typeface="ＭＳ Ｐゴシック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2678" y="3208974"/>
            <a:ext cx="26757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28 000</a:t>
            </a:r>
            <a:endParaRPr lang="en-US" sz="4500" dirty="0">
              <a:solidFill>
                <a:srgbClr val="C00000"/>
              </a:solidFill>
              <a:latin typeface="Gilroy ExtraBold" panose="00000900000000000000" pitchFamily="50" charset="-52"/>
              <a:ea typeface="ＭＳ Ｐゴシック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01729" y="3536012"/>
            <a:ext cx="598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Gilroy Light" panose="00000400000000000000" pitchFamily="50" charset="-52"/>
                <a:ea typeface="ＭＳ Ｐゴシック" pitchFamily="34" charset="-128"/>
              </a:rPr>
              <a:t>руб</a:t>
            </a:r>
            <a:endParaRPr lang="en-US" dirty="0">
              <a:solidFill>
                <a:srgbClr val="002060"/>
              </a:solidFill>
              <a:latin typeface="Gilroy Light" panose="00000400000000000000" pitchFamily="50" charset="-52"/>
              <a:ea typeface="ＭＳ Ｐゴシック" pitchFamily="34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24784" y="5303231"/>
            <a:ext cx="3067671" cy="4946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>
                <a:solidFill>
                  <a:srgbClr val="010C5F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Стоимость со 2го года и далее</a:t>
            </a:r>
            <a:endParaRPr lang="en-US" sz="1500" b="1" dirty="0">
              <a:solidFill>
                <a:srgbClr val="010C5F"/>
              </a:solidFill>
              <a:latin typeface="Gilroy ExtraBold" panose="00000900000000000000" pitchFamily="50" charset="-52"/>
              <a:ea typeface="ＭＳ Ｐゴシック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07436" y="4991312"/>
            <a:ext cx="598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Gilroy Light" panose="00000400000000000000" pitchFamily="50" charset="-52"/>
                <a:ea typeface="ＭＳ Ｐゴシック" pitchFamily="34" charset="-128"/>
              </a:rPr>
              <a:t>руб</a:t>
            </a:r>
            <a:endParaRPr lang="en-US" dirty="0">
              <a:solidFill>
                <a:srgbClr val="002060"/>
              </a:solidFill>
              <a:latin typeface="Gilroy Light" panose="00000400000000000000" pitchFamily="50" charset="-52"/>
              <a:ea typeface="ＭＳ Ｐゴシック" pitchFamily="34" charset="-128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7" y="2073991"/>
            <a:ext cx="750073" cy="750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786" y="3312848"/>
            <a:ext cx="884244" cy="884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6" y="4754203"/>
            <a:ext cx="813500" cy="8135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87445" y="1655322"/>
            <a:ext cx="5455572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41946" y="4642072"/>
            <a:ext cx="26757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Gilroy ExtraBold" panose="00000900000000000000" pitchFamily="50" charset="-52"/>
                <a:ea typeface="ＭＳ Ｐゴシック" pitchFamily="34" charset="-128"/>
              </a:rPr>
              <a:t>56 000</a:t>
            </a:r>
            <a:endParaRPr lang="en-US" sz="4500" dirty="0">
              <a:solidFill>
                <a:srgbClr val="C00000"/>
              </a:solidFill>
              <a:latin typeface="Gilroy ExtraBold" panose="00000900000000000000" pitchFamily="50" charset="-52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C942324-3A84-4261-A112-7D32FC5435E0}" vid="{E1AF580C-C352-49C1-AE91-2BDFBD5EB1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62703</TotalTime>
  <Words>274</Words>
  <Application>Microsoft Office PowerPoint</Application>
  <PresentationFormat>Экран (4:3)</PresentationFormat>
  <Paragraphs>124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Arial Black</vt:lpstr>
      <vt:lpstr>Calibri</vt:lpstr>
      <vt:lpstr>Gilroy ExtraBold</vt:lpstr>
      <vt:lpstr>Gilroy Light</vt:lpstr>
      <vt:lpstr>TT Norms Pro ExtraBold</vt:lpstr>
      <vt:lpstr>TT Norms Pro Light</vt:lpstr>
      <vt:lpstr>TT Norms Pro Medium</vt:lpstr>
      <vt:lpstr>Тема1</vt:lpstr>
      <vt:lpstr>Презентация PowerPoint</vt:lpstr>
      <vt:lpstr>Принципы эффективного обучения в век 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  <vt:lpstr>80+ специальностей ВОсДОТ  Популярные направления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УНИВЕРСИТЕТА СИНЕРГИЯ НА 2013-2015</dc:title>
  <dc:creator>Федосеев Ден</dc:creator>
  <cp:lastModifiedBy>User</cp:lastModifiedBy>
  <cp:revision>2048</cp:revision>
  <cp:lastPrinted>2017-02-06T14:01:35Z</cp:lastPrinted>
  <dcterms:created xsi:type="dcterms:W3CDTF">2014-05-05T03:02:40Z</dcterms:created>
  <dcterms:modified xsi:type="dcterms:W3CDTF">2023-06-08T22:53:08Z</dcterms:modified>
</cp:coreProperties>
</file>