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25" r:id="rId2"/>
    <p:sldId id="324" r:id="rId3"/>
    <p:sldId id="405" r:id="rId4"/>
    <p:sldId id="264" r:id="rId5"/>
    <p:sldId id="333" r:id="rId6"/>
    <p:sldId id="331" r:id="rId7"/>
    <p:sldId id="339" r:id="rId8"/>
    <p:sldId id="335" r:id="rId9"/>
    <p:sldId id="407" r:id="rId10"/>
    <p:sldId id="408" r:id="rId11"/>
    <p:sldId id="409" r:id="rId12"/>
    <p:sldId id="396" r:id="rId13"/>
    <p:sldId id="284" r:id="rId14"/>
    <p:sldId id="285" r:id="rId15"/>
    <p:sldId id="340" r:id="rId16"/>
    <p:sldId id="341" r:id="rId17"/>
    <p:sldId id="344" r:id="rId18"/>
    <p:sldId id="345" r:id="rId19"/>
    <p:sldId id="346" r:id="rId20"/>
    <p:sldId id="348" r:id="rId21"/>
    <p:sldId id="410" r:id="rId22"/>
    <p:sldId id="350" r:id="rId23"/>
    <p:sldId id="379" r:id="rId24"/>
    <p:sldId id="381" r:id="rId25"/>
    <p:sldId id="382" r:id="rId26"/>
    <p:sldId id="390" r:id="rId27"/>
    <p:sldId id="386" r:id="rId28"/>
    <p:sldId id="389" r:id="rId29"/>
    <p:sldId id="397" r:id="rId30"/>
    <p:sldId id="411" r:id="rId31"/>
    <p:sldId id="401" r:id="rId32"/>
    <p:sldId id="402" r:id="rId33"/>
    <p:sldId id="406" r:id="rId34"/>
    <p:sldId id="352" r:id="rId35"/>
    <p:sldId id="368" r:id="rId36"/>
    <p:sldId id="370" r:id="rId37"/>
    <p:sldId id="373" r:id="rId38"/>
    <p:sldId id="372" r:id="rId39"/>
    <p:sldId id="377" r:id="rId40"/>
    <p:sldId id="378" r:id="rId41"/>
    <p:sldId id="366" r:id="rId42"/>
    <p:sldId id="367" r:id="rId4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99FF"/>
    <a:srgbClr val="CC66FF"/>
    <a:srgbClr val="66FFCC"/>
    <a:srgbClr val="FFFF66"/>
    <a:srgbClr val="385D8A"/>
    <a:srgbClr val="9933FF"/>
    <a:srgbClr val="CC99FF"/>
    <a:srgbClr val="00FF00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35842" autoAdjust="0"/>
  </p:normalViewPr>
  <p:slideViewPr>
    <p:cSldViewPr>
      <p:cViewPr>
        <p:scale>
          <a:sx n="100" d="100"/>
          <a:sy n="100" d="100"/>
        </p:scale>
        <p:origin x="-1950" y="-9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Длина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дистанции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Длина дистанции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CC66FF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Лист1!$A$2:$A$5</c:f>
              <c:strCache>
                <c:ptCount val="3"/>
                <c:pt idx="0">
                  <c:v>Алексей</c:v>
                </c:pt>
                <c:pt idx="1">
                  <c:v>Иван</c:v>
                </c:pt>
                <c:pt idx="2">
                  <c:v>Михаил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100</c:v>
                </c:pt>
              </c:numCache>
            </c:numRef>
          </c:val>
        </c:ser>
        <c:axId val="66535808"/>
        <c:axId val="66537344"/>
      </c:barChart>
      <c:catAx>
        <c:axId val="66535808"/>
        <c:scaling>
          <c:orientation val="minMax"/>
        </c:scaling>
        <c:axPos val="b"/>
        <c:tickLblPos val="nextTo"/>
        <c:crossAx val="66537344"/>
        <c:crosses val="autoZero"/>
        <c:auto val="1"/>
        <c:lblAlgn val="ctr"/>
        <c:lblOffset val="100"/>
      </c:catAx>
      <c:valAx>
        <c:axId val="66537344"/>
        <c:scaling>
          <c:orientation val="minMax"/>
        </c:scaling>
        <c:axPos val="l"/>
        <c:majorGridlines/>
        <c:numFmt formatCode="General" sourceLinked="1"/>
        <c:tickLblPos val="nextTo"/>
        <c:crossAx val="66535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20161014301334"/>
          <c:y val="0.38178789370078914"/>
          <c:w val="0.23929838985699373"/>
          <c:h val="0.4344399606299227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Длина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дистанции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33162019034922058"/>
          <c:y val="6.6554449924851114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Длина дистанции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rgbClr val="CC66FF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'Лист1'!$A$2:$A$5</c:f>
              <c:strCache>
                <c:ptCount val="3"/>
                <c:pt idx="0">
                  <c:v>Алексей</c:v>
                </c:pt>
                <c:pt idx="1">
                  <c:v>Иван</c:v>
                </c:pt>
                <c:pt idx="2">
                  <c:v>Михаил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30</c:v>
                </c:pt>
                <c:pt idx="1">
                  <c:v>50</c:v>
                </c:pt>
                <c:pt idx="2">
                  <c:v>100</c:v>
                </c:pt>
              </c:numCache>
            </c:numRef>
          </c:val>
        </c:ser>
        <c:axId val="113796992"/>
        <c:axId val="113798528"/>
      </c:barChart>
      <c:catAx>
        <c:axId val="113796992"/>
        <c:scaling>
          <c:orientation val="minMax"/>
        </c:scaling>
        <c:axPos val="b"/>
        <c:tickLblPos val="nextTo"/>
        <c:crossAx val="113798528"/>
        <c:crosses val="autoZero"/>
        <c:auto val="1"/>
        <c:lblAlgn val="ctr"/>
        <c:lblOffset val="100"/>
      </c:catAx>
      <c:valAx>
        <c:axId val="113798528"/>
        <c:scaling>
          <c:orientation val="minMax"/>
        </c:scaling>
        <c:axPos val="l"/>
        <c:majorGridlines/>
        <c:numFmt formatCode="General" sourceLinked="1"/>
        <c:tickLblPos val="nextTo"/>
        <c:crossAx val="113796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82016101430139"/>
          <c:y val="0.38178789370078936"/>
          <c:w val="0.23929838985699389"/>
          <c:h val="0.4344399606299229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0.74667</cdr:x>
      <cdr:y>0.13208</cdr:y>
    </cdr:from>
    <cdr:to>
      <cdr:x>1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032448" y="504056"/>
          <a:ext cx="1368152" cy="331236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0.10667</cdr:x>
      <cdr:y>0.84734</cdr:y>
    </cdr:to>
    <cdr:pic>
      <cdr:nvPicPr>
        <cdr:cNvPr id="3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0" y="0"/>
          <a:ext cx="576064" cy="24253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0.74667</cdr:x>
      <cdr:y>0.13208</cdr:y>
    </cdr:from>
    <cdr:to>
      <cdr:x>1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032448" y="504056"/>
          <a:ext cx="1368152" cy="331236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F780F-0549-43BD-B804-12CAB4D6F92C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06A79-5E1C-4AD9-9A9D-77EEDF014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07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06A79-5E1C-4AD9-9A9D-77EEDF0148F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06A79-5E1C-4AD9-9A9D-77EEDF0148F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06A79-5E1C-4AD9-9A9D-77EEDF0148F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06A79-5E1C-4AD9-9A9D-77EEDF0148F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06A79-5E1C-4AD9-9A9D-77EEDF0148F2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06A79-5E1C-4AD9-9A9D-77EEDF0148F2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6B5D-F1C5-438C-87E3-39C6A8E2060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4C36-D6DA-45AF-9F6B-10C5E9E6D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6B5D-F1C5-438C-87E3-39C6A8E2060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4C36-D6DA-45AF-9F6B-10C5E9E6D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6B5D-F1C5-438C-87E3-39C6A8E2060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4C36-D6DA-45AF-9F6B-10C5E9E6D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6B5D-F1C5-438C-87E3-39C6A8E2060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4C36-D6DA-45AF-9F6B-10C5E9E6D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6B5D-F1C5-438C-87E3-39C6A8E2060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4C36-D6DA-45AF-9F6B-10C5E9E6D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6B5D-F1C5-438C-87E3-39C6A8E2060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4C36-D6DA-45AF-9F6B-10C5E9E6D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6B5D-F1C5-438C-87E3-39C6A8E2060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4C36-D6DA-45AF-9F6B-10C5E9E6D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6B5D-F1C5-438C-87E3-39C6A8E2060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4C36-D6DA-45AF-9F6B-10C5E9E6D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6B5D-F1C5-438C-87E3-39C6A8E2060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4C36-D6DA-45AF-9F6B-10C5E9E6D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6B5D-F1C5-438C-87E3-39C6A8E2060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4C36-D6DA-45AF-9F6B-10C5E9E6D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6B5D-F1C5-438C-87E3-39C6A8E2060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94C36-D6DA-45AF-9F6B-10C5E9E6D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D6B5D-F1C5-438C-87E3-39C6A8E20604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94C36-D6DA-45AF-9F6B-10C5E9E6D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1.xml"/><Relationship Id="rId18" Type="http://schemas.openxmlformats.org/officeDocument/2006/relationships/slide" Target="slide31.xml"/><Relationship Id="rId3" Type="http://schemas.openxmlformats.org/officeDocument/2006/relationships/slide" Target="slide3.xml"/><Relationship Id="rId21" Type="http://schemas.openxmlformats.org/officeDocument/2006/relationships/slide" Target="slide37.xml"/><Relationship Id="rId7" Type="http://schemas.openxmlformats.org/officeDocument/2006/relationships/slide" Target="slide9.xml"/><Relationship Id="rId12" Type="http://schemas.openxmlformats.org/officeDocument/2006/relationships/slide" Target="slide19.xml"/><Relationship Id="rId17" Type="http://schemas.openxmlformats.org/officeDocument/2006/relationships/slide" Target="slide29.xml"/><Relationship Id="rId2" Type="http://schemas.openxmlformats.org/officeDocument/2006/relationships/notesSlide" Target="../notesSlides/notesSlide1.xml"/><Relationship Id="rId16" Type="http://schemas.openxmlformats.org/officeDocument/2006/relationships/slide" Target="slide27.xml"/><Relationship Id="rId20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7.xml"/><Relationship Id="rId5" Type="http://schemas.openxmlformats.org/officeDocument/2006/relationships/slide" Target="slide5.xml"/><Relationship Id="rId15" Type="http://schemas.openxmlformats.org/officeDocument/2006/relationships/slide" Target="slide25.xml"/><Relationship Id="rId23" Type="http://schemas.openxmlformats.org/officeDocument/2006/relationships/slide" Target="slide41.xml"/><Relationship Id="rId10" Type="http://schemas.openxmlformats.org/officeDocument/2006/relationships/slide" Target="slide15.xml"/><Relationship Id="rId19" Type="http://schemas.openxmlformats.org/officeDocument/2006/relationships/slide" Target="slide33.xml"/><Relationship Id="rId4" Type="http://schemas.openxmlformats.org/officeDocument/2006/relationships/audio" Target="../media/audio1.wav"/><Relationship Id="rId9" Type="http://schemas.openxmlformats.org/officeDocument/2006/relationships/slide" Target="slide13.xml"/><Relationship Id="rId14" Type="http://schemas.openxmlformats.org/officeDocument/2006/relationships/slide" Target="slide23.xml"/><Relationship Id="rId22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jpeg"/><Relationship Id="rId7" Type="http://schemas.openxmlformats.org/officeDocument/2006/relationships/image" Target="../media/image2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vse-kursy.by/uploads/vk/1712/bf_2673_4296_38458_sochi-2014.jpg"/>
          <p:cNvPicPr/>
          <p:nvPr/>
        </p:nvPicPr>
        <p:blipFill>
          <a:blip r:embed="rId2" cstate="print"/>
          <a:srcRect b="15000"/>
          <a:stretch>
            <a:fillRect/>
          </a:stretch>
        </p:blipFill>
        <p:spPr bwMode="auto">
          <a:xfrm>
            <a:off x="0" y="2499742"/>
            <a:ext cx="4499992" cy="264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059832" y="303498"/>
            <a:ext cx="6084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Интерактивная игра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«Математическое многоборье ДАР:                                              Думай! Анализируй!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Решай!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ject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7474"/>
            <a:ext cx="2304256" cy="124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44008" y="3147814"/>
            <a:ext cx="449999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Методист: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Помазан И. П., МАОУ «СОШ № 4»</a:t>
            </a:r>
          </a:p>
          <a:p>
            <a:pPr lvl="0">
              <a:spcBef>
                <a:spcPct val="0"/>
              </a:spcBef>
              <a:defRPr/>
            </a:pP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Разработчики образовательного проекта:</a:t>
            </a:r>
          </a:p>
          <a:p>
            <a:pPr lvl="0">
              <a:spcBef>
                <a:spcPct val="0"/>
              </a:spcBef>
              <a:defRPr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Косарькова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Т. А.,</a:t>
            </a:r>
          </a:p>
          <a:p>
            <a:pPr lvl="0">
              <a:spcBef>
                <a:spcPct val="0"/>
              </a:spcBef>
              <a:defRPr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Ларионова Е. А.,</a:t>
            </a:r>
          </a:p>
          <a:p>
            <a:pPr lvl="0">
              <a:spcBef>
                <a:spcPct val="0"/>
              </a:spcBef>
              <a:defRPr/>
            </a:pP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Шулятьева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Е. А., учителя начальных классов МАОУ «СОШ № 23» НГО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4148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№ 1.4  «Математический слалом»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im0-tub-ru.yandex.net/i?id=6bbf57f2f73d1948fc21d56ebb660918&amp;n=13&amp;exp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8"/>
            <a:ext cx="9144000" cy="5146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Днс\Desktop\full822ef4201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7350" y="4585396"/>
            <a:ext cx="966650" cy="5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№ 1.4  «Математический слалом»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499992" y="303498"/>
            <a:ext cx="13462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364088" y="303498"/>
            <a:ext cx="3937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AutoShape 5"/>
          <p:cNvCxnSpPr>
            <a:cxnSpLocks noChangeShapeType="1"/>
          </p:cNvCxnSpPr>
          <p:nvPr/>
        </p:nvCxnSpPr>
        <p:spPr bwMode="auto">
          <a:xfrm flipH="1">
            <a:off x="3976762" y="579723"/>
            <a:ext cx="1584176" cy="2638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707904" y="843558"/>
            <a:ext cx="19050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9 =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779912" y="843558"/>
            <a:ext cx="3937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20072" y="843558"/>
            <a:ext cx="3937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AutoShape 5"/>
          <p:cNvCxnSpPr>
            <a:cxnSpLocks noChangeShapeType="1"/>
          </p:cNvCxnSpPr>
          <p:nvPr/>
        </p:nvCxnSpPr>
        <p:spPr bwMode="auto">
          <a:xfrm flipH="1">
            <a:off x="4067944" y="1113588"/>
            <a:ext cx="1440160" cy="2572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131840" y="1383618"/>
            <a:ext cx="24130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        +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707904" y="1383618"/>
            <a:ext cx="3937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788024" y="1383618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AutoShape 5"/>
          <p:cNvCxnSpPr>
            <a:cxnSpLocks noChangeShapeType="1"/>
          </p:cNvCxnSpPr>
          <p:nvPr/>
        </p:nvCxnSpPr>
        <p:spPr bwMode="auto">
          <a:xfrm flipH="1">
            <a:off x="3870846" y="1653648"/>
            <a:ext cx="1205210" cy="2160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275856" y="1869672"/>
            <a:ext cx="32131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            - 9) + (1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635896" y="1869672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868144" y="1869672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275856" y="2355726"/>
            <a:ext cx="24130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- 1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491880" y="2355726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5076056" y="2355726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AutoShape 9"/>
          <p:cNvCxnSpPr>
            <a:cxnSpLocks noChangeShapeType="1"/>
          </p:cNvCxnSpPr>
          <p:nvPr/>
        </p:nvCxnSpPr>
        <p:spPr bwMode="auto">
          <a:xfrm flipH="1">
            <a:off x="3726830" y="2145897"/>
            <a:ext cx="2376264" cy="20982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4572000" y="2787774"/>
            <a:ext cx="24130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+ 1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</a:p>
        </p:txBody>
      </p:sp>
      <p:cxnSp>
        <p:nvCxnSpPr>
          <p:cNvPr id="27" name="AutoShape 11"/>
          <p:cNvCxnSpPr>
            <a:cxnSpLocks noChangeShapeType="1"/>
          </p:cNvCxnSpPr>
          <p:nvPr/>
        </p:nvCxnSpPr>
        <p:spPr bwMode="auto">
          <a:xfrm flipH="1">
            <a:off x="4950966" y="2625756"/>
            <a:ext cx="413122" cy="16201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4716016" y="2787774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6372200" y="2787774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AutoShape 13"/>
          <p:cNvCxnSpPr>
            <a:cxnSpLocks noChangeShapeType="1"/>
          </p:cNvCxnSpPr>
          <p:nvPr/>
        </p:nvCxnSpPr>
        <p:spPr bwMode="auto">
          <a:xfrm flipV="1">
            <a:off x="3707904" y="3057804"/>
            <a:ext cx="3115270" cy="2036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2771800" y="3273828"/>
            <a:ext cx="2592288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 (         +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) – 11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2843808" y="3273828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3707904" y="3273828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2051720" y="3759882"/>
            <a:ext cx="33528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          = 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2915816" y="3759882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3707904" y="3759882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AutoShape 5"/>
          <p:cNvCxnSpPr>
            <a:cxnSpLocks noChangeShapeType="1"/>
            <a:endCxn id="40" idx="0"/>
          </p:cNvCxnSpPr>
          <p:nvPr/>
        </p:nvCxnSpPr>
        <p:spPr bwMode="auto">
          <a:xfrm>
            <a:off x="3942854" y="4036107"/>
            <a:ext cx="1512168" cy="15582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38" name="AutoShape 11"/>
          <p:cNvCxnSpPr>
            <a:cxnSpLocks noChangeShapeType="1"/>
          </p:cNvCxnSpPr>
          <p:nvPr/>
        </p:nvCxnSpPr>
        <p:spPr bwMode="auto">
          <a:xfrm>
            <a:off x="3059832" y="3543858"/>
            <a:ext cx="216024" cy="2160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4067944" y="4191930"/>
            <a:ext cx="30099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+         + 1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=  </a:t>
            </a:r>
          </a:p>
        </p:txBody>
      </p:sp>
      <p:sp>
        <p:nvSpPr>
          <p:cNvPr id="40" name="Rectangle 16"/>
          <p:cNvSpPr>
            <a:spLocks noChangeArrowheads="1"/>
          </p:cNvSpPr>
          <p:nvPr/>
        </p:nvSpPr>
        <p:spPr bwMode="auto">
          <a:xfrm>
            <a:off x="5220072" y="4191930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6"/>
          <p:cNvSpPr>
            <a:spLocks noChangeArrowheads="1"/>
          </p:cNvSpPr>
          <p:nvPr/>
        </p:nvSpPr>
        <p:spPr bwMode="auto">
          <a:xfrm>
            <a:off x="6444208" y="4191930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7"/>
          <p:cNvSpPr>
            <a:spLocks noChangeArrowheads="1"/>
          </p:cNvSpPr>
          <p:nvPr/>
        </p:nvSpPr>
        <p:spPr bwMode="auto">
          <a:xfrm>
            <a:off x="2555776" y="4677984"/>
            <a:ext cx="24130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- 1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2627784" y="4677984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AutoShape 9"/>
          <p:cNvCxnSpPr>
            <a:cxnSpLocks noChangeShapeType="1"/>
          </p:cNvCxnSpPr>
          <p:nvPr/>
        </p:nvCxnSpPr>
        <p:spPr bwMode="auto">
          <a:xfrm flipH="1">
            <a:off x="2699792" y="4461960"/>
            <a:ext cx="4195390" cy="2160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pic>
        <p:nvPicPr>
          <p:cNvPr id="47" name="Picture 4" descr="http://clipart.coolclips.com/480/vectors/tf05040/CoolClips_peop127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70"/>
          <a:stretch/>
        </p:blipFill>
        <p:spPr bwMode="auto">
          <a:xfrm>
            <a:off x="5508104" y="411510"/>
            <a:ext cx="2016224" cy="1082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91880" y="465516"/>
            <a:ext cx="1512168" cy="145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s://im0-tub-ru.yandex.net/i?id=6bbf57f2f73d1948fc21d56ebb660918&amp;n=13&amp;exp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184" y="0"/>
            <a:ext cx="9234185" cy="51435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xtLst/>
        </p:spPr>
      </p:pic>
      <p:sp>
        <p:nvSpPr>
          <p:cNvPr id="6" name="Прямоугольник 5"/>
          <p:cNvSpPr/>
          <p:nvPr/>
        </p:nvSpPr>
        <p:spPr>
          <a:xfrm>
            <a:off x="0" y="141480"/>
            <a:ext cx="4211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№ 1.5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«Математический фристайл»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Sergey\Рабочий стол\look.com.ua-173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07294" y="-1027383"/>
            <a:ext cx="1977684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572000" y="1491630"/>
            <a:ext cx="22733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54 – х = 9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987824" y="1545636"/>
            <a:ext cx="1068388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х =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635896" y="1545636"/>
            <a:ext cx="465708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Arc 5"/>
          <p:cNvSpPr>
            <a:spLocks/>
          </p:cNvSpPr>
          <p:nvPr/>
        </p:nvSpPr>
        <p:spPr bwMode="auto">
          <a:xfrm rot="6970465">
            <a:off x="4127706" y="1029928"/>
            <a:ext cx="1104613" cy="176340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8719"/>
              <a:gd name="T2" fmla="*/ 13172 w 21600"/>
              <a:gd name="T3" fmla="*/ 38719 h 38719"/>
              <a:gd name="T4" fmla="*/ 0 w 21600"/>
              <a:gd name="T5" fmla="*/ 21600 h 38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871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305"/>
                  <a:pt x="18486" y="34630"/>
                  <a:pt x="13171" y="38718"/>
                </a:cubicBezTo>
              </a:path>
              <a:path w="21600" h="3871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305"/>
                  <a:pt x="18486" y="34630"/>
                  <a:pt x="13171" y="38718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5868145" y="2031690"/>
            <a:ext cx="1698625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+ у  =  80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796136" y="2031690"/>
            <a:ext cx="465708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Arc 8"/>
          <p:cNvSpPr>
            <a:spLocks/>
          </p:cNvSpPr>
          <p:nvPr/>
        </p:nvSpPr>
        <p:spPr bwMode="auto">
          <a:xfrm rot="8886809">
            <a:off x="3585857" y="1527087"/>
            <a:ext cx="2044294" cy="1318288"/>
          </a:xfrm>
          <a:custGeom>
            <a:avLst/>
            <a:gdLst>
              <a:gd name="G0" fmla="+- 5895 0 0"/>
              <a:gd name="G1" fmla="+- 21600 0 0"/>
              <a:gd name="G2" fmla="+- 21600 0 0"/>
              <a:gd name="T0" fmla="*/ 0 w 27495"/>
              <a:gd name="T1" fmla="*/ 820 h 38719"/>
              <a:gd name="T2" fmla="*/ 19067 w 27495"/>
              <a:gd name="T3" fmla="*/ 38719 h 38719"/>
              <a:gd name="T4" fmla="*/ 5895 w 27495"/>
              <a:gd name="T5" fmla="*/ 21600 h 38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95" h="38719" fill="none" extrusionOk="0">
                <a:moveTo>
                  <a:pt x="-1" y="819"/>
                </a:moveTo>
                <a:cubicBezTo>
                  <a:pt x="1917" y="275"/>
                  <a:pt x="3901" y="-1"/>
                  <a:pt x="5895" y="0"/>
                </a:cubicBezTo>
                <a:cubicBezTo>
                  <a:pt x="17824" y="0"/>
                  <a:pt x="27495" y="9670"/>
                  <a:pt x="27495" y="21600"/>
                </a:cubicBezTo>
                <a:cubicBezTo>
                  <a:pt x="27495" y="28305"/>
                  <a:pt x="24381" y="34630"/>
                  <a:pt x="19066" y="38718"/>
                </a:cubicBezTo>
              </a:path>
              <a:path w="27495" h="38719" stroke="0" extrusionOk="0">
                <a:moveTo>
                  <a:pt x="-1" y="819"/>
                </a:moveTo>
                <a:cubicBezTo>
                  <a:pt x="1917" y="275"/>
                  <a:pt x="3901" y="-1"/>
                  <a:pt x="5895" y="0"/>
                </a:cubicBezTo>
                <a:cubicBezTo>
                  <a:pt x="17824" y="0"/>
                  <a:pt x="27495" y="9670"/>
                  <a:pt x="27495" y="21600"/>
                </a:cubicBezTo>
                <a:cubicBezTo>
                  <a:pt x="27495" y="28305"/>
                  <a:pt x="24381" y="34630"/>
                  <a:pt x="19066" y="38718"/>
                </a:cubicBezTo>
                <a:lnTo>
                  <a:pt x="5895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7164288" y="2571750"/>
            <a:ext cx="1068388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у =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7812360" y="2571750"/>
            <a:ext cx="504056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Arc 11"/>
          <p:cNvSpPr>
            <a:spLocks/>
          </p:cNvSpPr>
          <p:nvPr/>
        </p:nvSpPr>
        <p:spPr bwMode="auto">
          <a:xfrm rot="7188809">
            <a:off x="6656704" y="2110497"/>
            <a:ext cx="411502" cy="1064576"/>
          </a:xfrm>
          <a:custGeom>
            <a:avLst/>
            <a:gdLst>
              <a:gd name="G0" fmla="+- 10718 0 0"/>
              <a:gd name="G1" fmla="+- 21600 0 0"/>
              <a:gd name="G2" fmla="+- 21600 0 0"/>
              <a:gd name="T0" fmla="*/ 10718 w 32318"/>
              <a:gd name="T1" fmla="*/ 0 h 43200"/>
              <a:gd name="T2" fmla="*/ 0 w 32318"/>
              <a:gd name="T3" fmla="*/ 40354 h 43200"/>
              <a:gd name="T4" fmla="*/ 10718 w 3231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318" h="43200" fill="none" extrusionOk="0">
                <a:moveTo>
                  <a:pt x="10717" y="0"/>
                </a:moveTo>
                <a:cubicBezTo>
                  <a:pt x="22647" y="0"/>
                  <a:pt x="32318" y="9670"/>
                  <a:pt x="32318" y="21600"/>
                </a:cubicBezTo>
                <a:cubicBezTo>
                  <a:pt x="32318" y="33529"/>
                  <a:pt x="22647" y="43200"/>
                  <a:pt x="10718" y="43200"/>
                </a:cubicBezTo>
                <a:cubicBezTo>
                  <a:pt x="6958" y="43200"/>
                  <a:pt x="3264" y="42218"/>
                  <a:pt x="0" y="40353"/>
                </a:cubicBezTo>
              </a:path>
              <a:path w="32318" h="43200" stroke="0" extrusionOk="0">
                <a:moveTo>
                  <a:pt x="10717" y="0"/>
                </a:moveTo>
                <a:cubicBezTo>
                  <a:pt x="22647" y="0"/>
                  <a:pt x="32318" y="9670"/>
                  <a:pt x="32318" y="21600"/>
                </a:cubicBezTo>
                <a:cubicBezTo>
                  <a:pt x="32318" y="33529"/>
                  <a:pt x="22647" y="43200"/>
                  <a:pt x="10718" y="43200"/>
                </a:cubicBezTo>
                <a:cubicBezTo>
                  <a:pt x="6958" y="43200"/>
                  <a:pt x="3264" y="42218"/>
                  <a:pt x="0" y="40353"/>
                </a:cubicBezTo>
                <a:lnTo>
                  <a:pt x="10718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4139952" y="2841780"/>
            <a:ext cx="22733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 – у = 30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Arc 13"/>
          <p:cNvSpPr>
            <a:spLocks/>
          </p:cNvSpPr>
          <p:nvPr/>
        </p:nvSpPr>
        <p:spPr bwMode="auto">
          <a:xfrm rot="7728992">
            <a:off x="5472037" y="2033001"/>
            <a:ext cx="2232372" cy="2085612"/>
          </a:xfrm>
          <a:custGeom>
            <a:avLst/>
            <a:gdLst>
              <a:gd name="G0" fmla="+- 7600 0 0"/>
              <a:gd name="G1" fmla="+- 21600 0 0"/>
              <a:gd name="G2" fmla="+- 21600 0 0"/>
              <a:gd name="T0" fmla="*/ 0 w 29200"/>
              <a:gd name="T1" fmla="*/ 1381 h 31755"/>
              <a:gd name="T2" fmla="*/ 26664 w 29200"/>
              <a:gd name="T3" fmla="*/ 31755 h 31755"/>
              <a:gd name="T4" fmla="*/ 7600 w 29200"/>
              <a:gd name="T5" fmla="*/ 21600 h 3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00" h="31755" fill="none" extrusionOk="0">
                <a:moveTo>
                  <a:pt x="0" y="1381"/>
                </a:moveTo>
                <a:cubicBezTo>
                  <a:pt x="2429" y="467"/>
                  <a:pt x="5004" y="-1"/>
                  <a:pt x="7600" y="0"/>
                </a:cubicBezTo>
                <a:cubicBezTo>
                  <a:pt x="19529" y="0"/>
                  <a:pt x="29200" y="9670"/>
                  <a:pt x="29200" y="21600"/>
                </a:cubicBezTo>
                <a:cubicBezTo>
                  <a:pt x="29200" y="25141"/>
                  <a:pt x="28329" y="28629"/>
                  <a:pt x="26663" y="31754"/>
                </a:cubicBezTo>
              </a:path>
              <a:path w="29200" h="31755" stroke="0" extrusionOk="0">
                <a:moveTo>
                  <a:pt x="0" y="1381"/>
                </a:moveTo>
                <a:cubicBezTo>
                  <a:pt x="2429" y="467"/>
                  <a:pt x="5004" y="-1"/>
                  <a:pt x="7600" y="0"/>
                </a:cubicBezTo>
                <a:cubicBezTo>
                  <a:pt x="19529" y="0"/>
                  <a:pt x="29200" y="9670"/>
                  <a:pt x="29200" y="21600"/>
                </a:cubicBezTo>
                <a:cubicBezTo>
                  <a:pt x="29200" y="25141"/>
                  <a:pt x="28329" y="28629"/>
                  <a:pt x="26663" y="31754"/>
                </a:cubicBezTo>
                <a:lnTo>
                  <a:pt x="760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2411761" y="2625756"/>
            <a:ext cx="1068387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с =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059832" y="2625756"/>
            <a:ext cx="3937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rc 16"/>
          <p:cNvSpPr>
            <a:spLocks/>
          </p:cNvSpPr>
          <p:nvPr/>
        </p:nvSpPr>
        <p:spPr bwMode="auto">
          <a:xfrm rot="8886809">
            <a:off x="2986758" y="2682509"/>
            <a:ext cx="1730325" cy="776654"/>
          </a:xfrm>
          <a:custGeom>
            <a:avLst/>
            <a:gdLst>
              <a:gd name="G0" fmla="+- 5895 0 0"/>
              <a:gd name="G1" fmla="+- 21600 0 0"/>
              <a:gd name="G2" fmla="+- 21600 0 0"/>
              <a:gd name="T0" fmla="*/ 0 w 27495"/>
              <a:gd name="T1" fmla="*/ 820 h 38719"/>
              <a:gd name="T2" fmla="*/ 19067 w 27495"/>
              <a:gd name="T3" fmla="*/ 38719 h 38719"/>
              <a:gd name="T4" fmla="*/ 5895 w 27495"/>
              <a:gd name="T5" fmla="*/ 21600 h 38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95" h="38719" fill="none" extrusionOk="0">
                <a:moveTo>
                  <a:pt x="-1" y="819"/>
                </a:moveTo>
                <a:cubicBezTo>
                  <a:pt x="1917" y="275"/>
                  <a:pt x="3901" y="-1"/>
                  <a:pt x="5895" y="0"/>
                </a:cubicBezTo>
                <a:cubicBezTo>
                  <a:pt x="17824" y="0"/>
                  <a:pt x="27495" y="9670"/>
                  <a:pt x="27495" y="21600"/>
                </a:cubicBezTo>
                <a:cubicBezTo>
                  <a:pt x="27495" y="28305"/>
                  <a:pt x="24381" y="34630"/>
                  <a:pt x="19066" y="38718"/>
                </a:cubicBezTo>
              </a:path>
              <a:path w="27495" h="38719" stroke="0" extrusionOk="0">
                <a:moveTo>
                  <a:pt x="-1" y="819"/>
                </a:moveTo>
                <a:cubicBezTo>
                  <a:pt x="1917" y="275"/>
                  <a:pt x="3901" y="-1"/>
                  <a:pt x="5895" y="0"/>
                </a:cubicBezTo>
                <a:cubicBezTo>
                  <a:pt x="17824" y="0"/>
                  <a:pt x="27495" y="9670"/>
                  <a:pt x="27495" y="21600"/>
                </a:cubicBezTo>
                <a:cubicBezTo>
                  <a:pt x="27495" y="28305"/>
                  <a:pt x="24381" y="34630"/>
                  <a:pt x="19066" y="38718"/>
                </a:cubicBezTo>
                <a:lnTo>
                  <a:pt x="5895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4139952" y="3651870"/>
            <a:ext cx="19939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а = 38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7596336" y="3705876"/>
            <a:ext cx="1068388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а =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8244408" y="3705876"/>
            <a:ext cx="3937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4283968" y="3651870"/>
            <a:ext cx="3937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9" name="Arc 21"/>
          <p:cNvSpPr>
            <a:spLocks/>
          </p:cNvSpPr>
          <p:nvPr/>
        </p:nvSpPr>
        <p:spPr bwMode="auto">
          <a:xfrm rot="4917843">
            <a:off x="5942774" y="2613208"/>
            <a:ext cx="786845" cy="3015963"/>
          </a:xfrm>
          <a:custGeom>
            <a:avLst/>
            <a:gdLst>
              <a:gd name="G0" fmla="+- 10718 0 0"/>
              <a:gd name="G1" fmla="+- 21600 0 0"/>
              <a:gd name="G2" fmla="+- 21600 0 0"/>
              <a:gd name="T0" fmla="*/ 10718 w 32318"/>
              <a:gd name="T1" fmla="*/ 0 h 43200"/>
              <a:gd name="T2" fmla="*/ 0 w 32318"/>
              <a:gd name="T3" fmla="*/ 40354 h 43200"/>
              <a:gd name="T4" fmla="*/ 10718 w 3231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318" h="43200" fill="none" extrusionOk="0">
                <a:moveTo>
                  <a:pt x="10717" y="0"/>
                </a:moveTo>
                <a:cubicBezTo>
                  <a:pt x="22647" y="0"/>
                  <a:pt x="32318" y="9670"/>
                  <a:pt x="32318" y="21600"/>
                </a:cubicBezTo>
                <a:cubicBezTo>
                  <a:pt x="32318" y="33529"/>
                  <a:pt x="22647" y="43200"/>
                  <a:pt x="10718" y="43200"/>
                </a:cubicBezTo>
                <a:cubicBezTo>
                  <a:pt x="6958" y="43200"/>
                  <a:pt x="3264" y="42218"/>
                  <a:pt x="0" y="40353"/>
                </a:cubicBezTo>
              </a:path>
              <a:path w="32318" h="43200" stroke="0" extrusionOk="0">
                <a:moveTo>
                  <a:pt x="10717" y="0"/>
                </a:moveTo>
                <a:cubicBezTo>
                  <a:pt x="22647" y="0"/>
                  <a:pt x="32318" y="9670"/>
                  <a:pt x="32318" y="21600"/>
                </a:cubicBezTo>
                <a:cubicBezTo>
                  <a:pt x="32318" y="33529"/>
                  <a:pt x="22647" y="43200"/>
                  <a:pt x="10718" y="43200"/>
                </a:cubicBezTo>
                <a:cubicBezTo>
                  <a:pt x="6958" y="43200"/>
                  <a:pt x="3264" y="42218"/>
                  <a:pt x="0" y="40353"/>
                </a:cubicBezTo>
                <a:lnTo>
                  <a:pt x="10718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2123728" y="4137924"/>
            <a:ext cx="22733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 + к = 87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827585" y="4623978"/>
            <a:ext cx="1068387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к =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1475656" y="4623978"/>
            <a:ext cx="3937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3" name="Arc 25"/>
          <p:cNvSpPr>
            <a:spLocks/>
          </p:cNvSpPr>
          <p:nvPr/>
        </p:nvSpPr>
        <p:spPr bwMode="auto">
          <a:xfrm rot="5612137">
            <a:off x="5358476" y="1474265"/>
            <a:ext cx="806894" cy="5653213"/>
          </a:xfrm>
          <a:custGeom>
            <a:avLst/>
            <a:gdLst>
              <a:gd name="G0" fmla="+- 2257 0 0"/>
              <a:gd name="G1" fmla="+- 21600 0 0"/>
              <a:gd name="G2" fmla="+- 21600 0 0"/>
              <a:gd name="T0" fmla="*/ 0 w 23857"/>
              <a:gd name="T1" fmla="*/ 118 h 33244"/>
              <a:gd name="T2" fmla="*/ 20449 w 23857"/>
              <a:gd name="T3" fmla="*/ 33244 h 33244"/>
              <a:gd name="T4" fmla="*/ 2257 w 23857"/>
              <a:gd name="T5" fmla="*/ 21600 h 33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857" h="33244" fill="none" extrusionOk="0">
                <a:moveTo>
                  <a:pt x="0" y="118"/>
                </a:moveTo>
                <a:cubicBezTo>
                  <a:pt x="749" y="39"/>
                  <a:pt x="1503" y="-1"/>
                  <a:pt x="2257" y="0"/>
                </a:cubicBezTo>
                <a:cubicBezTo>
                  <a:pt x="14186" y="0"/>
                  <a:pt x="23857" y="9670"/>
                  <a:pt x="23857" y="21600"/>
                </a:cubicBezTo>
                <a:cubicBezTo>
                  <a:pt x="23857" y="25727"/>
                  <a:pt x="22674" y="29768"/>
                  <a:pt x="20449" y="33244"/>
                </a:cubicBezTo>
              </a:path>
              <a:path w="23857" h="33244" stroke="0" extrusionOk="0">
                <a:moveTo>
                  <a:pt x="0" y="118"/>
                </a:moveTo>
                <a:cubicBezTo>
                  <a:pt x="749" y="39"/>
                  <a:pt x="1503" y="-1"/>
                  <a:pt x="2257" y="0"/>
                </a:cubicBezTo>
                <a:cubicBezTo>
                  <a:pt x="14186" y="0"/>
                  <a:pt x="23857" y="9670"/>
                  <a:pt x="23857" y="21600"/>
                </a:cubicBezTo>
                <a:cubicBezTo>
                  <a:pt x="23857" y="25727"/>
                  <a:pt x="22674" y="29768"/>
                  <a:pt x="20449" y="33244"/>
                </a:cubicBezTo>
                <a:lnTo>
                  <a:pt x="2257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Arc 26"/>
          <p:cNvSpPr>
            <a:spLocks/>
          </p:cNvSpPr>
          <p:nvPr/>
        </p:nvSpPr>
        <p:spPr bwMode="auto">
          <a:xfrm rot="-4138932">
            <a:off x="1671392" y="3434319"/>
            <a:ext cx="1156501" cy="1619171"/>
          </a:xfrm>
          <a:custGeom>
            <a:avLst/>
            <a:gdLst>
              <a:gd name="G0" fmla="+- 19253 0 0"/>
              <a:gd name="G1" fmla="+- 21600 0 0"/>
              <a:gd name="G2" fmla="+- 21600 0 0"/>
              <a:gd name="T0" fmla="*/ 0 w 40853"/>
              <a:gd name="T1" fmla="*/ 11809 h 38719"/>
              <a:gd name="T2" fmla="*/ 32425 w 40853"/>
              <a:gd name="T3" fmla="*/ 38719 h 38719"/>
              <a:gd name="T4" fmla="*/ 19253 w 40853"/>
              <a:gd name="T5" fmla="*/ 21600 h 38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853" h="38719" fill="none" extrusionOk="0">
                <a:moveTo>
                  <a:pt x="-1" y="11808"/>
                </a:moveTo>
                <a:cubicBezTo>
                  <a:pt x="3684" y="4563"/>
                  <a:pt x="11124" y="-1"/>
                  <a:pt x="19253" y="0"/>
                </a:cubicBezTo>
                <a:cubicBezTo>
                  <a:pt x="31182" y="0"/>
                  <a:pt x="40853" y="9670"/>
                  <a:pt x="40853" y="21600"/>
                </a:cubicBezTo>
                <a:cubicBezTo>
                  <a:pt x="40853" y="28305"/>
                  <a:pt x="37739" y="34630"/>
                  <a:pt x="32424" y="38718"/>
                </a:cubicBezTo>
              </a:path>
              <a:path w="40853" h="38719" stroke="0" extrusionOk="0">
                <a:moveTo>
                  <a:pt x="-1" y="11808"/>
                </a:moveTo>
                <a:cubicBezTo>
                  <a:pt x="3684" y="4563"/>
                  <a:pt x="11124" y="-1"/>
                  <a:pt x="19253" y="0"/>
                </a:cubicBezTo>
                <a:cubicBezTo>
                  <a:pt x="31182" y="0"/>
                  <a:pt x="40853" y="9670"/>
                  <a:pt x="40853" y="21600"/>
                </a:cubicBezTo>
                <a:cubicBezTo>
                  <a:pt x="40853" y="28305"/>
                  <a:pt x="37739" y="34630"/>
                  <a:pt x="32424" y="38718"/>
                </a:cubicBezTo>
                <a:lnTo>
                  <a:pt x="19253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rc 2"/>
          <p:cNvSpPr>
            <a:spLocks/>
          </p:cNvSpPr>
          <p:nvPr/>
        </p:nvSpPr>
        <p:spPr bwMode="auto">
          <a:xfrm rot="6587466">
            <a:off x="3174280" y="2555238"/>
            <a:ext cx="1067822" cy="1970124"/>
          </a:xfrm>
          <a:custGeom>
            <a:avLst/>
            <a:gdLst>
              <a:gd name="G0" fmla="+- 14108 0 0"/>
              <a:gd name="G1" fmla="+- 20549 0 0"/>
              <a:gd name="G2" fmla="+- 21600 0 0"/>
              <a:gd name="T0" fmla="*/ 20764 w 35708"/>
              <a:gd name="T1" fmla="*/ 0 h 42149"/>
              <a:gd name="T2" fmla="*/ 0 w 35708"/>
              <a:gd name="T3" fmla="*/ 36906 h 42149"/>
              <a:gd name="T4" fmla="*/ 14108 w 35708"/>
              <a:gd name="T5" fmla="*/ 20549 h 42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708" h="42149" fill="none" extrusionOk="0">
                <a:moveTo>
                  <a:pt x="20763" y="0"/>
                </a:moveTo>
                <a:cubicBezTo>
                  <a:pt x="29673" y="2885"/>
                  <a:pt x="35708" y="11184"/>
                  <a:pt x="35708" y="20549"/>
                </a:cubicBezTo>
                <a:cubicBezTo>
                  <a:pt x="35708" y="32478"/>
                  <a:pt x="26037" y="42149"/>
                  <a:pt x="14108" y="42149"/>
                </a:cubicBezTo>
                <a:cubicBezTo>
                  <a:pt x="8928" y="42149"/>
                  <a:pt x="3922" y="40288"/>
                  <a:pt x="0" y="36905"/>
                </a:cubicBezTo>
              </a:path>
              <a:path w="35708" h="42149" stroke="0" extrusionOk="0">
                <a:moveTo>
                  <a:pt x="20763" y="0"/>
                </a:moveTo>
                <a:cubicBezTo>
                  <a:pt x="29673" y="2885"/>
                  <a:pt x="35708" y="11184"/>
                  <a:pt x="35708" y="20549"/>
                </a:cubicBezTo>
                <a:cubicBezTo>
                  <a:pt x="35708" y="32478"/>
                  <a:pt x="26037" y="42149"/>
                  <a:pt x="14108" y="42149"/>
                </a:cubicBezTo>
                <a:cubicBezTo>
                  <a:pt x="8928" y="42149"/>
                  <a:pt x="3922" y="40288"/>
                  <a:pt x="0" y="36905"/>
                </a:cubicBezTo>
                <a:lnTo>
                  <a:pt x="14108" y="2054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6bbf57f2f73d1948fc21d56ebb660918&amp;n=13&amp;exp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184" y="0"/>
            <a:ext cx="9234185" cy="514350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  <a:extLst/>
        </p:spPr>
      </p:pic>
      <p:sp>
        <p:nvSpPr>
          <p:cNvPr id="7" name="Прямоугольник 6"/>
          <p:cNvSpPr/>
          <p:nvPr/>
        </p:nvSpPr>
        <p:spPr>
          <a:xfrm>
            <a:off x="0" y="141480"/>
            <a:ext cx="4211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№ 1.5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«Математический фристайл»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Documents and Settings\Sergey\Рабочий стол\look.com.ua-1734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07294" y="-1027383"/>
            <a:ext cx="1977684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572000" y="1491630"/>
            <a:ext cx="22733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54 – х = 9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915816" y="1491630"/>
            <a:ext cx="1068388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х =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635896" y="1491630"/>
            <a:ext cx="3937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rc 5"/>
          <p:cNvSpPr>
            <a:spLocks/>
          </p:cNvSpPr>
          <p:nvPr/>
        </p:nvSpPr>
        <p:spPr bwMode="auto">
          <a:xfrm rot="6970465">
            <a:off x="4118519" y="1145531"/>
            <a:ext cx="1185791" cy="16535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8719"/>
              <a:gd name="T2" fmla="*/ 13172 w 21600"/>
              <a:gd name="T3" fmla="*/ 38719 h 38719"/>
              <a:gd name="T4" fmla="*/ 0 w 21600"/>
              <a:gd name="T5" fmla="*/ 21600 h 38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871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305"/>
                  <a:pt x="18486" y="34630"/>
                  <a:pt x="13171" y="38718"/>
                </a:cubicBezTo>
              </a:path>
              <a:path w="21600" h="3871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8305"/>
                  <a:pt x="18486" y="34630"/>
                  <a:pt x="13171" y="38718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868145" y="2031690"/>
            <a:ext cx="1698625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+ у  =  80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5796136" y="2031690"/>
            <a:ext cx="465708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45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Arc 8"/>
          <p:cNvSpPr>
            <a:spLocks/>
          </p:cNvSpPr>
          <p:nvPr/>
        </p:nvSpPr>
        <p:spPr bwMode="auto">
          <a:xfrm rot="8886809">
            <a:off x="3419053" y="1452645"/>
            <a:ext cx="2189832" cy="1440381"/>
          </a:xfrm>
          <a:custGeom>
            <a:avLst/>
            <a:gdLst>
              <a:gd name="G0" fmla="+- 5895 0 0"/>
              <a:gd name="G1" fmla="+- 21600 0 0"/>
              <a:gd name="G2" fmla="+- 21600 0 0"/>
              <a:gd name="T0" fmla="*/ 0 w 27495"/>
              <a:gd name="T1" fmla="*/ 820 h 38719"/>
              <a:gd name="T2" fmla="*/ 19067 w 27495"/>
              <a:gd name="T3" fmla="*/ 38719 h 38719"/>
              <a:gd name="T4" fmla="*/ 5895 w 27495"/>
              <a:gd name="T5" fmla="*/ 21600 h 38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95" h="38719" fill="none" extrusionOk="0">
                <a:moveTo>
                  <a:pt x="-1" y="819"/>
                </a:moveTo>
                <a:cubicBezTo>
                  <a:pt x="1917" y="275"/>
                  <a:pt x="3901" y="-1"/>
                  <a:pt x="5895" y="0"/>
                </a:cubicBezTo>
                <a:cubicBezTo>
                  <a:pt x="17824" y="0"/>
                  <a:pt x="27495" y="9670"/>
                  <a:pt x="27495" y="21600"/>
                </a:cubicBezTo>
                <a:cubicBezTo>
                  <a:pt x="27495" y="28305"/>
                  <a:pt x="24381" y="34630"/>
                  <a:pt x="19066" y="38718"/>
                </a:cubicBezTo>
              </a:path>
              <a:path w="27495" h="38719" stroke="0" extrusionOk="0">
                <a:moveTo>
                  <a:pt x="-1" y="819"/>
                </a:moveTo>
                <a:cubicBezTo>
                  <a:pt x="1917" y="275"/>
                  <a:pt x="3901" y="-1"/>
                  <a:pt x="5895" y="0"/>
                </a:cubicBezTo>
                <a:cubicBezTo>
                  <a:pt x="17824" y="0"/>
                  <a:pt x="27495" y="9670"/>
                  <a:pt x="27495" y="21600"/>
                </a:cubicBezTo>
                <a:cubicBezTo>
                  <a:pt x="27495" y="28305"/>
                  <a:pt x="24381" y="34630"/>
                  <a:pt x="19066" y="38718"/>
                </a:cubicBezTo>
                <a:lnTo>
                  <a:pt x="5895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139952" y="2841780"/>
            <a:ext cx="22733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 – у = 30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7164288" y="2571750"/>
            <a:ext cx="1068388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у =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7812360" y="2571750"/>
            <a:ext cx="504056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35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411761" y="2625756"/>
            <a:ext cx="1068387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с =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059832" y="2625756"/>
            <a:ext cx="504056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65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Arc 11"/>
          <p:cNvSpPr>
            <a:spLocks/>
          </p:cNvSpPr>
          <p:nvPr/>
        </p:nvSpPr>
        <p:spPr bwMode="auto">
          <a:xfrm rot="7188809">
            <a:off x="6638684" y="2079403"/>
            <a:ext cx="411502" cy="1106113"/>
          </a:xfrm>
          <a:custGeom>
            <a:avLst/>
            <a:gdLst>
              <a:gd name="G0" fmla="+- 10718 0 0"/>
              <a:gd name="G1" fmla="+- 21600 0 0"/>
              <a:gd name="G2" fmla="+- 21600 0 0"/>
              <a:gd name="T0" fmla="*/ 10718 w 32318"/>
              <a:gd name="T1" fmla="*/ 0 h 43200"/>
              <a:gd name="T2" fmla="*/ 0 w 32318"/>
              <a:gd name="T3" fmla="*/ 40354 h 43200"/>
              <a:gd name="T4" fmla="*/ 10718 w 3231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318" h="43200" fill="none" extrusionOk="0">
                <a:moveTo>
                  <a:pt x="10717" y="0"/>
                </a:moveTo>
                <a:cubicBezTo>
                  <a:pt x="22647" y="0"/>
                  <a:pt x="32318" y="9670"/>
                  <a:pt x="32318" y="21600"/>
                </a:cubicBezTo>
                <a:cubicBezTo>
                  <a:pt x="32318" y="33529"/>
                  <a:pt x="22647" y="43200"/>
                  <a:pt x="10718" y="43200"/>
                </a:cubicBezTo>
                <a:cubicBezTo>
                  <a:pt x="6958" y="43200"/>
                  <a:pt x="3264" y="42218"/>
                  <a:pt x="0" y="40353"/>
                </a:cubicBezTo>
              </a:path>
              <a:path w="32318" h="43200" stroke="0" extrusionOk="0">
                <a:moveTo>
                  <a:pt x="10717" y="0"/>
                </a:moveTo>
                <a:cubicBezTo>
                  <a:pt x="22647" y="0"/>
                  <a:pt x="32318" y="9670"/>
                  <a:pt x="32318" y="21600"/>
                </a:cubicBezTo>
                <a:cubicBezTo>
                  <a:pt x="32318" y="33529"/>
                  <a:pt x="22647" y="43200"/>
                  <a:pt x="10718" y="43200"/>
                </a:cubicBezTo>
                <a:cubicBezTo>
                  <a:pt x="6958" y="43200"/>
                  <a:pt x="3264" y="42218"/>
                  <a:pt x="0" y="40353"/>
                </a:cubicBezTo>
                <a:lnTo>
                  <a:pt x="10718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rc 16"/>
          <p:cNvSpPr>
            <a:spLocks/>
          </p:cNvSpPr>
          <p:nvPr/>
        </p:nvSpPr>
        <p:spPr bwMode="auto">
          <a:xfrm rot="8886809">
            <a:off x="3026847" y="2674428"/>
            <a:ext cx="1718521" cy="925070"/>
          </a:xfrm>
          <a:custGeom>
            <a:avLst/>
            <a:gdLst>
              <a:gd name="G0" fmla="+- 5895 0 0"/>
              <a:gd name="G1" fmla="+- 21600 0 0"/>
              <a:gd name="G2" fmla="+- 21600 0 0"/>
              <a:gd name="T0" fmla="*/ 0 w 27495"/>
              <a:gd name="T1" fmla="*/ 820 h 38719"/>
              <a:gd name="T2" fmla="*/ 19067 w 27495"/>
              <a:gd name="T3" fmla="*/ 38719 h 38719"/>
              <a:gd name="T4" fmla="*/ 5895 w 27495"/>
              <a:gd name="T5" fmla="*/ 21600 h 38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495" h="38719" fill="none" extrusionOk="0">
                <a:moveTo>
                  <a:pt x="-1" y="819"/>
                </a:moveTo>
                <a:cubicBezTo>
                  <a:pt x="1917" y="275"/>
                  <a:pt x="3901" y="-1"/>
                  <a:pt x="5895" y="0"/>
                </a:cubicBezTo>
                <a:cubicBezTo>
                  <a:pt x="17824" y="0"/>
                  <a:pt x="27495" y="9670"/>
                  <a:pt x="27495" y="21600"/>
                </a:cubicBezTo>
                <a:cubicBezTo>
                  <a:pt x="27495" y="28305"/>
                  <a:pt x="24381" y="34630"/>
                  <a:pt x="19066" y="38718"/>
                </a:cubicBezTo>
              </a:path>
              <a:path w="27495" h="38719" stroke="0" extrusionOk="0">
                <a:moveTo>
                  <a:pt x="-1" y="819"/>
                </a:moveTo>
                <a:cubicBezTo>
                  <a:pt x="1917" y="275"/>
                  <a:pt x="3901" y="-1"/>
                  <a:pt x="5895" y="0"/>
                </a:cubicBezTo>
                <a:cubicBezTo>
                  <a:pt x="17824" y="0"/>
                  <a:pt x="27495" y="9670"/>
                  <a:pt x="27495" y="21600"/>
                </a:cubicBezTo>
                <a:cubicBezTo>
                  <a:pt x="27495" y="28305"/>
                  <a:pt x="24381" y="34630"/>
                  <a:pt x="19066" y="38718"/>
                </a:cubicBezTo>
                <a:lnTo>
                  <a:pt x="5895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rc 13"/>
          <p:cNvSpPr>
            <a:spLocks/>
          </p:cNvSpPr>
          <p:nvPr/>
        </p:nvSpPr>
        <p:spPr bwMode="auto">
          <a:xfrm rot="7728992">
            <a:off x="5573278" y="2043968"/>
            <a:ext cx="2029889" cy="2063676"/>
          </a:xfrm>
          <a:custGeom>
            <a:avLst/>
            <a:gdLst>
              <a:gd name="G0" fmla="+- 7600 0 0"/>
              <a:gd name="G1" fmla="+- 21600 0 0"/>
              <a:gd name="G2" fmla="+- 21600 0 0"/>
              <a:gd name="T0" fmla="*/ 0 w 29200"/>
              <a:gd name="T1" fmla="*/ 1381 h 31755"/>
              <a:gd name="T2" fmla="*/ 26664 w 29200"/>
              <a:gd name="T3" fmla="*/ 31755 h 31755"/>
              <a:gd name="T4" fmla="*/ 7600 w 29200"/>
              <a:gd name="T5" fmla="*/ 21600 h 3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00" h="31755" fill="none" extrusionOk="0">
                <a:moveTo>
                  <a:pt x="0" y="1381"/>
                </a:moveTo>
                <a:cubicBezTo>
                  <a:pt x="2429" y="467"/>
                  <a:pt x="5004" y="-1"/>
                  <a:pt x="7600" y="0"/>
                </a:cubicBezTo>
                <a:cubicBezTo>
                  <a:pt x="19529" y="0"/>
                  <a:pt x="29200" y="9670"/>
                  <a:pt x="29200" y="21600"/>
                </a:cubicBezTo>
                <a:cubicBezTo>
                  <a:pt x="29200" y="25141"/>
                  <a:pt x="28329" y="28629"/>
                  <a:pt x="26663" y="31754"/>
                </a:cubicBezTo>
              </a:path>
              <a:path w="29200" h="31755" stroke="0" extrusionOk="0">
                <a:moveTo>
                  <a:pt x="0" y="1381"/>
                </a:moveTo>
                <a:cubicBezTo>
                  <a:pt x="2429" y="467"/>
                  <a:pt x="5004" y="-1"/>
                  <a:pt x="7600" y="0"/>
                </a:cubicBezTo>
                <a:cubicBezTo>
                  <a:pt x="19529" y="0"/>
                  <a:pt x="29200" y="9670"/>
                  <a:pt x="29200" y="21600"/>
                </a:cubicBezTo>
                <a:cubicBezTo>
                  <a:pt x="29200" y="25141"/>
                  <a:pt x="28329" y="28629"/>
                  <a:pt x="26663" y="31754"/>
                </a:cubicBezTo>
                <a:lnTo>
                  <a:pt x="760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4139952" y="3651870"/>
            <a:ext cx="19939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а = 38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7596336" y="3705876"/>
            <a:ext cx="1068388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а =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8244408" y="3705876"/>
            <a:ext cx="504056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27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Arc 21"/>
          <p:cNvSpPr>
            <a:spLocks/>
          </p:cNvSpPr>
          <p:nvPr/>
        </p:nvSpPr>
        <p:spPr bwMode="auto">
          <a:xfrm rot="4917843">
            <a:off x="5929963" y="2683539"/>
            <a:ext cx="901761" cy="3055003"/>
          </a:xfrm>
          <a:custGeom>
            <a:avLst/>
            <a:gdLst>
              <a:gd name="G0" fmla="+- 10718 0 0"/>
              <a:gd name="G1" fmla="+- 21600 0 0"/>
              <a:gd name="G2" fmla="+- 21600 0 0"/>
              <a:gd name="T0" fmla="*/ 10718 w 32318"/>
              <a:gd name="T1" fmla="*/ 0 h 43200"/>
              <a:gd name="T2" fmla="*/ 0 w 32318"/>
              <a:gd name="T3" fmla="*/ 40354 h 43200"/>
              <a:gd name="T4" fmla="*/ 10718 w 3231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318" h="43200" fill="none" extrusionOk="0">
                <a:moveTo>
                  <a:pt x="10717" y="0"/>
                </a:moveTo>
                <a:cubicBezTo>
                  <a:pt x="22647" y="0"/>
                  <a:pt x="32318" y="9670"/>
                  <a:pt x="32318" y="21600"/>
                </a:cubicBezTo>
                <a:cubicBezTo>
                  <a:pt x="32318" y="33529"/>
                  <a:pt x="22647" y="43200"/>
                  <a:pt x="10718" y="43200"/>
                </a:cubicBezTo>
                <a:cubicBezTo>
                  <a:pt x="6958" y="43200"/>
                  <a:pt x="3264" y="42218"/>
                  <a:pt x="0" y="40353"/>
                </a:cubicBezTo>
              </a:path>
              <a:path w="32318" h="43200" stroke="0" extrusionOk="0">
                <a:moveTo>
                  <a:pt x="10717" y="0"/>
                </a:moveTo>
                <a:cubicBezTo>
                  <a:pt x="22647" y="0"/>
                  <a:pt x="32318" y="9670"/>
                  <a:pt x="32318" y="21600"/>
                </a:cubicBezTo>
                <a:cubicBezTo>
                  <a:pt x="32318" y="33529"/>
                  <a:pt x="22647" y="43200"/>
                  <a:pt x="10718" y="43200"/>
                </a:cubicBezTo>
                <a:cubicBezTo>
                  <a:pt x="6958" y="43200"/>
                  <a:pt x="3264" y="42218"/>
                  <a:pt x="0" y="40353"/>
                </a:cubicBezTo>
                <a:lnTo>
                  <a:pt x="10718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2123728" y="4137924"/>
            <a:ext cx="22733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 + к = 87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827585" y="4623978"/>
            <a:ext cx="1068387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к =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1475656" y="4623978"/>
            <a:ext cx="576064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Arc 26"/>
          <p:cNvSpPr>
            <a:spLocks/>
          </p:cNvSpPr>
          <p:nvPr/>
        </p:nvSpPr>
        <p:spPr bwMode="auto">
          <a:xfrm rot="-4138932">
            <a:off x="1739967" y="3387205"/>
            <a:ext cx="1055555" cy="1619171"/>
          </a:xfrm>
          <a:custGeom>
            <a:avLst/>
            <a:gdLst>
              <a:gd name="G0" fmla="+- 19253 0 0"/>
              <a:gd name="G1" fmla="+- 21600 0 0"/>
              <a:gd name="G2" fmla="+- 21600 0 0"/>
              <a:gd name="T0" fmla="*/ 0 w 40853"/>
              <a:gd name="T1" fmla="*/ 11809 h 38719"/>
              <a:gd name="T2" fmla="*/ 32425 w 40853"/>
              <a:gd name="T3" fmla="*/ 38719 h 38719"/>
              <a:gd name="T4" fmla="*/ 19253 w 40853"/>
              <a:gd name="T5" fmla="*/ 21600 h 38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853" h="38719" fill="none" extrusionOk="0">
                <a:moveTo>
                  <a:pt x="-1" y="11808"/>
                </a:moveTo>
                <a:cubicBezTo>
                  <a:pt x="3684" y="4563"/>
                  <a:pt x="11124" y="-1"/>
                  <a:pt x="19253" y="0"/>
                </a:cubicBezTo>
                <a:cubicBezTo>
                  <a:pt x="31182" y="0"/>
                  <a:pt x="40853" y="9670"/>
                  <a:pt x="40853" y="21600"/>
                </a:cubicBezTo>
                <a:cubicBezTo>
                  <a:pt x="40853" y="28305"/>
                  <a:pt x="37739" y="34630"/>
                  <a:pt x="32424" y="38718"/>
                </a:cubicBezTo>
              </a:path>
              <a:path w="40853" h="38719" stroke="0" extrusionOk="0">
                <a:moveTo>
                  <a:pt x="-1" y="11808"/>
                </a:moveTo>
                <a:cubicBezTo>
                  <a:pt x="3684" y="4563"/>
                  <a:pt x="11124" y="-1"/>
                  <a:pt x="19253" y="0"/>
                </a:cubicBezTo>
                <a:cubicBezTo>
                  <a:pt x="31182" y="0"/>
                  <a:pt x="40853" y="9670"/>
                  <a:pt x="40853" y="21600"/>
                </a:cubicBezTo>
                <a:cubicBezTo>
                  <a:pt x="40853" y="28305"/>
                  <a:pt x="37739" y="34630"/>
                  <a:pt x="32424" y="38718"/>
                </a:cubicBezTo>
                <a:lnTo>
                  <a:pt x="19253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4211960" y="3651870"/>
            <a:ext cx="465708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65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Arc 25"/>
          <p:cNvSpPr>
            <a:spLocks/>
          </p:cNvSpPr>
          <p:nvPr/>
        </p:nvSpPr>
        <p:spPr bwMode="auto">
          <a:xfrm rot="5612137">
            <a:off x="5279883" y="1447007"/>
            <a:ext cx="900363" cy="5583602"/>
          </a:xfrm>
          <a:custGeom>
            <a:avLst/>
            <a:gdLst>
              <a:gd name="G0" fmla="+- 2257 0 0"/>
              <a:gd name="G1" fmla="+- 21600 0 0"/>
              <a:gd name="G2" fmla="+- 21600 0 0"/>
              <a:gd name="T0" fmla="*/ 0 w 23857"/>
              <a:gd name="T1" fmla="*/ 118 h 33244"/>
              <a:gd name="T2" fmla="*/ 20449 w 23857"/>
              <a:gd name="T3" fmla="*/ 33244 h 33244"/>
              <a:gd name="T4" fmla="*/ 2257 w 23857"/>
              <a:gd name="T5" fmla="*/ 21600 h 33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857" h="33244" fill="none" extrusionOk="0">
                <a:moveTo>
                  <a:pt x="0" y="118"/>
                </a:moveTo>
                <a:cubicBezTo>
                  <a:pt x="749" y="39"/>
                  <a:pt x="1503" y="-1"/>
                  <a:pt x="2257" y="0"/>
                </a:cubicBezTo>
                <a:cubicBezTo>
                  <a:pt x="14186" y="0"/>
                  <a:pt x="23857" y="9670"/>
                  <a:pt x="23857" y="21600"/>
                </a:cubicBezTo>
                <a:cubicBezTo>
                  <a:pt x="23857" y="25727"/>
                  <a:pt x="22674" y="29768"/>
                  <a:pt x="20449" y="33244"/>
                </a:cubicBezTo>
              </a:path>
              <a:path w="23857" h="33244" stroke="0" extrusionOk="0">
                <a:moveTo>
                  <a:pt x="0" y="118"/>
                </a:moveTo>
                <a:cubicBezTo>
                  <a:pt x="749" y="39"/>
                  <a:pt x="1503" y="-1"/>
                  <a:pt x="2257" y="0"/>
                </a:cubicBezTo>
                <a:cubicBezTo>
                  <a:pt x="14186" y="0"/>
                  <a:pt x="23857" y="9670"/>
                  <a:pt x="23857" y="21600"/>
                </a:cubicBezTo>
                <a:cubicBezTo>
                  <a:pt x="23857" y="25727"/>
                  <a:pt x="22674" y="29768"/>
                  <a:pt x="20449" y="33244"/>
                </a:cubicBezTo>
                <a:lnTo>
                  <a:pt x="2257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" name="Picture 3" descr="C:\Users\Днс\Desktop\full822ef42013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7350" y="4585396"/>
            <a:ext cx="966650" cy="5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3635896" y="149163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45</a:t>
            </a:r>
            <a:endParaRPr lang="ru-RU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Arc 2"/>
          <p:cNvSpPr>
            <a:spLocks/>
          </p:cNvSpPr>
          <p:nvPr/>
        </p:nvSpPr>
        <p:spPr bwMode="auto">
          <a:xfrm rot="6587466">
            <a:off x="3174280" y="2555238"/>
            <a:ext cx="1067822" cy="1970124"/>
          </a:xfrm>
          <a:custGeom>
            <a:avLst/>
            <a:gdLst>
              <a:gd name="G0" fmla="+- 14108 0 0"/>
              <a:gd name="G1" fmla="+- 20549 0 0"/>
              <a:gd name="G2" fmla="+- 21600 0 0"/>
              <a:gd name="T0" fmla="*/ 20764 w 35708"/>
              <a:gd name="T1" fmla="*/ 0 h 42149"/>
              <a:gd name="T2" fmla="*/ 0 w 35708"/>
              <a:gd name="T3" fmla="*/ 36906 h 42149"/>
              <a:gd name="T4" fmla="*/ 14108 w 35708"/>
              <a:gd name="T5" fmla="*/ 20549 h 42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708" h="42149" fill="none" extrusionOk="0">
                <a:moveTo>
                  <a:pt x="20763" y="0"/>
                </a:moveTo>
                <a:cubicBezTo>
                  <a:pt x="29673" y="2885"/>
                  <a:pt x="35708" y="11184"/>
                  <a:pt x="35708" y="20549"/>
                </a:cubicBezTo>
                <a:cubicBezTo>
                  <a:pt x="35708" y="32478"/>
                  <a:pt x="26037" y="42149"/>
                  <a:pt x="14108" y="42149"/>
                </a:cubicBezTo>
                <a:cubicBezTo>
                  <a:pt x="8928" y="42149"/>
                  <a:pt x="3922" y="40288"/>
                  <a:pt x="0" y="36905"/>
                </a:cubicBezTo>
              </a:path>
              <a:path w="35708" h="42149" stroke="0" extrusionOk="0">
                <a:moveTo>
                  <a:pt x="20763" y="0"/>
                </a:moveTo>
                <a:cubicBezTo>
                  <a:pt x="29673" y="2885"/>
                  <a:pt x="35708" y="11184"/>
                  <a:pt x="35708" y="20549"/>
                </a:cubicBezTo>
                <a:cubicBezTo>
                  <a:pt x="35708" y="32478"/>
                  <a:pt x="26037" y="42149"/>
                  <a:pt x="14108" y="42149"/>
                </a:cubicBezTo>
                <a:cubicBezTo>
                  <a:pt x="8928" y="42149"/>
                  <a:pt x="3922" y="40288"/>
                  <a:pt x="0" y="36905"/>
                </a:cubicBezTo>
                <a:lnTo>
                  <a:pt x="14108" y="20549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41481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№ 2.1.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Четверо юных стайеров Иван, Михаил, Алексей и Роман пожали друг другу руки. Сколько всего рукопожатий сделали юные стайеры?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https://thumbs.dreamstime.com/b/%D1%85%D0%BE-%D0%BC%D0%B0-%D1%8C%D1%87%D0%B8%D0%BA%D0%B0-%D0%B8-%D1%83%D0%BC%D0%B0%D1%82%D1%8C-%D0%B7%D0%BE-%D0%BE%D1%82%D0%B8%D1%81%D1%82%D0%BE%D0%B3%D0%BE-%D0%BC%D0%B5-%D0%B0-%D0%B8-2985103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15" r="7350"/>
          <a:stretch>
            <a:fillRect/>
          </a:stretch>
        </p:blipFill>
        <p:spPr bwMode="auto">
          <a:xfrm>
            <a:off x="1259633" y="735546"/>
            <a:ext cx="1815145" cy="193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https://i.pinimg.com/736x/31/6c/d6/316cd65744621d6ffee78bf030dddf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84" b="7473"/>
          <a:stretch>
            <a:fillRect/>
          </a:stretch>
        </p:blipFill>
        <p:spPr bwMode="auto">
          <a:xfrm>
            <a:off x="827584" y="3185412"/>
            <a:ext cx="1440160" cy="1472034"/>
          </a:xfrm>
          <a:prstGeom prst="rect">
            <a:avLst/>
          </a:prstGeom>
          <a:noFill/>
        </p:spPr>
      </p:pic>
      <p:pic>
        <p:nvPicPr>
          <p:cNvPr id="7" name="Picture 2" descr="https://avatars.dzeninfra.ru/get-zen_doc/3901320/pub_6032a04dbd729c71d12ac8ce_6032a983bd729c71d13bd335/scale_12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5599" t="3278" r="51762" b="21335"/>
          <a:stretch>
            <a:fillRect/>
          </a:stretch>
        </p:blipFill>
        <p:spPr bwMode="auto">
          <a:xfrm>
            <a:off x="4983376" y="897564"/>
            <a:ext cx="1283404" cy="1350150"/>
          </a:xfrm>
          <a:prstGeom prst="rect">
            <a:avLst/>
          </a:prstGeom>
          <a:noFill/>
        </p:spPr>
      </p:pic>
      <p:pic>
        <p:nvPicPr>
          <p:cNvPr id="8" name="Picture 4" descr="https://flomaster.club/uploads/posts/2022-12/thumbs/1672453992_flomaster-club-p-beg-risunok-dlya-detei-vkontakte-8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793"/>
          <a:stretch>
            <a:fillRect/>
          </a:stretch>
        </p:blipFill>
        <p:spPr bwMode="auto">
          <a:xfrm>
            <a:off x="4572000" y="3111810"/>
            <a:ext cx="2304256" cy="15121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95736" y="735546"/>
            <a:ext cx="98640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6" descr="1-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193708"/>
            <a:ext cx="1008112" cy="102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Днс\Desktop\full822ef4201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7350" y="4585396"/>
            <a:ext cx="966650" cy="5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41481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№ 2.1.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Четверо юных стайеров Иван, Михаил, Алексей и Роман пожали друг другу руки. Сколько всего рукопожатий сделали юные стайеры?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https://thumbs.dreamstime.com/b/%D1%85%D0%BE-%D0%BC%D0%B0-%D1%8C%D1%87%D0%B8%D0%BA%D0%B0-%D0%B8-%D1%83%D0%BC%D0%B0%D1%82%D1%8C-%D0%B7%D0%BE-%D0%BE%D1%82%D0%B8%D1%81%D1%82%D0%BE%D0%B3%D0%BE-%D0%BC%D0%B5-%D0%B0-%D0%B8-2985103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15" r="7350"/>
          <a:stretch>
            <a:fillRect/>
          </a:stretch>
        </p:blipFill>
        <p:spPr bwMode="auto">
          <a:xfrm>
            <a:off x="1259633" y="735546"/>
            <a:ext cx="1815145" cy="193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https://i.pinimg.com/736x/31/6c/d6/316cd65744621d6ffee78bf030dddfed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84" b="7473"/>
          <a:stretch>
            <a:fillRect/>
          </a:stretch>
        </p:blipFill>
        <p:spPr bwMode="auto">
          <a:xfrm>
            <a:off x="827584" y="3185412"/>
            <a:ext cx="1440160" cy="1472034"/>
          </a:xfrm>
          <a:prstGeom prst="rect">
            <a:avLst/>
          </a:prstGeom>
          <a:noFill/>
        </p:spPr>
      </p:pic>
      <p:pic>
        <p:nvPicPr>
          <p:cNvPr id="8" name="Picture 2" descr="https://avatars.dzeninfra.ru/get-zen_doc/3901320/pub_6032a04dbd729c71d12ac8ce_6032a983bd729c71d13bd335/scale_120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5599" t="3278" r="51762" b="21335"/>
          <a:stretch>
            <a:fillRect/>
          </a:stretch>
        </p:blipFill>
        <p:spPr bwMode="auto">
          <a:xfrm>
            <a:off x="4983376" y="897564"/>
            <a:ext cx="1283404" cy="1350150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699792" y="2409732"/>
            <a:ext cx="216024" cy="1620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076056" y="2409732"/>
            <a:ext cx="216024" cy="1620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411760" y="3867894"/>
            <a:ext cx="216024" cy="1620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76056" y="3813888"/>
            <a:ext cx="216024" cy="1620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4515966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u="sng" dirty="0" smtClean="0">
                <a:latin typeface="Arial" pitchFamily="34" charset="0"/>
                <a:cs typeface="Arial" pitchFamily="34" charset="0"/>
              </a:rPr>
              <a:t>Ответ:  6 рукопожатий.</a:t>
            </a:r>
            <a:endParaRPr lang="ru-RU" sz="2000" u="sng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>
            <a:endCxn id="13" idx="2"/>
          </p:cNvCxnSpPr>
          <p:nvPr/>
        </p:nvCxnSpPr>
        <p:spPr>
          <a:xfrm>
            <a:off x="2843808" y="2517744"/>
            <a:ext cx="2232248" cy="1377153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843808" y="2463738"/>
            <a:ext cx="2448272" cy="54006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2" idx="0"/>
            <a:endCxn id="10" idx="1"/>
          </p:cNvCxnSpPr>
          <p:nvPr/>
        </p:nvCxnSpPr>
        <p:spPr>
          <a:xfrm flipV="1">
            <a:off x="2519772" y="2433459"/>
            <a:ext cx="211656" cy="1434435"/>
          </a:xfrm>
          <a:prstGeom prst="line">
            <a:avLst/>
          </a:prstGeom>
          <a:ln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12" idx="6"/>
            <a:endCxn id="11" idx="4"/>
          </p:cNvCxnSpPr>
          <p:nvPr/>
        </p:nvCxnSpPr>
        <p:spPr>
          <a:xfrm flipV="1">
            <a:off x="2627784" y="2571750"/>
            <a:ext cx="2556284" cy="137715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13" idx="0"/>
            <a:endCxn id="11" idx="4"/>
          </p:cNvCxnSpPr>
          <p:nvPr/>
        </p:nvCxnSpPr>
        <p:spPr>
          <a:xfrm flipV="1">
            <a:off x="5184068" y="2571750"/>
            <a:ext cx="0" cy="124213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13" idx="5"/>
          </p:cNvCxnSpPr>
          <p:nvPr/>
        </p:nvCxnSpPr>
        <p:spPr>
          <a:xfrm>
            <a:off x="2411760" y="3945627"/>
            <a:ext cx="2848684" cy="65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411760" y="4191930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+</a:t>
            </a:r>
            <a:r>
              <a:rPr lang="ru-RU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= 6 (р.)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 descr="https://flomaster.club/uploads/posts/2022-12/thumbs/1672453992_flomaster-club-p-beg-risunok-dlya-detei-vkontakte-8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793"/>
          <a:stretch>
            <a:fillRect/>
          </a:stretch>
        </p:blipFill>
        <p:spPr bwMode="auto">
          <a:xfrm>
            <a:off x="5436096" y="2679762"/>
            <a:ext cx="2034278" cy="1350150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2195736" y="735546"/>
            <a:ext cx="986408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1520" y="83227"/>
            <a:ext cx="4608512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№ 2.2.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Расшифруйте, как называют спортсмена, который занимается бегом на короткие дистанции.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2463738"/>
            <a:ext cx="504056" cy="3617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Бег мужчина иллюстрац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7F9"/>
              </a:clrFrom>
              <a:clrTo>
                <a:srgbClr val="F2F7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31590"/>
            <a:ext cx="5292079" cy="4011910"/>
          </a:xfrm>
          <a:prstGeom prst="rect">
            <a:avLst/>
          </a:prstGeom>
          <a:noFill/>
        </p:spPr>
      </p:pic>
      <p:pic>
        <p:nvPicPr>
          <p:cNvPr id="6" name="Рисунок 5" descr="https://avatars.mds.yandex.net/get-pdb/1880804/2126f4fe-1b76-4624-84f4-29549ee777e4/s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23478"/>
            <a:ext cx="3456384" cy="2088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355976" y="2463738"/>
            <a:ext cx="504056" cy="3617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2463738"/>
            <a:ext cx="504056" cy="3617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2463738"/>
            <a:ext cx="504056" cy="3617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2463738"/>
            <a:ext cx="504056" cy="3617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84368" y="2463738"/>
            <a:ext cx="504056" cy="3617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76256" y="2463738"/>
            <a:ext cx="504056" cy="3617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80312" y="2463738"/>
            <a:ext cx="504056" cy="3617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Бег мужчина иллюстраци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7F9"/>
              </a:clrFrom>
              <a:clrTo>
                <a:srgbClr val="F2F7F9">
                  <a:alpha val="0"/>
                </a:srgbClr>
              </a:clrTo>
            </a:clrChange>
          </a:blip>
          <a:srcRect l="70755" t="82224"/>
          <a:stretch>
            <a:fillRect/>
          </a:stretch>
        </p:blipFill>
        <p:spPr bwMode="auto">
          <a:xfrm>
            <a:off x="5292080" y="4461960"/>
            <a:ext cx="3851920" cy="681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нс\Desktop\full822ef4201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7350" y="4583930"/>
            <a:ext cx="966650" cy="5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Бег мужчина иллюстрация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2F7F9"/>
              </a:clrFrom>
              <a:clrTo>
                <a:srgbClr val="F2F7F9">
                  <a:alpha val="0"/>
                </a:srgbClr>
              </a:clrTo>
            </a:clrChange>
          </a:blip>
          <a:srcRect l="15730"/>
          <a:stretch>
            <a:fillRect/>
          </a:stretch>
        </p:blipFill>
        <p:spPr bwMode="auto">
          <a:xfrm>
            <a:off x="0" y="0"/>
            <a:ext cx="5976664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092280" y="249492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/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№ 2.2.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573528"/>
            <a:ext cx="255577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СПРИНТЕР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707654"/>
            <a:ext cx="363589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Интересные факты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55976" y="2193708"/>
            <a:ext cx="4248472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Спринтерские дистанции бывают               от 30 до 400 метров.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Правильная техника спринтерского бега основана на последовательном чередовании 4 фаз:                                  старт, разгон, дистанция, финиш.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51520" y="39126"/>
            <a:ext cx="87129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№ 2.3.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Николай, Антон и Никита – стайеры. Ребята приняли участие в разных соревнованиях по  стайерскому бегу на длинные дистанции: 3 км, 5 км, 10 км. Антон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не выступал в соревнованиях по бегу на 3 километра.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истанция,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которую пробежал Никита была длиннее, чем дистанция, которую преодолел Антон.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Какую дистанцию бежал каждый стайер?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https://thumbs.dreamstime.com/b/%D0%B8%D0%B4%D1%83%D1%89%D0%B8%D0%B9-%D1%81%D0%B8%D0%BC%D0%B2%D0%BE%D0%BB-%D1%81%D0%BF%D0%BE%D1%80%D1%82%D1%81%D0%BC%D0%B5%D0%BD%D0%BE%D0%B2-9967824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3F4"/>
              </a:clrFrom>
              <a:clrTo>
                <a:srgbClr val="F5F3F4">
                  <a:alpha val="0"/>
                </a:srgbClr>
              </a:clrTo>
            </a:clrChange>
          </a:blip>
          <a:srcRect t="9450" b="11363"/>
          <a:stretch>
            <a:fillRect/>
          </a:stretch>
        </p:blipFill>
        <p:spPr bwMode="auto">
          <a:xfrm>
            <a:off x="1259632" y="1635647"/>
            <a:ext cx="7056784" cy="3507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нс\Desktop\full822ef4201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7350" y="4583930"/>
            <a:ext cx="966650" cy="5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-100894"/>
            <a:ext cx="8784976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№ 2.3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Николай, Антон и Никита – стайеры. Ребята приняли участие в разных соревнованиях по  стайерскому бегу на длинные дистанции: 3 км, 5 км, 10 км. Антон не выступал в соревнованиях по бегу на 3 километра. Дистанция, которую пробежал Никита была длиннее, чем дистанция, которую преодолел Антон. Какую дистанцию бежал каждый стайер?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851670"/>
          <a:ext cx="8784976" cy="1939998"/>
        </p:xfrm>
        <a:graphic>
          <a:graphicData uri="http://schemas.openxmlformats.org/drawingml/2006/table">
            <a:tbl>
              <a:tblPr/>
              <a:tblGrid>
                <a:gridCol w="2196244"/>
                <a:gridCol w="2196244"/>
                <a:gridCol w="2196244"/>
                <a:gridCol w="2196244"/>
              </a:tblGrid>
              <a:tr h="655392">
                <a:tc>
                  <a:txBody>
                    <a:bodyPr/>
                    <a:lstStyle/>
                    <a:p>
                      <a:pPr algn="just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Стайеры</a:t>
                      </a:r>
                      <a:r>
                        <a:rPr lang="en-US" sz="150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500" dirty="0" smtClean="0">
                        <a:solidFill>
                          <a:srgbClr val="00B0F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ru-RU" sz="150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Дистанции</a:t>
                      </a:r>
                      <a:r>
                        <a:rPr lang="en-US" sz="1500" dirty="0" smtClean="0">
                          <a:solidFill>
                            <a:srgbClr val="00B0F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      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Николай</a:t>
                      </a: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Антон</a:t>
                      </a: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Никита</a:t>
                      </a: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3</a:t>
                      </a:r>
                      <a:r>
                        <a:rPr lang="ru-RU" sz="15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км</a:t>
                      </a: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5</a:t>
                      </a:r>
                      <a:r>
                        <a:rPr lang="ru-RU" sz="15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км</a:t>
                      </a: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2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10</a:t>
                      </a:r>
                      <a:r>
                        <a:rPr lang="ru-RU" sz="1500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км</a:t>
                      </a:r>
                      <a:endParaRPr lang="ru-RU" sz="15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AutoShape 2"/>
          <p:cNvSpPr>
            <a:spLocks noChangeShapeType="1"/>
          </p:cNvSpPr>
          <p:nvPr/>
        </p:nvSpPr>
        <p:spPr bwMode="auto">
          <a:xfrm flipV="1">
            <a:off x="179512" y="1851670"/>
            <a:ext cx="2232248" cy="64807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3768" y="3676550"/>
            <a:ext cx="75264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Ответ:  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Николай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 __________________________________;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Антон   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__________________________________;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Никита -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__________________________________.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487355" y="3669257"/>
            <a:ext cx="7152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 км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491880" y="4083918"/>
            <a:ext cx="71526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5 км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419872" y="4589502"/>
            <a:ext cx="85792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10 км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39752" y="2679762"/>
            <a:ext cx="432048" cy="972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88025" y="195486"/>
            <a:ext cx="827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№ 2.4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-31211"/>
            <a:ext cx="9144000" cy="1631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№ 2.4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Михаил, Иван и  Алексей занимаются спринтерским бегом.  Михаил пробежал дистанцию, которая была длиннее, чем у Ивана.  Алексей пробежал дистанцию, которая была короче, чем у Ивана.  Каким цветом в диаграмме показана длина дистанции, которую преодолел Иван?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3131840" y="1635646"/>
          <a:ext cx="5400600" cy="286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627" name="Picture 3" descr="https://i.pinimg.com/736x/31/6c/d6/316cd65744621d6ffee78bf030dddf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184" b="7473"/>
          <a:stretch>
            <a:fillRect/>
          </a:stretch>
        </p:blipFill>
        <p:spPr bwMode="auto">
          <a:xfrm>
            <a:off x="467544" y="3291830"/>
            <a:ext cx="1512168" cy="1545636"/>
          </a:xfrm>
          <a:prstGeom prst="rect">
            <a:avLst/>
          </a:prstGeom>
          <a:noFill/>
        </p:spPr>
      </p:pic>
      <p:pic>
        <p:nvPicPr>
          <p:cNvPr id="16" name="Picture 2" descr="https://avatars.dzeninfra.ru/get-zen_doc/3901320/pub_6032a04dbd729c71d12ac8ce_6032a983bd729c71d13bd335/scale_12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l="5599" t="3278" r="51762" b="21335"/>
          <a:stretch>
            <a:fillRect/>
          </a:stretch>
        </p:blipFill>
        <p:spPr bwMode="auto">
          <a:xfrm>
            <a:off x="7596336" y="1779662"/>
            <a:ext cx="1334740" cy="1404156"/>
          </a:xfrm>
          <a:prstGeom prst="rect">
            <a:avLst/>
          </a:prstGeom>
          <a:noFill/>
        </p:spPr>
      </p:pic>
      <p:pic>
        <p:nvPicPr>
          <p:cNvPr id="20" name="Picture 5" descr="https://thumbs.dreamstime.com/b/%D1%85%D0%BE-%D0%BC%D0%B0-%D1%8C%D1%87%D0%B8%D0%BA%D0%B0-%D0%B8-%D1%83%D0%BC%D0%B0%D1%82%D1%8C-%D0%B7%D0%BE-%D0%BE%D1%82%D0%B8%D1%81%D1%82%D0%BE%D0%B3%D0%BE-%D0%BC%D0%B5-%D0%B0-%D0%B8-2985103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15" r="7350"/>
          <a:stretch>
            <a:fillRect/>
          </a:stretch>
        </p:blipFill>
        <p:spPr bwMode="auto">
          <a:xfrm>
            <a:off x="1331641" y="1635646"/>
            <a:ext cx="1686190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2195736" y="1635646"/>
            <a:ext cx="93610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004047" y="2715767"/>
            <a:ext cx="4320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184068" y="2751770"/>
            <a:ext cx="4320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4242157"/>
              </p:ext>
            </p:extLst>
          </p:nvPr>
        </p:nvGraphicFramePr>
        <p:xfrm>
          <a:off x="208756" y="750081"/>
          <a:ext cx="8712966" cy="386788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04744"/>
                <a:gridCol w="1167662"/>
                <a:gridCol w="1296144"/>
                <a:gridCol w="1224136"/>
                <a:gridCol w="1266902"/>
                <a:gridCol w="1253378"/>
              </a:tblGrid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Вычислительный тренинг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«Математический биатлон»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3" action="ppaction://hlinksldjump">
                            <a:snd r:embed="rId4" name="Moby - James Bond.wav"/>
                          </a:hlinkClick>
                        </a:rPr>
                        <a:t>10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5" action="ppaction://hlinksldjump">
                            <a:snd r:embed="rId4" name="Moby - James Bond.wav"/>
                          </a:hlinkClick>
                        </a:rPr>
                        <a:t>20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6" action="ppaction://hlinksldjump">
                            <a:snd r:embed="rId4" name="Moby - James Bond.wav"/>
                          </a:hlinkClick>
                        </a:rPr>
                        <a:t>30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7" action="ppaction://hlinksldjump">
                            <a:snd r:embed="rId4" name="Moby - James Bond.wav"/>
                          </a:hlinkClick>
                        </a:rPr>
                        <a:t>40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8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</a:tr>
              <a:tr h="9108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Математический спринт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9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10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11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12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13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</a:tr>
              <a:tr h="9108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Математический штурм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14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15" action="ppaction://hlinksldjump">
                            <a:snd r:embed="rId4" name="Moby - James Bond.wav"/>
                          </a:hlinkClick>
                        </a:rPr>
                        <a:t>20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16" action="ppaction://hlinksldjump">
                            <a:snd r:embed="rId4" name="Moby - James Bond.wav"/>
                          </a:hlinkClick>
                        </a:rPr>
                        <a:t>30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17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18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</a:tr>
              <a:tr h="9108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Математический </a:t>
                      </a:r>
                      <a:r>
                        <a:rPr lang="ru-RU" sz="1400" b="1" dirty="0" err="1" smtClean="0">
                          <a:latin typeface="Arial" pitchFamily="34" charset="0"/>
                          <a:cs typeface="Arial" pitchFamily="34" charset="0"/>
                        </a:rPr>
                        <a:t>дайвинг</a:t>
                      </a:r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(спортивное хобби)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19" action="ppaction://hlinksldjump"/>
                        </a:rPr>
                        <a:t>10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20" action="ppaction://hlinksldjump"/>
                        </a:rPr>
                        <a:t>20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21" action="ppaction://hlinksldjump"/>
                        </a:rPr>
                        <a:t>30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22" action="ppaction://hlinksldjump"/>
                        </a:rPr>
                        <a:t>40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latin typeface="Arial" pitchFamily="34" charset="0"/>
                          <a:cs typeface="Arial" pitchFamily="34" charset="0"/>
                          <a:hlinkClick r:id="rId23" action="ppaction://hlinksldjump"/>
                        </a:rPr>
                        <a:t>50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Днс\Desktop\full822ef4201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7350" y="4583930"/>
            <a:ext cx="966650" cy="5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9512" y="-62422"/>
            <a:ext cx="8784976" cy="1631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№ 2.4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Михаил, Иван и  Алексей занимаются спринтерским бегом.  Михаил пробежал дистанцию, которая была длиннее, чем у Ивана.  Алексей пробежал дистанцию, которая была короче, чем у Ивана.  Каким цветом в диаграмме показана длина дистанции, которую преодолел Иван?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3131840" y="1437624"/>
          <a:ext cx="5400600" cy="2862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539552" y="4407955"/>
            <a:ext cx="514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Ответ:  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жёлтым цветом обозначена длина дистанции, которую пробежал Иван.</a:t>
            </a:r>
            <a:endParaRPr lang="ru-RU" u="sng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1599642"/>
            <a:ext cx="1368152" cy="2484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17" name="Picture 5" descr="https://thumbs.dreamstime.com/b/%D1%85%D0%BE-%D0%BC%D0%B0-%D1%8C%D1%87%D0%B8%D0%BA%D0%B0-%D0%B8-%D1%83%D0%BC%D0%B0%D1%82%D1%8C-%D0%B7%D0%BE-%D0%BE%D1%82%D0%B8%D1%81%D1%82%D0%BE%D0%B3%D0%BE-%D0%BC%D0%B5-%D0%B0-%D0%B8-2985103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15" r="7350"/>
          <a:stretch>
            <a:fillRect/>
          </a:stretch>
        </p:blipFill>
        <p:spPr bwMode="auto">
          <a:xfrm>
            <a:off x="899593" y="1815666"/>
            <a:ext cx="2175185" cy="232225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2051720" y="1599642"/>
            <a:ext cx="1440160" cy="1026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915816" y="-45422"/>
            <a:ext cx="60486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№ 2. 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Ирина Анатольевна Привалова – российская спортсменка.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начале спортивной карьеры установила первый рекорд в спринте на 50 метров.                 В 25 лет завоевала золотую медаль на Чемпионате мира в беге на стометровой дистанции в 1993 году. Через восемь лет Привалова завоевала золотую медаль на Олимпийских играх в Сиднее и закончила свою спортивную карьеру. Сейчас Ирине Приваловой 54 года. С 2020 года она является вице – президентом Всероссийской федерации лёгкой атлетики.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Определите с помощью текста верные («+») и неверные  («- »)  суждения.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s://media.gettyimages.com/photos/irina-privalova-from-russia-competes-in-the-womens-200meter-sprint-at-picture-id635221191"/>
          <p:cNvPicPr>
            <a:picLocks noChangeAspect="1" noChangeArrowheads="1"/>
          </p:cNvPicPr>
          <p:nvPr/>
        </p:nvPicPr>
        <p:blipFill>
          <a:blip r:embed="rId2" cstate="print"/>
          <a:srcRect r="21261" b="2060"/>
          <a:stretch>
            <a:fillRect/>
          </a:stretch>
        </p:blipFill>
        <p:spPr bwMode="auto">
          <a:xfrm>
            <a:off x="179512" y="123478"/>
            <a:ext cx="2664296" cy="4176464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63688" y="3435847"/>
          <a:ext cx="7128792" cy="1440159"/>
        </p:xfrm>
        <a:graphic>
          <a:graphicData uri="http://schemas.openxmlformats.org/drawingml/2006/table">
            <a:tbl>
              <a:tblPr/>
              <a:tblGrid>
                <a:gridCol w="1136328"/>
                <a:gridCol w="5992464"/>
              </a:tblGrid>
              <a:tr h="4144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5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Ирина Привалова завоевала «золото» на Олимпийских играх в Сиднее в возрасте 35 лет.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62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Дистанция, которую Привалова пробежала на Чемпионате мира, была на 50 дм длиннее, чем дистанция, на которой она установила свой первый рекорд.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0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Ирина Привалова стала олимпийской чемпионкой 21 год назад.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9" y="141480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dirty="0">
              <a:solidFill>
                <a:srgbClr val="FFFF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 descr="C:\Users\Днс\Desktop\full822ef4201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7350" y="4585396"/>
            <a:ext cx="966650" cy="5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https://media.gettyimages.com/photos/irina-privalova-from-russia-competes-in-the-womens-200meter-sprint-at-picture-id635221191"/>
          <p:cNvPicPr>
            <a:picLocks noChangeAspect="1" noChangeArrowheads="1"/>
          </p:cNvPicPr>
          <p:nvPr/>
        </p:nvPicPr>
        <p:blipFill>
          <a:blip r:embed="rId4" cstate="print"/>
          <a:srcRect r="21261" b="2060"/>
          <a:stretch>
            <a:fillRect/>
          </a:stretch>
        </p:blipFill>
        <p:spPr bwMode="auto">
          <a:xfrm>
            <a:off x="179512" y="195486"/>
            <a:ext cx="2664296" cy="4680520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915816" y="-80046"/>
            <a:ext cx="604867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№ 2. 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Ирина Анатольевна Привалова – российская спортсменка.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начале спортивной карьеры установила первый рекорд в спринте на 50 метров.                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25 лет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завоевала золотую медаль на Чемпионате мира в беге на стометровой дистанции в 1993 году.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Через восемь лет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Привалова завоевала золотую медаль на Олимпийских играх в Сиднее и закончила свою спортивную карьеру. Сейчас Ирине Приваловой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54 года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С 2020 года она является вице – президентом Всероссийской федерации лёгкой атлетики.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Определите с помощью текста верные («+») и неверные  («- »)  суждения.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123728" y="3651869"/>
          <a:ext cx="5869160" cy="1393837"/>
        </p:xfrm>
        <a:graphic>
          <a:graphicData uri="http://schemas.openxmlformats.org/drawingml/2006/table">
            <a:tbl>
              <a:tblPr/>
              <a:tblGrid>
                <a:gridCol w="935543"/>
                <a:gridCol w="4933617"/>
              </a:tblGrid>
              <a:tr h="3400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_</a:t>
                      </a:r>
                      <a:endParaRPr lang="ru-RU" sz="15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Ирина Привалова завоевала «золото» на Олимпийских играх в Сиднее в возрасте 35 лет.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 –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Дистанция, которую Привалова пробежала на Чемпионате мира, была на 50 дм длиннее, чем дистанция, на которой она установила свой первый рекорд.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36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ru-RU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Ирина Привалова стала олимпийской чемпионкой 21 год </a:t>
                      </a:r>
                      <a:r>
                        <a:rPr lang="ru-RU" sz="12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назад.</a:t>
                      </a:r>
                      <a:endParaRPr lang="ru-RU" sz="12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cdn.dribbble.com/users/3244714/screenshots/6397996/for-dribbble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CA36"/>
              </a:clrFrom>
              <a:clrTo>
                <a:srgbClr val="FFCA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564117"/>
            <a:ext cx="7200800" cy="4281461"/>
          </a:xfrm>
          <a:prstGeom prst="rect">
            <a:avLst/>
          </a:prstGeom>
          <a:noFill/>
        </p:spPr>
      </p:pic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95536" y="951570"/>
          <a:ext cx="8424935" cy="1057792"/>
        </p:xfrm>
        <a:graphic>
          <a:graphicData uri="http://schemas.openxmlformats.org/drawingml/2006/table">
            <a:tbl>
              <a:tblPr/>
              <a:tblGrid>
                <a:gridCol w="1684987"/>
                <a:gridCol w="1684987"/>
                <a:gridCol w="1684987"/>
                <a:gridCol w="1684987"/>
                <a:gridCol w="1684987"/>
              </a:tblGrid>
              <a:tr h="28353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Пример одного дня спортсмена, занимающегося триатлоном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Разминка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Растяжка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Бег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Заплыв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Силовые упражнения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65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323528" y="-23949"/>
            <a:ext cx="86409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№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3.1.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 помощью данных таблицы ответьте на вопрос.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 сколько  дольше по времени длятся  силовые упражнения, чем разминка?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Днс\Desktop\full822ef4201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7350" y="4583930"/>
            <a:ext cx="966650" cy="5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s://cdn.dribbble.com/users/3244714/screenshots/6397996/for-dribbble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CA36"/>
              </a:clrFrom>
              <a:clrTo>
                <a:srgbClr val="FFCA3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707654"/>
            <a:ext cx="7416824" cy="4119443"/>
          </a:xfrm>
          <a:prstGeom prst="rect">
            <a:avLst/>
          </a:prstGeom>
          <a:noFill/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395536" y="1059582"/>
          <a:ext cx="8424935" cy="1057792"/>
        </p:xfrm>
        <a:graphic>
          <a:graphicData uri="http://schemas.openxmlformats.org/drawingml/2006/table">
            <a:tbl>
              <a:tblPr/>
              <a:tblGrid>
                <a:gridCol w="1684987"/>
                <a:gridCol w="1684987"/>
                <a:gridCol w="1684987"/>
                <a:gridCol w="1684987"/>
                <a:gridCol w="1684987"/>
              </a:tblGrid>
              <a:tr h="28353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Пример одного дня спортсмена, занимающегося триатлоном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Разминка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Растяжка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Бег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Заплыв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Силовые упражнения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15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65 минут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23528" y="-23949"/>
            <a:ext cx="86409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№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3.1. 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С помощью данных таблицы ответьте на вопрос.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На сколько  дольше по времени длятся  силовые упражнения, чем разминка?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403648" y="2159084"/>
            <a:ext cx="734481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65  - 10 = на 55 (мин) - дольше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5220072" y="2417572"/>
            <a:ext cx="3528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Ответ: на 55 минут дольше.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https://wiki-how.ru/wp-content/uploads/2022/02/how-to-play-water-polo-b1299ec.jpg"/>
          <p:cNvPicPr>
            <a:picLocks noChangeAspect="1" noChangeArrowheads="1"/>
          </p:cNvPicPr>
          <p:nvPr/>
        </p:nvPicPr>
        <p:blipFill>
          <a:blip r:embed="rId2" cstate="print"/>
          <a:srcRect b="1554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323528" y="3663847"/>
            <a:ext cx="4896544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№ 3.2.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Длина прямоугольного бассейна для соревнований по водному поло среди мужских команд 30 метров, а ширина – 20 метров. Найдите периметр бассейна.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https://wiki-how.ru/wp-content/uploads/2022/02/how-to-play-water-polo-b1299ec.jpg"/>
          <p:cNvPicPr>
            <a:picLocks noChangeAspect="1" noChangeArrowheads="1"/>
          </p:cNvPicPr>
          <p:nvPr/>
        </p:nvPicPr>
        <p:blipFill>
          <a:blip r:embed="rId2" cstate="print"/>
          <a:srcRect b="1554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9" name="Picture 3" descr="C:\Users\Днс\Desktop\full822ef4201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7350" y="4585396"/>
            <a:ext cx="966650" cy="5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51520" y="3435846"/>
            <a:ext cx="4896544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№ 3.2.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Длина прямоугольного бассейна для соревнований по водному поло среди мужских команд 30 метров, а ширина – 20 метров. Найдите периметр бассейна.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1520" y="4623978"/>
            <a:ext cx="6912768" cy="3780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 = (20 + 30) ∙ 2 = 100 м      Ответ:  Р = 100 метров.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i.pinimg.com/originals/09/16/7a/09167a8bc1edcb6082e4925c572f2048.png"/>
          <p:cNvPicPr>
            <a:picLocks noChangeAspect="1" noChangeArrowheads="1"/>
          </p:cNvPicPr>
          <p:nvPr/>
        </p:nvPicPr>
        <p:blipFill>
          <a:blip r:embed="rId2" cstate="print"/>
          <a:srcRect r="29133"/>
          <a:stretch>
            <a:fillRect/>
          </a:stretch>
        </p:blipFill>
        <p:spPr bwMode="auto">
          <a:xfrm>
            <a:off x="3779912" y="303498"/>
            <a:ext cx="5364088" cy="4840002"/>
          </a:xfrm>
          <a:prstGeom prst="rect">
            <a:avLst/>
          </a:prstGeom>
          <a:noFill/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9512" y="26064"/>
            <a:ext cx="47525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№ 3.</a:t>
            </a: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 Выполните  вычисления. 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Выберите  карточку ,  в которой указана высота волны для сёрфинга.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79512" y="1545636"/>
            <a:ext cx="3456384" cy="3780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90 дм – 3 м 8 дм =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9512" y="2139702"/>
            <a:ext cx="3456384" cy="3780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5 м – 49 дм =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79512" y="2733768"/>
            <a:ext cx="3456384" cy="3780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7 дм – 64 см =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https://i.pinimg.com/originals/09/16/7a/09167a8bc1edcb6082e4925c572f2048.png"/>
          <p:cNvPicPr>
            <a:picLocks noChangeAspect="1" noChangeArrowheads="1"/>
          </p:cNvPicPr>
          <p:nvPr/>
        </p:nvPicPr>
        <p:blipFill>
          <a:blip r:embed="rId2" cstate="print"/>
          <a:srcRect r="29133"/>
          <a:stretch>
            <a:fillRect/>
          </a:stretch>
        </p:blipFill>
        <p:spPr bwMode="auto">
          <a:xfrm>
            <a:off x="3851920" y="0"/>
            <a:ext cx="5292080" cy="5143500"/>
          </a:xfrm>
          <a:prstGeom prst="rect">
            <a:avLst/>
          </a:prstGeom>
          <a:noFill/>
        </p:spPr>
      </p:pic>
      <p:pic>
        <p:nvPicPr>
          <p:cNvPr id="14" name="Picture 3" descr="C:\Users\Днс\Desktop\full822ef4201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7350" y="4585396"/>
            <a:ext cx="966650" cy="5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51520" y="80070"/>
            <a:ext cx="4608512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№ 3.</a:t>
            </a: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 Выполните  вычисления. 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Выберите  карточку ,  в которой указана высота волны для сёрфинга.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Стрелка вниз 15"/>
          <p:cNvSpPr/>
          <p:nvPr/>
        </p:nvSpPr>
        <p:spPr>
          <a:xfrm flipH="1">
            <a:off x="2987823" y="951570"/>
            <a:ext cx="144017" cy="571788"/>
          </a:xfrm>
          <a:prstGeom prst="downArrow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79512" y="1545636"/>
            <a:ext cx="3456384" cy="378042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90 дм – 3 м 8 дм = 52 дм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79512" y="2139702"/>
            <a:ext cx="3456384" cy="3780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5 м – 49 дм = 1 дм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79512" y="2733768"/>
            <a:ext cx="3456384" cy="37804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7 дм – 64 см = 6 см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427984" y="3501974"/>
            <a:ext cx="44644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Интересные факты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Шум, который  издаёт  стая щёлкающих креветок, может сбить с толку гидролокатор подводной лодки.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Гидролокатор  будет транслировать только постоянный шум.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№ 3.4.  «Математическая регата».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215013"/>
            <a:ext cx="8712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Регата с уравнениями.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Соедините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уравнение  с соответствующей картинкой яхты.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https://thumbs.dreamstime.com/b/%D0%BA%D1%80%D0%B0%D1%81%D0%B8%D0%B2%D0%B5%D0%B9%D1%88%D0%B8%D0%B5-%D0%BA%D0%BE%D1%80%D0%B0%D0%B1-%D0%B8-%D0%BA%D0%BE%D0%BC%D0%BF-%D0%B5%D0%BA%D1%82%D0%B0-%D1%88%D0%B0%D1%80%D0%B6%D0%B0-%D1%88-%D1%8E%D0%BF%D0%BA%D0%B8-446947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735546"/>
            <a:ext cx="2160240" cy="1710190"/>
          </a:xfrm>
          <a:prstGeom prst="rect">
            <a:avLst/>
          </a:prstGeom>
          <a:noFill/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059832" y="1491630"/>
            <a:ext cx="1152128" cy="270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 = 10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https://thumbs.dreamstime.com/b/%D0%BA%D1%80%D0%B0%D1%81%D0%B8%D0%B2%D0%B5%D0%B9%D1%88%D0%B8%D0%B5-%D0%BA%D0%BE%D1%80%D0%B0%D0%B1-%D0%B8-%D0%BA%D0%BE%D0%BC%D0%BF-%D0%B5%D0%BA%D1%82%D0%B0-%D1%88%D0%B0%D1%80%D0%B6%D0%B0-%D1%88-%D1%8E%D0%BF%D0%BA%D0%B8-446947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789552"/>
            <a:ext cx="2160240" cy="1710190"/>
          </a:xfrm>
          <a:prstGeom prst="rect">
            <a:avLst/>
          </a:prstGeom>
          <a:noFill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732240" y="1599642"/>
            <a:ext cx="1152128" cy="270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 = 7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 descr="https://thumbs.dreamstime.com/b/%D0%BA%D1%80%D0%B0%D1%81%D0%B8%D0%B2%D0%B5%D0%B9%D1%88%D0%B8%D0%B5-%D0%BA%D0%BE%D1%80%D0%B0%D0%B1-%D0%B8-%D0%BA%D0%BE%D0%BC%D0%BF-%D0%B5%D0%BA%D1%82%D0%B0-%D1%88%D0%B0%D1%80%D0%B6%D0%B0-%D1%88-%D1%8E%D0%BF%D0%BA%D0%B8-446947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193708"/>
            <a:ext cx="2160240" cy="1710190"/>
          </a:xfrm>
          <a:prstGeom prst="rect">
            <a:avLst/>
          </a:prstGeom>
          <a:noFill/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43608" y="3003798"/>
            <a:ext cx="1152128" cy="270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 = 19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203848" y="2787774"/>
            <a:ext cx="3960440" cy="378042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 + (34 + 28 – 16) – 10 ∙ 2 = 82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 descr="https://thumbs.dreamstime.com/b/%D0%BA%D1%80%D0%B0%D1%81%D0%B8%D0%B2%D0%B5%D0%B9%D1%88%D0%B8%D0%B5-%D0%BA%D0%BE%D1%80%D0%B0%D0%B1-%D0%B8-%D0%BA%D0%BE%D0%BC%D0%BF-%D0%B5%D0%BA%D1%82%D0%B0-%D1%88%D0%B0%D1%80%D0%B6%D0%B0-%D1%88-%D1%8E%D0%BF%D0%BA%D0%B8-446947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273828"/>
            <a:ext cx="2160240" cy="1710190"/>
          </a:xfrm>
          <a:prstGeom prst="rect">
            <a:avLst/>
          </a:prstGeom>
          <a:noFill/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563888" y="4083918"/>
            <a:ext cx="1152128" cy="270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 = 56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 descr="https://thumbs.dreamstime.com/b/%D0%BA%D1%80%D0%B0%D1%81%D0%B8%D0%B2%D0%B5%D0%B9%D1%88%D0%B8%D0%B5-%D0%BA%D0%BE%D1%80%D0%B0%D0%B1-%D0%B8-%D0%BA%D0%BE%D0%BC%D0%BF-%D0%B5%D0%BA%D1%82%D0%B0-%D1%88%D0%B0%D1%80%D0%B6%D0%B0-%D1%88-%D1%8E%D0%BF%D0%BA%D0%B8-4469472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219822"/>
            <a:ext cx="2160240" cy="1710190"/>
          </a:xfrm>
          <a:prstGeom prst="rect">
            <a:avLst/>
          </a:prstGeom>
          <a:noFill/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804248" y="3975906"/>
            <a:ext cx="1152128" cy="270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 =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90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72000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FFFF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41481"/>
            <a:ext cx="38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№ 1.1 «Метко в цель»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51520" y="330719"/>
            <a:ext cx="86764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Пройдите по одним «воротам» на каждом  уровне мишени, чтобы сумма чисел в пройденных «воротах» равнялась числу в центре мишени. Обведите нужные числа.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2627784" y="1491630"/>
            <a:ext cx="4176464" cy="338437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Oval 3"/>
          <p:cNvSpPr>
            <a:spLocks noChangeArrowheads="1"/>
          </p:cNvSpPr>
          <p:nvPr/>
        </p:nvSpPr>
        <p:spPr bwMode="auto">
          <a:xfrm>
            <a:off x="3203848" y="1869672"/>
            <a:ext cx="2880320" cy="243027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Oval 4"/>
          <p:cNvSpPr>
            <a:spLocks noChangeArrowheads="1"/>
          </p:cNvSpPr>
          <p:nvPr/>
        </p:nvSpPr>
        <p:spPr bwMode="auto">
          <a:xfrm>
            <a:off x="3851920" y="2301720"/>
            <a:ext cx="1584176" cy="13501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14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Oval 5"/>
          <p:cNvSpPr>
            <a:spLocks noChangeArrowheads="1"/>
          </p:cNvSpPr>
          <p:nvPr/>
        </p:nvSpPr>
        <p:spPr bwMode="auto">
          <a:xfrm>
            <a:off x="3491880" y="2409732"/>
            <a:ext cx="792088" cy="54006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4355976" y="1923678"/>
            <a:ext cx="648072" cy="49539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Oval 7"/>
          <p:cNvSpPr>
            <a:spLocks noChangeArrowheads="1"/>
          </p:cNvSpPr>
          <p:nvPr/>
        </p:nvSpPr>
        <p:spPr bwMode="auto">
          <a:xfrm>
            <a:off x="5580112" y="2247714"/>
            <a:ext cx="576064" cy="43204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4499992" y="3651870"/>
            <a:ext cx="444500" cy="333375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2699792" y="3597864"/>
            <a:ext cx="444500" cy="43204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4355976" y="1275606"/>
            <a:ext cx="576064" cy="43204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27984" y="3501974"/>
            <a:ext cx="44644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Интересные факты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Шум, который  издаёт  стая щёлкающих креветок, может сбить с толку гидролокатор подводной лодки.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Гидролокатор  будет транслировать только постоянный шум.</a:t>
            </a:r>
          </a:p>
        </p:txBody>
      </p:sp>
      <p:pic>
        <p:nvPicPr>
          <p:cNvPr id="3" name="Picture 3" descr="C:\Users\Днс\Desktop\full822ef4201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7350" y="4583930"/>
            <a:ext cx="966650" cy="5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№ 3.4.  «Математическая регата».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179512" y="215013"/>
            <a:ext cx="8712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Регата с уравнениями.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Соедините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уравнение  с соответствующей картинкой яхты.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3" descr="https://thumbs.dreamstime.com/b/%D0%BA%D1%80%D0%B0%D1%81%D0%B8%D0%B2%D0%B5%D0%B9%D1%88%D0%B8%D0%B5-%D0%BA%D0%BE%D1%80%D0%B0%D0%B1-%D0%B8-%D0%BA%D0%BE%D0%BC%D0%BF-%D0%B5%D0%BA%D1%82%D0%B0-%D1%88%D0%B0%D1%80%D0%B6%D0%B0-%D1%88-%D1%8E%D0%BF%D0%BA%D0%B8-4469472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681540"/>
            <a:ext cx="2160240" cy="1710190"/>
          </a:xfrm>
          <a:prstGeom prst="rect">
            <a:avLst/>
          </a:prstGeom>
          <a:noFill/>
        </p:spPr>
      </p:pic>
      <p:pic>
        <p:nvPicPr>
          <p:cNvPr id="24" name="Picture 3" descr="https://thumbs.dreamstime.com/b/%D0%BA%D1%80%D0%B0%D1%81%D0%B8%D0%B2%D0%B5%D0%B9%D1%88%D0%B8%D0%B5-%D0%BA%D0%BE%D1%80%D0%B0%D0%B1-%D0%B8-%D0%BA%D0%BE%D0%BC%D0%BF-%D0%B5%D0%BA%D1%82%D0%B0-%D1%88%D0%B0%D1%80%D0%B6%D0%B0-%D1%88-%D1%8E%D0%BF%D0%BA%D0%B8-4469472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681540"/>
            <a:ext cx="2160240" cy="1710190"/>
          </a:xfrm>
          <a:prstGeom prst="rect">
            <a:avLst/>
          </a:prstGeom>
          <a:noFill/>
        </p:spPr>
      </p:pic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2483768" y="1491630"/>
            <a:ext cx="1152128" cy="270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 = 10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300192" y="1491630"/>
            <a:ext cx="1152128" cy="270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 = 7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3" descr="https://thumbs.dreamstime.com/b/%D0%BA%D1%80%D0%B0%D1%81%D0%B8%D0%B2%D0%B5%D0%B9%D1%88%D0%B8%D0%B5-%D0%BA%D0%BE%D1%80%D0%B0%D0%B1-%D0%B8-%D0%BA%D0%BE%D0%BC%D0%BF-%D0%B5%D0%BA%D1%82%D0%B0-%D1%88%D0%B0%D1%80%D0%B6%D0%B0-%D1%88-%D1%8E%D0%BF%D0%BA%D0%B8-4469472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733768"/>
            <a:ext cx="2160240" cy="1710190"/>
          </a:xfrm>
          <a:prstGeom prst="rect">
            <a:avLst/>
          </a:prstGeom>
          <a:noFill/>
        </p:spPr>
      </p:pic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7020272" y="3651870"/>
            <a:ext cx="1152128" cy="270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 =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90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https://thumbs.dreamstime.com/b/%D0%BA%D1%80%D0%B0%D1%81%D0%B8%D0%B2%D0%B5%D0%B9%D1%88%D0%B8%D0%B5-%D0%BA%D0%BE%D1%80%D0%B0%D0%B1-%D0%B8-%D0%BA%D0%BE%D0%BC%D0%BF-%D0%B5%D0%BA%D1%82%D0%B0-%D1%88%D0%B0%D1%80%D0%B6%D0%B0-%D1%88-%D1%8E%D0%BF%D0%BA%D0%B8-4469472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517744"/>
            <a:ext cx="2160240" cy="1710190"/>
          </a:xfrm>
          <a:prstGeom prst="rect">
            <a:avLst/>
          </a:prstGeom>
          <a:noFill/>
        </p:spPr>
      </p:pic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827584" y="3273828"/>
            <a:ext cx="1152128" cy="27003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 = 19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" descr="https://thumbs.dreamstime.com/b/%D0%BA%D1%80%D0%B0%D1%81%D0%B8%D0%B2%D0%B5%D0%B9%D1%88%D0%B8%D0%B5-%D0%BA%D0%BE%D1%80%D0%B0%D0%B1-%D0%B8-%D0%BA%D0%BE%D0%BC%D0%BF-%D0%B5%D0%BA%D1%82%D0%B0-%D1%88%D0%B0%D1%80%D0%B6%D0%B0-%D1%88-%D1%8E%D0%BF%D0%BA%D0%B8-4469472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3273828"/>
            <a:ext cx="2160240" cy="1710190"/>
          </a:xfrm>
          <a:prstGeom prst="rect">
            <a:avLst/>
          </a:prstGeom>
          <a:noFill/>
        </p:spPr>
      </p:pic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843808" y="2679762"/>
            <a:ext cx="3960440" cy="378042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 + (34 + 28 – 16) – 10 ∙ 2 = 82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3203848" y="2895786"/>
            <a:ext cx="1152128" cy="12421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3563888" y="4083918"/>
            <a:ext cx="1152128" cy="270030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 = 56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491880" y="2571750"/>
            <a:ext cx="2592288" cy="540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211960" y="2247714"/>
            <a:ext cx="648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46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64088" y="2355726"/>
            <a:ext cx="648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52200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Интересные факты</a:t>
            </a:r>
          </a:p>
          <a:p>
            <a:pPr algn="ctr"/>
            <a:r>
              <a:rPr lang="ru-RU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Анемоновые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крабы линяют, когда старый панцирь становится тесным, так как тело краба растёт. Линька обычно происходит ночью.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41480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№ 3.5.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Триатлон «Молния» проходил в два этапа. В зимнем этапе триатлона принимали участие 42 спортсмена, а в летнем этапе – 54 спортсмена, а 12 спортсменов принимали участие и в зимнем и в летнем этапах триатлона «Молния». На основании данной информации заполните таблицу.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1779662"/>
          <a:ext cx="8424936" cy="1512167"/>
        </p:xfrm>
        <a:graphic>
          <a:graphicData uri="http://schemas.openxmlformats.org/drawingml/2006/table">
            <a:tbl>
              <a:tblPr/>
              <a:tblGrid>
                <a:gridCol w="6769156"/>
                <a:gridCol w="1655780"/>
              </a:tblGrid>
              <a:tr h="504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Times New Roman"/>
                        </a:rPr>
                        <a:t>Количество спортсменов, принявших участие только </a:t>
                      </a:r>
                      <a:r>
                        <a:rPr lang="ru-RU" sz="1400" dirty="0" smtClean="0">
                          <a:latin typeface="Arial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400" dirty="0">
                          <a:latin typeface="Arial"/>
                          <a:ea typeface="Calibri"/>
                          <a:cs typeface="Times New Roman"/>
                        </a:rPr>
                        <a:t>зимнем этапе триатлона «Молния»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Times New Roman"/>
                        </a:rPr>
                        <a:t>Количество спортсменов, принявших участие </a:t>
                      </a:r>
                      <a:r>
                        <a:rPr lang="ru-RU" sz="1400" dirty="0" smtClean="0">
                          <a:latin typeface="Arial"/>
                          <a:ea typeface="Calibri"/>
                          <a:cs typeface="Times New Roman"/>
                        </a:rPr>
                        <a:t>только в </a:t>
                      </a:r>
                      <a:r>
                        <a:rPr lang="ru-RU" sz="1400" dirty="0">
                          <a:latin typeface="Arial"/>
                          <a:ea typeface="Calibri"/>
                          <a:cs typeface="Times New Roman"/>
                        </a:rPr>
                        <a:t>летнем этапе триатлона «Молния»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Times New Roman"/>
                        </a:rPr>
                        <a:t>Общее количество спортсменов, принявших участие </a:t>
                      </a:r>
                      <a:r>
                        <a:rPr lang="ru-RU" sz="1400" dirty="0" smtClean="0">
                          <a:latin typeface="Arial"/>
                          <a:ea typeface="Calibri"/>
                          <a:cs typeface="Times New Roman"/>
                        </a:rPr>
                        <a:t> в </a:t>
                      </a:r>
                      <a:r>
                        <a:rPr lang="ru-RU" sz="1400" dirty="0">
                          <a:latin typeface="Arial"/>
                          <a:ea typeface="Calibri"/>
                          <a:cs typeface="Times New Roman"/>
                        </a:rPr>
                        <a:t>триатлоне «Молния»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Picture 2" descr="https://thumbs.dreamstime.com/b/triathlon-icon-set-triathlete-silhouette-different-sport-event-47854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356182"/>
            <a:ext cx="5060742" cy="1787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Днс\Desktop\full822ef4201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7350" y="4583930"/>
            <a:ext cx="966650" cy="5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251520" y="141480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№ 3.5.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Триатлон «Молния» проходил в два этапа. В зимнем этапе триатлона принимали участие 42 спортсмена, а в летнем этапе – 54 спортсмена, а 12 спортсменов принимали участие и в зимнем и в летнем этапах триатлона «Молния». На основании данной информации заполните таблицу.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395536" y="1779662"/>
          <a:ext cx="8424936" cy="1472184"/>
        </p:xfrm>
        <a:graphic>
          <a:graphicData uri="http://schemas.openxmlformats.org/drawingml/2006/table">
            <a:tbl>
              <a:tblPr/>
              <a:tblGrid>
                <a:gridCol w="432048"/>
                <a:gridCol w="7074778"/>
                <a:gridCol w="918110"/>
              </a:tblGrid>
              <a:tr h="473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Times New Roman"/>
                        </a:rPr>
                        <a:t>Количество спортсменов, принявших участие только </a:t>
                      </a:r>
                      <a:r>
                        <a:rPr lang="ru-RU" sz="1400" dirty="0" smtClean="0">
                          <a:latin typeface="Arial"/>
                          <a:ea typeface="Calibri"/>
                          <a:cs typeface="Times New Roman"/>
                        </a:rPr>
                        <a:t>                        в </a:t>
                      </a:r>
                      <a:r>
                        <a:rPr lang="ru-RU" sz="1400" dirty="0">
                          <a:latin typeface="Arial"/>
                          <a:ea typeface="Calibri"/>
                          <a:cs typeface="Times New Roman"/>
                        </a:rPr>
                        <a:t>зимнем этапе триатлона «Молния»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30 с. 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Times New Roman"/>
                        </a:rPr>
                        <a:t>Количество спортсменов, принявших участие только </a:t>
                      </a:r>
                      <a:r>
                        <a:rPr lang="ru-RU" sz="1400" dirty="0" smtClean="0">
                          <a:latin typeface="Arial"/>
                          <a:ea typeface="Calibri"/>
                          <a:cs typeface="Times New Roman"/>
                        </a:rPr>
                        <a:t>                       в </a:t>
                      </a:r>
                      <a:r>
                        <a:rPr lang="ru-RU" sz="1400" dirty="0">
                          <a:latin typeface="Arial"/>
                          <a:ea typeface="Calibri"/>
                          <a:cs typeface="Times New Roman"/>
                        </a:rPr>
                        <a:t>летнем этапе триатлона «Молния»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42 с.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/>
                          <a:ea typeface="Calibri"/>
                          <a:cs typeface="Times New Roman"/>
                        </a:rPr>
                        <a:t>Общее количество спортсменов, принявших участие </a:t>
                      </a:r>
                      <a:r>
                        <a:rPr lang="ru-RU" sz="1400" dirty="0" smtClean="0">
                          <a:latin typeface="Arial"/>
                          <a:ea typeface="Calibri"/>
                          <a:cs typeface="Times New Roman"/>
                        </a:rPr>
                        <a:t>                         в </a:t>
                      </a:r>
                      <a:r>
                        <a:rPr lang="ru-RU" sz="1400" dirty="0">
                          <a:latin typeface="Arial"/>
                          <a:ea typeface="Calibri"/>
                          <a:cs typeface="Times New Roman"/>
                        </a:rPr>
                        <a:t>триатлоне «Молния»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84 с.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395536" y="3507854"/>
            <a:ext cx="518457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2000" dirty="0" smtClean="0">
                <a:latin typeface="Arial" pitchFamily="34" charset="0"/>
                <a:ea typeface="Calibri"/>
                <a:cs typeface="Arial" pitchFamily="34" charset="0"/>
              </a:rPr>
              <a:t>42 – 12 = 30 (с.)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2000" dirty="0" smtClean="0">
                <a:latin typeface="Arial" pitchFamily="34" charset="0"/>
                <a:ea typeface="Calibri"/>
                <a:cs typeface="Arial" pitchFamily="34" charset="0"/>
              </a:rPr>
              <a:t>54 – 12 = 42 (с.)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2000" dirty="0" smtClean="0">
                <a:latin typeface="Arial" pitchFamily="34" charset="0"/>
                <a:ea typeface="Calibri"/>
                <a:cs typeface="Arial" pitchFamily="34" charset="0"/>
              </a:rPr>
              <a:t>30 + 42 + 12 = 84 (с.) </a:t>
            </a:r>
            <a:endParaRPr lang="ru-RU" sz="2000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07904" y="3147814"/>
            <a:ext cx="2448272" cy="172819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436096" y="3147814"/>
            <a:ext cx="2376264" cy="16921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36097" y="3759883"/>
            <a:ext cx="69762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12 с.</a:t>
            </a:r>
            <a:endParaRPr lang="ru-RU" b="1" dirty="0">
              <a:solidFill>
                <a:srgbClr val="0033CC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3651871"/>
            <a:ext cx="187220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42 – 12 = 30 (с.)</a:t>
            </a:r>
            <a:endParaRPr lang="ru-RU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3705877"/>
            <a:ext cx="187220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54 – 12 = 42 (с.)</a:t>
            </a:r>
            <a:endParaRPr lang="ru-RU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3435846"/>
            <a:ext cx="187220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Лето</a:t>
            </a:r>
            <a:endParaRPr lang="ru-RU" b="1" dirty="0">
              <a:solidFill>
                <a:srgbClr val="0033CC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3381841"/>
            <a:ext cx="187220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33CC"/>
                </a:solidFill>
                <a:latin typeface="Arial" pitchFamily="34" charset="0"/>
                <a:ea typeface="Calibri"/>
                <a:cs typeface="Arial" pitchFamily="34" charset="0"/>
              </a:rPr>
              <a:t>Зима</a:t>
            </a:r>
            <a:endParaRPr lang="ru-RU" b="1" dirty="0">
              <a:solidFill>
                <a:srgbClr val="0033CC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68529"/>
            <a:ext cx="91440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№ 4.1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Дайверы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участвуют в </a:t>
            </a:r>
            <a:r>
              <a:rPr lang="ru-RU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квесте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«Морские приключения».                    По заданию </a:t>
            </a:r>
            <a:r>
              <a:rPr lang="ru-RU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квеста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им нужно найти золотой ключ.  В какой подводной пещере спрятан золотой ключ, если все надписи ложные? 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-1" y="1761660"/>
          <a:ext cx="9144000" cy="3030375"/>
        </p:xfrm>
        <a:graphic>
          <a:graphicData uri="http://schemas.openxmlformats.org/drawingml/2006/table">
            <a:tbl>
              <a:tblPr/>
              <a:tblGrid>
                <a:gridCol w="3047390"/>
                <a:gridCol w="3047390"/>
                <a:gridCol w="3049220"/>
              </a:tblGrid>
              <a:tr h="331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№ </a:t>
                      </a: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</a:t>
                      </a: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</a:t>
                      </a: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Медный ключ не здесь!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</a:t>
                      </a:r>
                      <a:r>
                        <a:rPr lang="ru-RU" sz="14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этой пещере можно найти серебряный ключ.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</a:t>
                      </a:r>
                      <a:r>
                        <a:rPr lang="ru-RU" sz="14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этой пещере спрятан золотой ключ.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Picture 6" descr="http://tagfly.ru/cache/images/1085x1500_%D0%A7%D0%B5%D1%80%D0%BD%D0%BE%D0%B3%D0%BE%D1%80%D0%B8%D1%8F_cav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85696"/>
            <a:ext cx="3059832" cy="2106234"/>
          </a:xfrm>
          <a:prstGeom prst="rect">
            <a:avLst/>
          </a:prstGeom>
          <a:noFill/>
        </p:spPr>
      </p:pic>
      <p:pic>
        <p:nvPicPr>
          <p:cNvPr id="22" name="Picture 3" descr="C:\Documents and Settings\Sergey\Рабочий стол\nk_15029_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01720"/>
            <a:ext cx="1237809" cy="9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i.ucrazy.ru/files/i/2006.7.22/1153579024_3831623q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085696"/>
            <a:ext cx="3096344" cy="2106234"/>
          </a:xfrm>
          <a:prstGeom prst="rect">
            <a:avLst/>
          </a:prstGeom>
          <a:noFill/>
        </p:spPr>
      </p:pic>
      <p:pic>
        <p:nvPicPr>
          <p:cNvPr id="24" name="Picture 4" descr="C:\Documents and Settings\Sergey\Рабочий стол\11519blyUBpIJCVELkMd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85696"/>
            <a:ext cx="2987824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Documents and Settings\Sergey\Рабочий стол\nk_15029_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5" y="2517744"/>
            <a:ext cx="1209257" cy="95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Documents and Settings\Sergey\Рабочий стол\nk_15029_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7" y="2625756"/>
            <a:ext cx="1209257" cy="95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39552" y="1203598"/>
            <a:ext cx="86044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Ответ: ______________________________.</a:t>
            </a:r>
            <a:endParaRPr lang="ru-RU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Днс\Desktop\full822ef4201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7350" y="4583930"/>
            <a:ext cx="966650" cy="5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68529"/>
            <a:ext cx="9144000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№ 4.1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Дайверы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участвуют в </a:t>
            </a:r>
            <a:r>
              <a:rPr lang="ru-RU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квесте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«Морские приключения».                    По заданию </a:t>
            </a:r>
            <a:r>
              <a:rPr lang="ru-RU" sz="20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квеста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им нужно найти золотой ключ.  В какой подводной пещере спрятан золотой ключ, если все надписи ложные?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-1" y="1761660"/>
          <a:ext cx="9144000" cy="3030375"/>
        </p:xfrm>
        <a:graphic>
          <a:graphicData uri="http://schemas.openxmlformats.org/drawingml/2006/table">
            <a:tbl>
              <a:tblPr/>
              <a:tblGrid>
                <a:gridCol w="3047390"/>
                <a:gridCol w="3047390"/>
                <a:gridCol w="3049220"/>
              </a:tblGrid>
              <a:tr h="331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№ </a:t>
                      </a: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</a:t>
                      </a: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№ </a:t>
                      </a:r>
                      <a:r>
                        <a:rPr lang="ru-RU" sz="15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9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Медный ключ не здесь!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</a:t>
                      </a:r>
                      <a:r>
                        <a:rPr lang="ru-RU" sz="14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этой пещере можно найти серебряный ключ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</a:t>
                      </a:r>
                      <a:r>
                        <a:rPr lang="ru-RU" sz="1400" b="1" baseline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этой пещере спрятан золотой ключ.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6" descr="http://tagfly.ru/cache/images/1085x1500_%D0%A7%D0%B5%D1%80%D0%BD%D0%BE%D0%B3%D0%BE%D1%80%D0%B8%D1%8F_cav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85696"/>
            <a:ext cx="3059832" cy="2106234"/>
          </a:xfrm>
          <a:prstGeom prst="rect">
            <a:avLst/>
          </a:prstGeom>
          <a:noFill/>
        </p:spPr>
      </p:pic>
      <p:pic>
        <p:nvPicPr>
          <p:cNvPr id="7" name="Picture 2" descr="http://i.ucrazy.ru/files/i/2006.7.22/1153579024_3831623q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085696"/>
            <a:ext cx="3096344" cy="2106234"/>
          </a:xfrm>
          <a:prstGeom prst="rect">
            <a:avLst/>
          </a:prstGeom>
          <a:noFill/>
        </p:spPr>
      </p:pic>
      <p:pic>
        <p:nvPicPr>
          <p:cNvPr id="8" name="Picture 4" descr="C:\Documents and Settings\Sergey\Рабочий стол\11519blyUBpIJCVELkMd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85696"/>
            <a:ext cx="2987824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Sergey\Рабочий стол\nk_15029_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01720"/>
            <a:ext cx="1237809" cy="97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Sergey\Рабочий стол\nk_15029_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7" y="2625756"/>
            <a:ext cx="1209257" cy="95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Documents and Settings\Sergey\Рабочий стол\nk_15029_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1" y="2247714"/>
            <a:ext cx="1209257" cy="95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Documents and Settings\Sergey\Рабочий стол\Golden_Key_PNG_Clip_Art-140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631883">
            <a:off x="4264243" y="3184253"/>
            <a:ext cx="130232" cy="49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39552" y="1203598"/>
            <a:ext cx="860444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Ответ:  </a:t>
            </a:r>
            <a:r>
              <a:rPr lang="ru-RU" sz="2000" b="1" u="sng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золотой ключ спрятан во второй пещере</a:t>
            </a: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ru-RU" sz="20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roliki-magazin.ru/wp-content/uploads/3/2/0/320ec4ade84e6a307125123cf476bbd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91314"/>
            <a:ext cx="914400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№ 4.2.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Расшифруйте название прибора, которым пользуются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дайверы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3968" y="267494"/>
            <a:ext cx="4860032" cy="10621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Чтобы узнать, какую букву обозначает каждое число, нужно заменить число так: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29 = 20 +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9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 пересечении строки и столбца с числами – слагаемыми можно найти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букву Л.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357504"/>
          <a:ext cx="4032446" cy="960120"/>
        </p:xfrm>
        <a:graphic>
          <a:graphicData uri="http://schemas.openxmlformats.org/drawingml/2006/table">
            <a:tbl>
              <a:tblPr/>
              <a:tblGrid>
                <a:gridCol w="548414"/>
                <a:gridCol w="580672"/>
                <a:gridCol w="579058"/>
                <a:gridCol w="580672"/>
                <a:gridCol w="583090"/>
                <a:gridCol w="580672"/>
                <a:gridCol w="579868"/>
              </a:tblGrid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  <a:endParaRPr lang="ru-RU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67544" y="3443686"/>
            <a:ext cx="403244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Слово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зашифровано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числами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3867894"/>
          <a:ext cx="4032448" cy="662801"/>
        </p:xfrm>
        <a:graphic>
          <a:graphicData uri="http://schemas.openxmlformats.org/drawingml/2006/table">
            <a:tbl>
              <a:tblPr/>
              <a:tblGrid>
                <a:gridCol w="479318"/>
                <a:gridCol w="507460"/>
                <a:gridCol w="505645"/>
                <a:gridCol w="451793"/>
                <a:gridCol w="563128"/>
                <a:gridCol w="508368"/>
                <a:gridCol w="508368"/>
                <a:gridCol w="508368"/>
              </a:tblGrid>
              <a:tr h="270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59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4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323528" y="897564"/>
            <a:ext cx="3024336" cy="0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491880" y="46551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251520" y="614687"/>
            <a:ext cx="864096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№ 4.2.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roliki-magazin.ru/wp-content/uploads/3/2/0/320ec4ade84e6a307125123cf476bbd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Picture 3" descr="C:\Users\Днс\Desktop\full822ef4201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7350" y="4585396"/>
            <a:ext cx="966650" cy="5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45657"/>
            <a:ext cx="914400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№ 4.2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Расшифруйте название прибора, которым пользуются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дайверы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357504"/>
          <a:ext cx="4032446" cy="960120"/>
        </p:xfrm>
        <a:graphic>
          <a:graphicData uri="http://schemas.openxmlformats.org/drawingml/2006/table">
            <a:tbl>
              <a:tblPr/>
              <a:tblGrid>
                <a:gridCol w="548414"/>
                <a:gridCol w="580672"/>
                <a:gridCol w="579058"/>
                <a:gridCol w="580672"/>
                <a:gridCol w="583090"/>
                <a:gridCol w="580672"/>
                <a:gridCol w="579868"/>
              </a:tblGrid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+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  <a:endParaRPr lang="ru-RU" sz="1400" b="1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50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283968" y="357504"/>
            <a:ext cx="4860032" cy="10621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Чтобы узнать, какую букву обозначает каждое число, нужно заменить число так: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29 = 20 + 9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 пересечении строки и столбца с числами – слагаемыми можно найти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букву Л.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67544" y="3443686"/>
            <a:ext cx="403244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Слово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зашифровано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числами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7544" y="3867894"/>
          <a:ext cx="4032448" cy="662801"/>
        </p:xfrm>
        <a:graphic>
          <a:graphicData uri="http://schemas.openxmlformats.org/drawingml/2006/table">
            <a:tbl>
              <a:tblPr/>
              <a:tblGrid>
                <a:gridCol w="479318"/>
                <a:gridCol w="507460"/>
                <a:gridCol w="505645"/>
                <a:gridCol w="451793"/>
                <a:gridCol w="563128"/>
                <a:gridCol w="508368"/>
                <a:gridCol w="508368"/>
                <a:gridCol w="508368"/>
              </a:tblGrid>
              <a:tr h="270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28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23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55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59</a:t>
                      </a:r>
                      <a:endParaRPr lang="ru-RU" sz="14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Е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</a:t>
                      </a:r>
                      <a:endParaRPr lang="ru-RU" sz="14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>
            <a:off x="323528" y="897564"/>
            <a:ext cx="3024336" cy="0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491880" y="46551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3995936" y="2463738"/>
            <a:ext cx="914400" cy="685800"/>
          </a:xfrm>
          <a:prstGeom prst="ellipse">
            <a:avLst/>
          </a:prstGeom>
          <a:noFill/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s://divingwolf.ru/upload/iblock/4c2/4c2394ae7b7bbab8a0cecab1204eb74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89852"/>
            <a:ext cx="1947764" cy="1026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st.cherinfo.ru/image_big/8803.jpg"/>
          <p:cNvPicPr>
            <a:picLocks noChangeAspect="1" noChangeArrowheads="1"/>
          </p:cNvPicPr>
          <p:nvPr/>
        </p:nvPicPr>
        <p:blipFill>
          <a:blip r:embed="rId2" cstate="print"/>
          <a:srcRect l="8231" t="11151" r="1784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9552" y="0"/>
            <a:ext cx="7704856" cy="1631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№ 4.3.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Подготовка полосы препятствий для соревнований по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дайвингу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занимает от 20 до 30 суток. Работа над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подготовкой полосы препятствий началась  30 марта 2023 года.  Могут ли начаться соревнования по </a:t>
            </a:r>
            <a:r>
              <a:rPr kumimoji="0" lang="ru-RU" sz="20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дайвингу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29 апреля 2023 года? Что  поможет решить данную задачу?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Днс\Desktop\full822ef4201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7350" y="4585396"/>
            <a:ext cx="966650" cy="5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ferma-biz.ru/wp-content/uploads/2022/08/gorizontalniy-prosoy-calendar-2023.png"/>
          <p:cNvPicPr>
            <a:picLocks noChangeAspect="1" noChangeArrowheads="1"/>
          </p:cNvPicPr>
          <p:nvPr/>
        </p:nvPicPr>
        <p:blipFill>
          <a:blip r:embed="rId4" cstate="print"/>
          <a:srcRect l="3213" t="4988" r="3609" b="9307"/>
          <a:stretch>
            <a:fillRect/>
          </a:stretch>
        </p:blipFill>
        <p:spPr bwMode="auto">
          <a:xfrm>
            <a:off x="1691680" y="195486"/>
            <a:ext cx="7128792" cy="42124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3" descr="C:\Documents and Settings\Sergey\Рабочий стол\nk_15029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0"/>
            <a:ext cx="1562759" cy="153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Sergey\Рабочий стол\nk_15029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7834"/>
            <a:ext cx="1596883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Sergey\Рабочий стол\nk_15029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599642"/>
            <a:ext cx="1562759" cy="153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6084168" y="1545636"/>
            <a:ext cx="288032" cy="162018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316416" y="1545636"/>
            <a:ext cx="288032" cy="162018"/>
          </a:xfrm>
          <a:prstGeom prst="ellipse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691680" y="4415794"/>
            <a:ext cx="6264696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Ответ: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да, соревнования могут начаться 29 апреля.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raveltimes.ru/wp-content/uploads/2021/11/divo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0"/>
            <a:ext cx="4176464" cy="34163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№ 4.4.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Баллон с воздухом для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дайвинга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весит столько, сколько четыре одинаковых гидрокостюма для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дайвинга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 Один гидрокостюм весит столько, сколько два одинаковых жилета для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дайвинга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Определите, верным или неверным является следующее высказывание.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Баллон с воздухом для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дайвинга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весит столько,  сколько восемь одинаковых жилетов для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дайвинга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Днс\Desktop\full822ef4201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7350" y="4585396"/>
            <a:ext cx="966650" cy="5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№ 1.1 «Метко в цель»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282662"/>
            <a:ext cx="86764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Пройдите по одним «воротам» на каждом  уровне мишени, чтобы сумма чисел в пройденных «воротах» равнялась числу в центре мишени. Обведите нужные числа.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2699792" y="1347614"/>
            <a:ext cx="4032448" cy="32583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3203848" y="1869672"/>
            <a:ext cx="2880320" cy="205222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3851920" y="2301720"/>
            <a:ext cx="1584176" cy="127814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14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2699792" y="3597864"/>
            <a:ext cx="444500" cy="43204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355976" y="1113588"/>
            <a:ext cx="576064" cy="486054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4499992" y="3651870"/>
            <a:ext cx="444500" cy="486054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3851920" y="2211710"/>
            <a:ext cx="360040" cy="288032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4355976" y="1923678"/>
            <a:ext cx="648072" cy="495393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5652120" y="1851670"/>
            <a:ext cx="360040" cy="252028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traveltimes.ru/wp-content/uploads/2021/11/divo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7" name="Picture 3" descr="C:\Users\Днс\Desktop\full822ef4201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7350" y="4585396"/>
            <a:ext cx="966650" cy="5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7504" y="0"/>
            <a:ext cx="4176464" cy="34163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№ 4.4.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Баллон с воздухом для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дайвинга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весит столько, сколько четыре одинаковых гидрокостюма для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дайвинга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 Один гидрокостюм весит столько, сколько два одинаковых жилета для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дайвинга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lang="ru-RU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Определите, верным или неверным является следующее высказывание.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Баллон с воздухом для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дайвинга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весит столько,  сколько восемь одинаковых жилетов для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дайвинга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3435846"/>
            <a:ext cx="5832648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7504" y="3507854"/>
            <a:ext cx="504056" cy="432048"/>
          </a:xfrm>
          <a:prstGeom prst="ellipse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627784" y="3507854"/>
            <a:ext cx="432048" cy="43204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55576" y="3507854"/>
            <a:ext cx="432048" cy="43204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03648" y="3507854"/>
            <a:ext cx="432048" cy="43204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051720" y="3507854"/>
            <a:ext cx="432048" cy="43204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7504" y="4011910"/>
            <a:ext cx="467544" cy="43204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55576" y="4083918"/>
            <a:ext cx="360040" cy="330324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403648" y="4083918"/>
            <a:ext cx="360040" cy="330324"/>
          </a:xfrm>
          <a:prstGeom prst="ellips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2483768" y="4165798"/>
            <a:ext cx="3312368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Ответ: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высказывание  верное.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22368"/>
            <a:ext cx="5796136" cy="62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09.fotocdn.net/s131/e758bc0640eb07d6/public_pin_l/2947163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141480"/>
            <a:ext cx="432048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№ 4.5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Дайверы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Иван, Роман и Михаил готовились к соревнованиям по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дайвингу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 Во время тренировок они совершили 98  погружений.                       У Ивана и Романа вместе                              65 погружений, а у  Романа и Михаила  вместе 59 погружений. Сколько погружений сделал каждый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дайвер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7" name="Picture 3" descr="C:\Documents and Settings\Sergey\Рабочий стол\nk_15029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7734"/>
            <a:ext cx="2727489" cy="21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Sergey\Рабочий стол\nk_15029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5486"/>
            <a:ext cx="2664296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Documents and Settings\Sergey\Рабочий стол\nk_15029_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9742"/>
            <a:ext cx="2664296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09.fotocdn.net/s131/e758bc0640eb07d6/public_pin_l/2947163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5" name="Picture 3" descr="C:\Users\Днс\Desktop\full822ef42013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7350" y="4585396"/>
            <a:ext cx="966650" cy="5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Sergey\Рабочий стол\nk_15029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5486"/>
            <a:ext cx="2664296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ocuments and Settings\Sergey\Рабочий стол\nk_15029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15666"/>
            <a:ext cx="2727489" cy="219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Sergey\Рабочий стол\nk_15029_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17744"/>
            <a:ext cx="2664296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195486"/>
            <a:ext cx="4752528" cy="18928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98 – 65 = 33 (п.) - Михаил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98 – 59 = 39 (п.) -  Иван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arenR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98 – (33 + 39) = 26 (п.) – Роман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Ответ:  33 погружения,  39 погружений,                         26 погружений.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79512" y="14148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№ 1.2  «Снайпер»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46551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Найдите связи между числами, заполните свободные «мишени».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179512" y="1491630"/>
            <a:ext cx="1008112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2"/>
          <p:cNvSpPr>
            <a:spLocks noChangeArrowheads="1"/>
          </p:cNvSpPr>
          <p:nvPr/>
        </p:nvSpPr>
        <p:spPr bwMode="auto">
          <a:xfrm>
            <a:off x="1043608" y="1491630"/>
            <a:ext cx="1008112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2"/>
          <p:cNvSpPr>
            <a:spLocks noChangeArrowheads="1"/>
          </p:cNvSpPr>
          <p:nvPr/>
        </p:nvSpPr>
        <p:spPr bwMode="auto">
          <a:xfrm>
            <a:off x="2411760" y="1491630"/>
            <a:ext cx="1080120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3275856" y="1491630"/>
            <a:ext cx="1080120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2"/>
          <p:cNvSpPr>
            <a:spLocks noChangeArrowheads="1"/>
          </p:cNvSpPr>
          <p:nvPr/>
        </p:nvSpPr>
        <p:spPr bwMode="auto">
          <a:xfrm>
            <a:off x="4788024" y="1437624"/>
            <a:ext cx="1080120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5652120" y="1437624"/>
            <a:ext cx="1008112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"/>
          <p:cNvSpPr>
            <a:spLocks noChangeArrowheads="1"/>
          </p:cNvSpPr>
          <p:nvPr/>
        </p:nvSpPr>
        <p:spPr bwMode="auto">
          <a:xfrm>
            <a:off x="7092280" y="1437624"/>
            <a:ext cx="1008112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"/>
          <p:cNvSpPr>
            <a:spLocks noChangeArrowheads="1"/>
          </p:cNvSpPr>
          <p:nvPr/>
        </p:nvSpPr>
        <p:spPr bwMode="auto">
          <a:xfrm>
            <a:off x="7884368" y="1437624"/>
            <a:ext cx="1008112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"/>
          <p:cNvSpPr>
            <a:spLocks noChangeArrowheads="1"/>
          </p:cNvSpPr>
          <p:nvPr/>
        </p:nvSpPr>
        <p:spPr bwMode="auto">
          <a:xfrm>
            <a:off x="611560" y="2085696"/>
            <a:ext cx="1008112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2843808" y="2085696"/>
            <a:ext cx="1008112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"/>
          <p:cNvSpPr>
            <a:spLocks noChangeArrowheads="1"/>
          </p:cNvSpPr>
          <p:nvPr/>
        </p:nvSpPr>
        <p:spPr bwMode="auto">
          <a:xfrm>
            <a:off x="5292080" y="2085696"/>
            <a:ext cx="1008112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7524328" y="2031690"/>
            <a:ext cx="1008112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323528" y="1491630"/>
            <a:ext cx="648072" cy="486054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1259632" y="1545636"/>
            <a:ext cx="648072" cy="486054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6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827584" y="2139702"/>
            <a:ext cx="648072" cy="486054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9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2555776" y="1599642"/>
            <a:ext cx="648072" cy="486054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4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3491880" y="1599642"/>
            <a:ext cx="648072" cy="486054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7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10"/>
          <p:cNvSpPr>
            <a:spLocks noChangeArrowheads="1"/>
          </p:cNvSpPr>
          <p:nvPr/>
        </p:nvSpPr>
        <p:spPr bwMode="auto">
          <a:xfrm>
            <a:off x="2771800" y="2139702"/>
            <a:ext cx="1080120" cy="594066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11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5004048" y="1545636"/>
            <a:ext cx="648072" cy="486054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5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10"/>
          <p:cNvSpPr>
            <a:spLocks noChangeArrowheads="1"/>
          </p:cNvSpPr>
          <p:nvPr/>
        </p:nvSpPr>
        <p:spPr bwMode="auto">
          <a:xfrm>
            <a:off x="5868144" y="1545636"/>
            <a:ext cx="648072" cy="486054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8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10"/>
          <p:cNvSpPr>
            <a:spLocks noChangeArrowheads="1"/>
          </p:cNvSpPr>
          <p:nvPr/>
        </p:nvSpPr>
        <p:spPr bwMode="auto">
          <a:xfrm>
            <a:off x="5220072" y="2139702"/>
            <a:ext cx="1080120" cy="594066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13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Днс\Desktop\full822ef4201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7350" y="4583930"/>
            <a:ext cx="966650" cy="5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14148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№ 1.2  «Снайпер»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179512" y="1491630"/>
            <a:ext cx="1008112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1043608" y="1491630"/>
            <a:ext cx="1008112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auto">
          <a:xfrm>
            <a:off x="2411760" y="1491630"/>
            <a:ext cx="1080120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3275856" y="1491630"/>
            <a:ext cx="1080120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4788024" y="1437624"/>
            <a:ext cx="1080120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5652120" y="1437624"/>
            <a:ext cx="1008112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2"/>
          <p:cNvSpPr>
            <a:spLocks noChangeArrowheads="1"/>
          </p:cNvSpPr>
          <p:nvPr/>
        </p:nvSpPr>
        <p:spPr bwMode="auto">
          <a:xfrm>
            <a:off x="7092280" y="1437624"/>
            <a:ext cx="1008112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2"/>
          <p:cNvSpPr>
            <a:spLocks noChangeArrowheads="1"/>
          </p:cNvSpPr>
          <p:nvPr/>
        </p:nvSpPr>
        <p:spPr bwMode="auto">
          <a:xfrm>
            <a:off x="7884368" y="1437624"/>
            <a:ext cx="1008112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2"/>
          <p:cNvSpPr>
            <a:spLocks noChangeArrowheads="1"/>
          </p:cNvSpPr>
          <p:nvPr/>
        </p:nvSpPr>
        <p:spPr bwMode="auto">
          <a:xfrm>
            <a:off x="611560" y="2085696"/>
            <a:ext cx="1008112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2"/>
          <p:cNvSpPr>
            <a:spLocks noChangeArrowheads="1"/>
          </p:cNvSpPr>
          <p:nvPr/>
        </p:nvSpPr>
        <p:spPr bwMode="auto">
          <a:xfrm>
            <a:off x="2843808" y="2085696"/>
            <a:ext cx="1008112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2"/>
          <p:cNvSpPr>
            <a:spLocks noChangeArrowheads="1"/>
          </p:cNvSpPr>
          <p:nvPr/>
        </p:nvSpPr>
        <p:spPr bwMode="auto">
          <a:xfrm>
            <a:off x="5220072" y="2085696"/>
            <a:ext cx="1008112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"/>
          <p:cNvSpPr>
            <a:spLocks noChangeArrowheads="1"/>
          </p:cNvSpPr>
          <p:nvPr/>
        </p:nvSpPr>
        <p:spPr bwMode="auto">
          <a:xfrm>
            <a:off x="7524328" y="2031690"/>
            <a:ext cx="1008112" cy="756084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323528" y="1545636"/>
            <a:ext cx="648072" cy="486054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3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1259632" y="1545636"/>
            <a:ext cx="648072" cy="486054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6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827584" y="2139702"/>
            <a:ext cx="648072" cy="486054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9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2555776" y="1599642"/>
            <a:ext cx="648072" cy="486054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4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3491880" y="1599642"/>
            <a:ext cx="648072" cy="486054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7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2771800" y="2139702"/>
            <a:ext cx="1080120" cy="594066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11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10"/>
          <p:cNvSpPr>
            <a:spLocks noChangeArrowheads="1"/>
          </p:cNvSpPr>
          <p:nvPr/>
        </p:nvSpPr>
        <p:spPr bwMode="auto">
          <a:xfrm>
            <a:off x="5004048" y="1545636"/>
            <a:ext cx="648072" cy="486054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5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5868144" y="1545636"/>
            <a:ext cx="648072" cy="486054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8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5220072" y="2139702"/>
            <a:ext cx="1080120" cy="594066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13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99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7236296" y="1545636"/>
            <a:ext cx="648072" cy="486054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6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10"/>
          <p:cNvSpPr>
            <a:spLocks noChangeArrowheads="1"/>
          </p:cNvSpPr>
          <p:nvPr/>
        </p:nvSpPr>
        <p:spPr bwMode="auto">
          <a:xfrm>
            <a:off x="8100392" y="1545636"/>
            <a:ext cx="648072" cy="486054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9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7452320" y="2085696"/>
            <a:ext cx="1080120" cy="594066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15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4148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№ 1.3  «Полоса препятствий»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Oval 2"/>
          <p:cNvSpPr>
            <a:spLocks noChangeArrowheads="1"/>
          </p:cNvSpPr>
          <p:nvPr/>
        </p:nvSpPr>
        <p:spPr bwMode="auto">
          <a:xfrm>
            <a:off x="7812360" y="1923678"/>
            <a:ext cx="1008112" cy="91810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5940152" y="1923678"/>
            <a:ext cx="1008112" cy="918102"/>
          </a:xfrm>
          <a:prstGeom prst="ellipse">
            <a:avLst/>
          </a:prstGeom>
          <a:solidFill>
            <a:srgbClr val="66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4067944" y="1977684"/>
            <a:ext cx="1008112" cy="918102"/>
          </a:xfrm>
          <a:prstGeom prst="ellipse">
            <a:avLst/>
          </a:prstGeom>
          <a:solidFill>
            <a:srgbClr val="FF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395536" y="1977684"/>
            <a:ext cx="1008112" cy="918102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2267744" y="1977684"/>
            <a:ext cx="1008112" cy="918102"/>
          </a:xfrm>
          <a:prstGeom prst="ellipse">
            <a:avLst/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7164288" y="2247714"/>
            <a:ext cx="546360" cy="1620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220072" y="2301720"/>
            <a:ext cx="618368" cy="1620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347864" y="2301720"/>
            <a:ext cx="546360" cy="1620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547664" y="2301720"/>
            <a:ext cx="546360" cy="1620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948264" y="1545636"/>
            <a:ext cx="936104" cy="378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- 8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004048" y="1599642"/>
            <a:ext cx="936104" cy="378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+ 10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131840" y="1599642"/>
            <a:ext cx="936104" cy="378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- 9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331640" y="1599642"/>
            <a:ext cx="936104" cy="378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+ 5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Днс\Desktop\full822ef4201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7350" y="4583930"/>
            <a:ext cx="966650" cy="55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14148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№ 1.3  «Полоса препятствий»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7812360" y="1923678"/>
            <a:ext cx="1008112" cy="918102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6012160" y="1923678"/>
            <a:ext cx="1008112" cy="918102"/>
          </a:xfrm>
          <a:prstGeom prst="ellipse">
            <a:avLst/>
          </a:prstGeom>
          <a:solidFill>
            <a:srgbClr val="66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13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4067944" y="1977684"/>
            <a:ext cx="1008112" cy="918102"/>
          </a:xfrm>
          <a:prstGeom prst="ellipse">
            <a:avLst/>
          </a:prstGeom>
          <a:solidFill>
            <a:srgbClr val="FF99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2195736" y="1977684"/>
            <a:ext cx="1008112" cy="918102"/>
          </a:xfrm>
          <a:prstGeom prst="ellipse">
            <a:avLst/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12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395536" y="1977684"/>
            <a:ext cx="1008112" cy="918102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7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7164288" y="2247714"/>
            <a:ext cx="546360" cy="1620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292080" y="2301720"/>
            <a:ext cx="546360" cy="1620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347864" y="2355726"/>
            <a:ext cx="546360" cy="1620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547664" y="2355726"/>
            <a:ext cx="546360" cy="1620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948264" y="1545636"/>
            <a:ext cx="936104" cy="378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- 8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004048" y="1599642"/>
            <a:ext cx="936104" cy="378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+ 10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131840" y="1599642"/>
            <a:ext cx="936104" cy="378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- 9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331640" y="1599642"/>
            <a:ext cx="936104" cy="3780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+ 5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m0-tub-ru.yandex.net/i?id=6bbf57f2f73d1948fc21d56ebb660918&amp;n=13&amp;exp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08"/>
            <a:ext cx="9144000" cy="5146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№ 1.4  «Математический слалом»</a:t>
            </a:r>
            <a:r>
              <a:rPr lang="ru-RU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clipart.coolclips.com/480/vectors/tf05040/CoolClips_peop127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70"/>
          <a:stretch/>
        </p:blipFill>
        <p:spPr bwMode="auto">
          <a:xfrm>
            <a:off x="5508104" y="411510"/>
            <a:ext cx="2016224" cy="1082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499992" y="303498"/>
            <a:ext cx="13462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64088" y="303498"/>
            <a:ext cx="3937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707904" y="843558"/>
            <a:ext cx="19050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+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9 =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779912" y="843558"/>
            <a:ext cx="3937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220072" y="843558"/>
            <a:ext cx="3937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29" name="AutoShape 5"/>
          <p:cNvCxnSpPr>
            <a:cxnSpLocks noChangeShapeType="1"/>
            <a:stCxn id="1027" idx="2"/>
            <a:endCxn id="8" idx="0"/>
          </p:cNvCxnSpPr>
          <p:nvPr/>
        </p:nvCxnSpPr>
        <p:spPr bwMode="auto">
          <a:xfrm flipH="1">
            <a:off x="3976762" y="579723"/>
            <a:ext cx="1584176" cy="2638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31840" y="1383618"/>
            <a:ext cx="24130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        +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707904" y="1383618"/>
            <a:ext cx="3937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88024" y="1383618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4" name="AutoShape 5"/>
          <p:cNvCxnSpPr>
            <a:cxnSpLocks noChangeShapeType="1"/>
          </p:cNvCxnSpPr>
          <p:nvPr/>
        </p:nvCxnSpPr>
        <p:spPr bwMode="auto">
          <a:xfrm flipH="1">
            <a:off x="4067944" y="1113588"/>
            <a:ext cx="1440160" cy="25726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75856" y="1869672"/>
            <a:ext cx="32131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            - 9) + (1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635896" y="1869672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868144" y="1869672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275856" y="2355726"/>
            <a:ext cx="24130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- 1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3491880" y="2355726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076056" y="2355726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33" name="AutoShape 9"/>
          <p:cNvCxnSpPr>
            <a:cxnSpLocks noChangeShapeType="1"/>
            <a:stCxn id="1031" idx="2"/>
            <a:endCxn id="20" idx="0"/>
          </p:cNvCxnSpPr>
          <p:nvPr/>
        </p:nvCxnSpPr>
        <p:spPr bwMode="auto">
          <a:xfrm flipH="1">
            <a:off x="3726830" y="2145897"/>
            <a:ext cx="2376264" cy="20982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572000" y="2787774"/>
            <a:ext cx="24130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+ 1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=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4716016" y="2787774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6372200" y="2787774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35" name="AutoShape 11"/>
          <p:cNvCxnSpPr>
            <a:cxnSpLocks noChangeShapeType="1"/>
            <a:endCxn id="26" idx="0"/>
          </p:cNvCxnSpPr>
          <p:nvPr/>
        </p:nvCxnSpPr>
        <p:spPr bwMode="auto">
          <a:xfrm flipH="1">
            <a:off x="4950966" y="2625756"/>
            <a:ext cx="413122" cy="16201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9" name="AutoShape 5"/>
          <p:cNvCxnSpPr>
            <a:cxnSpLocks noChangeShapeType="1"/>
            <a:endCxn id="1030" idx="0"/>
          </p:cNvCxnSpPr>
          <p:nvPr/>
        </p:nvCxnSpPr>
        <p:spPr bwMode="auto">
          <a:xfrm flipH="1">
            <a:off x="3870846" y="1653648"/>
            <a:ext cx="1205210" cy="2160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771800" y="3273828"/>
            <a:ext cx="2592288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 (         +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) – 11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3707904" y="3273828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2843808" y="3273828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37" name="AutoShape 13"/>
          <p:cNvCxnSpPr>
            <a:cxnSpLocks noChangeShapeType="1"/>
          </p:cNvCxnSpPr>
          <p:nvPr/>
        </p:nvCxnSpPr>
        <p:spPr bwMode="auto">
          <a:xfrm flipV="1">
            <a:off x="3707904" y="3057804"/>
            <a:ext cx="3115270" cy="2036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2051720" y="3759882"/>
            <a:ext cx="33528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-           = </a:t>
            </a: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2915816" y="3759882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3707904" y="3759882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45" name="AutoShape 11"/>
          <p:cNvCxnSpPr>
            <a:cxnSpLocks noChangeShapeType="1"/>
          </p:cNvCxnSpPr>
          <p:nvPr/>
        </p:nvCxnSpPr>
        <p:spPr bwMode="auto">
          <a:xfrm>
            <a:off x="3059832" y="3543858"/>
            <a:ext cx="216024" cy="2160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4067944" y="4191930"/>
            <a:ext cx="30099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+         + 1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=  </a:t>
            </a:r>
          </a:p>
        </p:txBody>
      </p:sp>
      <p:sp>
        <p:nvSpPr>
          <p:cNvPr id="49" name="Rectangle 16"/>
          <p:cNvSpPr>
            <a:spLocks noChangeArrowheads="1"/>
          </p:cNvSpPr>
          <p:nvPr/>
        </p:nvSpPr>
        <p:spPr bwMode="auto">
          <a:xfrm>
            <a:off x="5220072" y="4191930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2555776" y="4677984"/>
            <a:ext cx="2413000" cy="295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- 1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9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6444208" y="4191930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2627784" y="4677984"/>
            <a:ext cx="469900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7" name="AutoShape 9"/>
          <p:cNvCxnSpPr>
            <a:cxnSpLocks noChangeShapeType="1"/>
          </p:cNvCxnSpPr>
          <p:nvPr/>
        </p:nvCxnSpPr>
        <p:spPr bwMode="auto">
          <a:xfrm flipH="1">
            <a:off x="2699792" y="4461960"/>
            <a:ext cx="4195390" cy="2160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0" name="AutoShape 5"/>
          <p:cNvCxnSpPr>
            <a:cxnSpLocks noChangeShapeType="1"/>
            <a:stCxn id="43" idx="2"/>
            <a:endCxn id="49" idx="0"/>
          </p:cNvCxnSpPr>
          <p:nvPr/>
        </p:nvCxnSpPr>
        <p:spPr bwMode="auto">
          <a:xfrm>
            <a:off x="3942854" y="4036107"/>
            <a:ext cx="1512168" cy="15582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3441</TotalTime>
  <Words>2454</Words>
  <Application>Microsoft Office PowerPoint</Application>
  <PresentationFormat>Экран (16:9)</PresentationFormat>
  <Paragraphs>451</Paragraphs>
  <Slides>42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Мимими</cp:lastModifiedBy>
  <cp:revision>571</cp:revision>
  <dcterms:created xsi:type="dcterms:W3CDTF">2019-10-08T09:34:16Z</dcterms:created>
  <dcterms:modified xsi:type="dcterms:W3CDTF">2023-06-18T21:22:51Z</dcterms:modified>
</cp:coreProperties>
</file>