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  <p:sldId id="279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16E"/>
    <a:srgbClr val="931925"/>
    <a:srgbClr val="EA828C"/>
    <a:srgbClr val="CD3434"/>
    <a:srgbClr val="68121B"/>
    <a:srgbClr val="EC9099"/>
    <a:srgbClr val="000000"/>
    <a:srgbClr val="C82232"/>
    <a:srgbClr val="2AC0AE"/>
    <a:srgbClr val="290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A828C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C8-4AF4-89C8-00C92BB74E35}"/>
              </c:ext>
            </c:extLst>
          </c:dPt>
          <c:dPt>
            <c:idx val="1"/>
            <c:bubble3D val="0"/>
            <c:spPr>
              <a:solidFill>
                <a:srgbClr val="CD3434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C8-4AF4-89C8-00C92BB74E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Lbls>
            <c:dLbl>
              <c:idx val="1"/>
              <c:layout>
                <c:manualLayout>
                  <c:x val="0.12029538674295899"/>
                  <c:y val="0.128363120575204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7F5134D7-6E5C-4BFF-AC3B-84C71664A410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320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8C8-4AF4-89C8-00C92BB74E35}"/>
                </c:ext>
                <c:ext xmlns:c15="http://schemas.microsoft.com/office/drawing/2012/chart" uri="{CE6537A1-D6FC-4f65-9D91-7224C49458BB}">
                  <c15:layout>
                    <c:manualLayout>
                      <c:w val="0.4310584691622697"/>
                      <c:h val="0.2681058736034858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81</c:v>
                </c:pt>
                <c:pt idx="1">
                  <c:v>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C8-4AF4-89C8-00C92BB74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55AF8-B77C-4987-827C-EDC004233D6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D76FD-8876-412E-BD1B-758C5110C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6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4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1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59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2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3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14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4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8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9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1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BB760-AC98-482A-A010-5DEDC287BF06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4DCD-7374-4DBE-9441-6673E27D6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09" y="286613"/>
            <a:ext cx="1828686" cy="1599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5224" y="2900433"/>
            <a:ext cx="64636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8121B"/>
                </a:solidFill>
                <a:latin typeface="Arial Narrow" panose="020B0606020202030204" pitchFamily="34" charset="0"/>
              </a:rPr>
              <a:t>Муниципальная модель эффективной реализации целевой модели </a:t>
            </a:r>
            <a:r>
              <a:rPr lang="ru-RU" sz="3200" b="1" dirty="0" smtClean="0">
                <a:solidFill>
                  <a:srgbClr val="68121B"/>
                </a:solidFill>
                <a:latin typeface="Arial Narrow" panose="020B0606020202030204" pitchFamily="34" charset="0"/>
              </a:rPr>
              <a:t>наставничества </a:t>
            </a:r>
          </a:p>
          <a:p>
            <a:r>
              <a:rPr lang="ru-RU" sz="3200" b="1" dirty="0">
                <a:solidFill>
                  <a:srgbClr val="68121B"/>
                </a:solidFill>
                <a:latin typeface="Arial Narrow" panose="020B0606020202030204" pitchFamily="34" charset="0"/>
              </a:rPr>
              <a:t>н</a:t>
            </a:r>
            <a:r>
              <a:rPr lang="ru-RU" sz="3200" b="1" dirty="0" smtClean="0">
                <a:solidFill>
                  <a:srgbClr val="68121B"/>
                </a:solidFill>
                <a:latin typeface="Arial Narrow" panose="020B0606020202030204" pitchFamily="34" charset="0"/>
              </a:rPr>
              <a:t>а территории </a:t>
            </a:r>
          </a:p>
          <a:p>
            <a:r>
              <a:rPr lang="ru-RU" sz="3200" b="1" dirty="0" smtClean="0">
                <a:solidFill>
                  <a:srgbClr val="68121B"/>
                </a:solidFill>
                <a:latin typeface="Arial Narrow" panose="020B0606020202030204" pitchFamily="34" charset="0"/>
              </a:rPr>
              <a:t>Уссурийского городского округа</a:t>
            </a:r>
            <a:endParaRPr lang="ru-RU" sz="3200" b="1" dirty="0" smtClean="0">
              <a:solidFill>
                <a:srgbClr val="68121B"/>
              </a:solidFill>
              <a:latin typeface="Arial Narrow" panose="020B0606020202030204" pitchFamily="34" charset="0"/>
            </a:endParaRPr>
          </a:p>
          <a:p>
            <a:endParaRPr lang="ru-RU" sz="2400" b="1" dirty="0" smtClean="0">
              <a:solidFill>
                <a:srgbClr val="68121B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5515276" cy="6858000"/>
          </a:xfrm>
          <a:prstGeom prst="rect">
            <a:avLst/>
          </a:prstGeom>
          <a:solidFill>
            <a:srgbClr val="68121B"/>
          </a:solidFill>
          <a:ln>
            <a:solidFill>
              <a:srgbClr val="68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90535" y="1475705"/>
            <a:ext cx="6029608" cy="4390930"/>
            <a:chOff x="90535" y="1258433"/>
            <a:chExt cx="6029608" cy="439093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616" y="1371628"/>
              <a:ext cx="5819446" cy="4164541"/>
            </a:xfrm>
            <a:prstGeom prst="rect">
              <a:avLst/>
            </a:prstGeom>
            <a:effectLst>
              <a:outerShdw blurRad="50800" dist="38100" dir="8100000" sx="85000" sy="85000" algn="tr" rotWithShape="0">
                <a:schemeClr val="bg1"/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90535" y="1258433"/>
              <a:ext cx="6029608" cy="439093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833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Региональная конференция «Шаг в науку»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05305" y="1421002"/>
            <a:ext cx="31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       Ученик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385188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365755" y="2010345"/>
            <a:ext cx="2656574" cy="4640712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49</a:t>
            </a:r>
            <a:r>
              <a:rPr lang="ru-RU" sz="4000" dirty="0" smtClean="0">
                <a:latin typeface="Arial Narrow" panose="020B0606020202030204" pitchFamily="34" charset="0"/>
              </a:rPr>
              <a:t> проектов</a:t>
            </a:r>
          </a:p>
          <a:p>
            <a:pPr algn="ctr"/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секций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521908" y="4032985"/>
            <a:ext cx="4328561" cy="15606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65893" y="2479366"/>
            <a:ext cx="32052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err="1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Арсеньевский</a:t>
            </a: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ГО;</a:t>
            </a:r>
          </a:p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Артемовский ГО;</a:t>
            </a:r>
          </a:p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Находкинский ГО;</a:t>
            </a:r>
          </a:p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Уссурийский ГО;</a:t>
            </a:r>
          </a:p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err="1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Хорольский</a:t>
            </a: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МО;</a:t>
            </a:r>
          </a:p>
          <a:p>
            <a:pPr marL="457200" indent="-457200">
              <a:lnSpc>
                <a:spcPct val="150000"/>
              </a:lnSpc>
              <a:buFont typeface="Arial Narrow" panose="020B0606020202030204" pitchFamily="34" charset="0"/>
              <a:buChar char="−"/>
            </a:pPr>
            <a:r>
              <a:rPr lang="ru-RU" sz="2800" dirty="0" err="1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Надежденский</a:t>
            </a:r>
            <a:r>
              <a:rPr lang="ru-RU" sz="28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МР</a:t>
            </a:r>
            <a:endParaRPr lang="ru-RU" sz="2800" dirty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" b="4969"/>
          <a:stretch/>
        </p:blipFill>
        <p:spPr>
          <a:xfrm>
            <a:off x="7531534" y="1421002"/>
            <a:ext cx="4318936" cy="2521820"/>
          </a:xfrm>
          <a:prstGeom prst="rect">
            <a:avLst/>
          </a:prstGeom>
        </p:spPr>
      </p:pic>
      <p:pic>
        <p:nvPicPr>
          <p:cNvPr id="5" name="Рисунок 4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8604"/>
          <a:stretch/>
        </p:blipFill>
        <p:spPr>
          <a:xfrm>
            <a:off x="7531533" y="4185050"/>
            <a:ext cx="4318936" cy="2523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72" y="2098326"/>
            <a:ext cx="1556135" cy="4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Поддержка одаренных детей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7975" y="2730199"/>
            <a:ext cx="38403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31925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 </a:t>
            </a: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2021 </a:t>
            </a:r>
            <a:r>
              <a:rPr lang="ru-RU" sz="2400" dirty="0">
                <a:solidFill>
                  <a:srgbClr val="931925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года на территории Уссурийского городского округа действует постановление Главы </a:t>
            </a: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администрации</a:t>
            </a:r>
          </a:p>
          <a:p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«Об </a:t>
            </a:r>
            <a:r>
              <a:rPr lang="ru-RU" sz="2400" dirty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утверждении Порядка поощрения одаренных </a:t>
            </a:r>
            <a:r>
              <a:rPr lang="ru-RU" sz="2400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детей»</a:t>
            </a:r>
            <a:endParaRPr lang="ru-RU" sz="2400" dirty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6573"/>
          <a:stretch/>
        </p:blipFill>
        <p:spPr>
          <a:xfrm>
            <a:off x="5698156" y="2056978"/>
            <a:ext cx="5933685" cy="40018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11528" y="1963554"/>
            <a:ext cx="6092792" cy="4186989"/>
          </a:xfrm>
          <a:prstGeom prst="rect">
            <a:avLst/>
          </a:prstGeom>
          <a:noFill/>
          <a:ln w="38100">
            <a:solidFill>
              <a:srgbClr val="E561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5515276" cy="6858000"/>
          </a:xfrm>
          <a:prstGeom prst="rect">
            <a:avLst/>
          </a:prstGeom>
          <a:solidFill>
            <a:srgbClr val="68121B"/>
          </a:solidFill>
          <a:ln>
            <a:solidFill>
              <a:srgbClr val="68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27031" y="2384109"/>
            <a:ext cx="63622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Хороший наставник тот,</a:t>
            </a:r>
          </a:p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кто заставляет нас меняться даже тогда, когда его самого рядом нет</a:t>
            </a:r>
          </a:p>
          <a:p>
            <a:endParaRPr lang="ru-RU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Николай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Латанский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0" name="Picture 2" descr="Николай Латанский — Международный спикер, Коуч масштабности мышления,  Трансформационный трене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9" y="1554899"/>
            <a:ext cx="4698698" cy="469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07974" y="1475073"/>
            <a:ext cx="11781355" cy="48583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Формы наставничества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grpSp>
        <p:nvGrpSpPr>
          <p:cNvPr id="36" name="Группа 35"/>
          <p:cNvGrpSpPr/>
          <p:nvPr/>
        </p:nvGrpSpPr>
        <p:grpSpPr>
          <a:xfrm>
            <a:off x="12498852" y="5587477"/>
            <a:ext cx="611109" cy="603565"/>
            <a:chOff x="9592147" y="5631245"/>
            <a:chExt cx="611109" cy="603565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9592147" y="5631245"/>
              <a:ext cx="611109" cy="135802"/>
              <a:chOff x="9524246" y="5631245"/>
              <a:chExt cx="611109" cy="135802"/>
            </a:xfrm>
          </p:grpSpPr>
          <p:sp>
            <p:nvSpPr>
              <p:cNvPr id="46" name="Овал 45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9592147" y="5865127"/>
              <a:ext cx="611109" cy="135802"/>
              <a:chOff x="9524246" y="5631245"/>
              <a:chExt cx="611109" cy="135802"/>
            </a:xfrm>
          </p:grpSpPr>
          <p:sp>
            <p:nvSpPr>
              <p:cNvPr id="43" name="Овал 42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9592147" y="6099008"/>
              <a:ext cx="611109" cy="135802"/>
              <a:chOff x="9524246" y="5631245"/>
              <a:chExt cx="611109" cy="135802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234833" y="1783531"/>
            <a:ext cx="2682514" cy="4663922"/>
            <a:chOff x="348555" y="1783531"/>
            <a:chExt cx="2344848" cy="4481465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348555" y="1783531"/>
              <a:ext cx="2344848" cy="4481465"/>
            </a:xfrm>
            <a:prstGeom prst="roundRect">
              <a:avLst/>
            </a:prstGeom>
            <a:noFill/>
            <a:ln w="38100">
              <a:solidFill>
                <a:srgbClr val="CD343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3968" y="2000821"/>
              <a:ext cx="19940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РУКОВОДИТЕЛЬ</a:t>
              </a:r>
            </a:p>
            <a:p>
              <a:pPr algn="ctr">
                <a:lnSpc>
                  <a:spcPct val="80000"/>
                </a:lnSpc>
              </a:pPr>
              <a:endParaRPr lang="ru-RU" sz="20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РУКОВОДИТЕЛЬ</a:t>
              </a:r>
              <a:endParaRPr lang="ru-RU" sz="2000" dirty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1520979" y="2299588"/>
              <a:ext cx="0" cy="434566"/>
            </a:xfrm>
            <a:prstGeom prst="straightConnector1">
              <a:avLst/>
            </a:prstGeom>
            <a:ln w="19050">
              <a:solidFill>
                <a:srgbClr val="CD343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3277758" y="1783531"/>
            <a:ext cx="2682514" cy="4663922"/>
            <a:chOff x="348555" y="1783531"/>
            <a:chExt cx="2344848" cy="4481465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348555" y="1783531"/>
              <a:ext cx="2344848" cy="4481465"/>
            </a:xfrm>
            <a:prstGeom prst="roundRect">
              <a:avLst/>
            </a:prstGeom>
            <a:noFill/>
            <a:ln w="38100">
              <a:solidFill>
                <a:srgbClr val="CD343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3968" y="2000821"/>
              <a:ext cx="19940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УЧИТЕЛЬ</a:t>
              </a:r>
            </a:p>
            <a:p>
              <a:pPr algn="ctr">
                <a:lnSpc>
                  <a:spcPct val="80000"/>
                </a:lnSpc>
              </a:pPr>
              <a:endParaRPr lang="ru-RU" sz="20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УЧИТЕЛЬ</a:t>
              </a:r>
              <a:endParaRPr lang="ru-RU" sz="2000" dirty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62" name="Прямая со стрелкой 61"/>
            <p:cNvCxnSpPr/>
            <p:nvPr/>
          </p:nvCxnSpPr>
          <p:spPr>
            <a:xfrm>
              <a:off x="1520979" y="2299588"/>
              <a:ext cx="0" cy="434566"/>
            </a:xfrm>
            <a:prstGeom prst="straightConnector1">
              <a:avLst/>
            </a:prstGeom>
            <a:ln w="19050">
              <a:solidFill>
                <a:srgbClr val="CD343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/>
        </p:nvGrpSpPr>
        <p:grpSpPr>
          <a:xfrm>
            <a:off x="6320683" y="1783531"/>
            <a:ext cx="2682514" cy="4663922"/>
            <a:chOff x="348555" y="1783531"/>
            <a:chExt cx="2344848" cy="4481465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348555" y="1783531"/>
              <a:ext cx="2344848" cy="4481465"/>
            </a:xfrm>
            <a:prstGeom prst="roundRect">
              <a:avLst/>
            </a:prstGeom>
            <a:noFill/>
            <a:ln w="38100">
              <a:solidFill>
                <a:srgbClr val="CD343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23968" y="2000821"/>
              <a:ext cx="19940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УЧИТЕЛЬ</a:t>
              </a:r>
            </a:p>
            <a:p>
              <a:pPr algn="ctr">
                <a:lnSpc>
                  <a:spcPct val="80000"/>
                </a:lnSpc>
              </a:pPr>
              <a:endParaRPr lang="ru-RU" sz="20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УЧЕНИК</a:t>
              </a:r>
              <a:endParaRPr lang="ru-RU" sz="2000" dirty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67" name="Прямая со стрелкой 66"/>
            <p:cNvCxnSpPr/>
            <p:nvPr/>
          </p:nvCxnSpPr>
          <p:spPr>
            <a:xfrm>
              <a:off x="1520979" y="2299588"/>
              <a:ext cx="0" cy="434566"/>
            </a:xfrm>
            <a:prstGeom prst="straightConnector1">
              <a:avLst/>
            </a:prstGeom>
            <a:ln w="19050">
              <a:solidFill>
                <a:srgbClr val="CD343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9363607" y="1783531"/>
            <a:ext cx="2682514" cy="4663922"/>
            <a:chOff x="348555" y="1783531"/>
            <a:chExt cx="2344848" cy="4481465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348555" y="1783531"/>
              <a:ext cx="2344848" cy="4481465"/>
            </a:xfrm>
            <a:prstGeom prst="roundRect">
              <a:avLst/>
            </a:prstGeom>
            <a:noFill/>
            <a:ln w="38100">
              <a:solidFill>
                <a:srgbClr val="CD343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3968" y="2000821"/>
              <a:ext cx="19940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УЧЕНИК</a:t>
              </a:r>
            </a:p>
            <a:p>
              <a:pPr algn="ctr">
                <a:lnSpc>
                  <a:spcPct val="80000"/>
                </a:lnSpc>
              </a:pPr>
              <a:endParaRPr lang="ru-RU" sz="20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000" dirty="0" smtClean="0">
                  <a:solidFill>
                    <a:srgbClr val="CD34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УЧЕНИК</a:t>
              </a:r>
              <a:endParaRPr lang="ru-RU" sz="2000" dirty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71" name="Прямая со стрелкой 70"/>
            <p:cNvCxnSpPr/>
            <p:nvPr/>
          </p:nvCxnSpPr>
          <p:spPr>
            <a:xfrm>
              <a:off x="1520979" y="2299588"/>
              <a:ext cx="0" cy="434566"/>
            </a:xfrm>
            <a:prstGeom prst="straightConnector1">
              <a:avLst/>
            </a:prstGeom>
            <a:ln w="19050">
              <a:solidFill>
                <a:srgbClr val="CD343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sun9-39.userapi.com/impf/c831208/v831208776/bd421/RW4D2esyZFE.jpg?size=800x731&amp;quality=96&amp;sign=d2ebd26a72ffbf50ed6ad5d2978f2e16&amp;c_uniq_tag=0khq5z6dlp8tFKuDMUoKaeRFiTMFpdiJOtm3zGcguP0&amp;type=album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0" y="3908860"/>
            <a:ext cx="2520000" cy="216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15" y="3908860"/>
            <a:ext cx="252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1940" y="3908860"/>
            <a:ext cx="252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444864" y="3908860"/>
            <a:ext cx="252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2" name="Прямая соединительная линия 71"/>
          <p:cNvCxnSpPr/>
          <p:nvPr/>
        </p:nvCxnSpPr>
        <p:spPr>
          <a:xfrm>
            <a:off x="306793" y="3419494"/>
            <a:ext cx="2538595" cy="0"/>
          </a:xfrm>
          <a:prstGeom prst="line">
            <a:avLst/>
          </a:prstGeom>
          <a:ln w="57150" cmpd="thickThin">
            <a:solidFill>
              <a:srgbClr val="C8223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349718" y="3417894"/>
            <a:ext cx="2538595" cy="0"/>
          </a:xfrm>
          <a:prstGeom prst="line">
            <a:avLst/>
          </a:prstGeom>
          <a:ln w="57150" cmpd="thickThin">
            <a:solidFill>
              <a:srgbClr val="C8223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392643" y="3416294"/>
            <a:ext cx="2538595" cy="0"/>
          </a:xfrm>
          <a:prstGeom prst="line">
            <a:avLst/>
          </a:prstGeom>
          <a:ln w="57150" cmpd="thickThin">
            <a:solidFill>
              <a:srgbClr val="C8223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9435567" y="3414694"/>
            <a:ext cx="2538595" cy="0"/>
          </a:xfrm>
          <a:prstGeom prst="line">
            <a:avLst/>
          </a:prstGeom>
          <a:ln w="57150" cmpd="thickThin">
            <a:solidFill>
              <a:srgbClr val="C8223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Проект «Школа молодого управленца»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grpSp>
        <p:nvGrpSpPr>
          <p:cNvPr id="36" name="Группа 35"/>
          <p:cNvGrpSpPr/>
          <p:nvPr/>
        </p:nvGrpSpPr>
        <p:grpSpPr>
          <a:xfrm>
            <a:off x="12498852" y="5587477"/>
            <a:ext cx="611109" cy="603565"/>
            <a:chOff x="9592147" y="5631245"/>
            <a:chExt cx="611109" cy="603565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9592147" y="5631245"/>
              <a:ext cx="611109" cy="135802"/>
              <a:chOff x="9524246" y="5631245"/>
              <a:chExt cx="611109" cy="135802"/>
            </a:xfrm>
          </p:grpSpPr>
          <p:sp>
            <p:nvSpPr>
              <p:cNvPr id="46" name="Овал 45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9592147" y="5865127"/>
              <a:ext cx="611109" cy="135802"/>
              <a:chOff x="9524246" y="5631245"/>
              <a:chExt cx="611109" cy="135802"/>
            </a:xfrm>
          </p:grpSpPr>
          <p:sp>
            <p:nvSpPr>
              <p:cNvPr id="43" name="Овал 42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9592147" y="6099008"/>
              <a:ext cx="611109" cy="135802"/>
              <a:chOff x="9524246" y="5631245"/>
              <a:chExt cx="611109" cy="135802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9524246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9761900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9999553" y="5631245"/>
                <a:ext cx="135802" cy="135802"/>
              </a:xfrm>
              <a:prstGeom prst="ellipse">
                <a:avLst/>
              </a:prstGeom>
              <a:solidFill>
                <a:srgbClr val="68121B"/>
              </a:solidFill>
              <a:ln>
                <a:solidFill>
                  <a:srgbClr val="6812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889" y="3534127"/>
            <a:ext cx="2522507" cy="3163224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296281" y="1653119"/>
            <a:ext cx="2057329" cy="1645920"/>
            <a:chOff x="307975" y="1693337"/>
            <a:chExt cx="3052071" cy="2127085"/>
          </a:xfrm>
        </p:grpSpPr>
        <p:pic>
          <p:nvPicPr>
            <p:cNvPr id="57" name="Рисунок 5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380" y="1693337"/>
              <a:ext cx="1906666" cy="1321806"/>
            </a:xfrm>
            <a:prstGeom prst="rect">
              <a:avLst/>
            </a:prstGeom>
          </p:spPr>
        </p:pic>
        <p:pic>
          <p:nvPicPr>
            <p:cNvPr id="58" name="Рисунок 5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75" y="2247883"/>
              <a:ext cx="1906666" cy="1321806"/>
            </a:xfrm>
            <a:prstGeom prst="rect">
              <a:avLst/>
            </a:prstGeom>
          </p:spPr>
        </p:pic>
        <p:pic>
          <p:nvPicPr>
            <p:cNvPr id="63" name="Рисунок 6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310" y="2498616"/>
              <a:ext cx="1906666" cy="1321806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967056" y="2654942"/>
            <a:ext cx="25506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solidFill>
                  <a:srgbClr val="CD3434"/>
                </a:solidFill>
                <a:latin typeface="Arial Narrow" panose="020B0606020202030204" pitchFamily="34" charset="0"/>
              </a:rPr>
              <a:t>Образовательная организация в УГО</a:t>
            </a:r>
            <a:endParaRPr lang="ru-RU" sz="1900" b="1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1780" y="1421002"/>
            <a:ext cx="1401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81</a:t>
            </a:r>
            <a:endParaRPr lang="ru-RU" sz="8800" b="1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41779" y="3549403"/>
            <a:ext cx="1401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26</a:t>
            </a:r>
            <a:endParaRPr lang="ru-RU" sz="8800" b="1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67054" y="4863395"/>
            <a:ext cx="25506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solidFill>
                  <a:srgbClr val="CD3434"/>
                </a:solidFill>
                <a:latin typeface="Arial Narrow" panose="020B0606020202030204" pitchFamily="34" charset="0"/>
              </a:rPr>
              <a:t>Руководителей,</a:t>
            </a:r>
          </a:p>
          <a:p>
            <a:pPr algn="ctr"/>
            <a:r>
              <a:rPr lang="ru-RU" sz="1900" dirty="0" smtClean="0">
                <a:solidFill>
                  <a:srgbClr val="CD3434"/>
                </a:solidFill>
                <a:latin typeface="Arial Narrow" panose="020B0606020202030204" pitchFamily="34" charset="0"/>
              </a:rPr>
              <a:t>стаж до 3-х лет </a:t>
            </a:r>
            <a:endParaRPr lang="ru-RU" sz="1900" b="1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9530" y="2654468"/>
            <a:ext cx="621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Соотношение количества молодых руководителей к количеству руководителей со стажем</a:t>
            </a:r>
            <a:endParaRPr lang="ru-RU" sz="2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191914" y="3728625"/>
            <a:ext cx="5067526" cy="3623755"/>
            <a:chOff x="6191914" y="3728625"/>
            <a:chExt cx="5067526" cy="3623755"/>
          </a:xfrm>
        </p:grpSpPr>
        <p:graphicFrame>
          <p:nvGraphicFramePr>
            <p:cNvPr id="20" name="Диаграмма 19"/>
            <p:cNvGraphicFramePr/>
            <p:nvPr>
              <p:extLst>
                <p:ext uri="{D42A27DB-BD31-4B8C-83A1-F6EECF244321}">
                  <p14:modId xmlns:p14="http://schemas.microsoft.com/office/powerpoint/2010/main" val="642654038"/>
                </p:ext>
              </p:extLst>
            </p:nvPr>
          </p:nvGraphicFramePr>
          <p:xfrm>
            <a:off x="6191914" y="3728625"/>
            <a:ext cx="5067526" cy="3623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9" name="TextBox 78"/>
            <p:cNvSpPr txBox="1"/>
            <p:nvPr/>
          </p:nvSpPr>
          <p:spPr>
            <a:xfrm>
              <a:off x="8910309" y="5309316"/>
              <a:ext cx="1282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67,9 %</a:t>
              </a:r>
              <a:endParaRPr lang="ru-RU" sz="32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3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Проект «Школа молодого управленца»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5305" y="1421002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Руководитель      </a:t>
            </a:r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Руководитель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136623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11754" y="215472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Наставничество в группе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846428" y="2154724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Narrow" panose="020B0606020202030204" pitchFamily="34" charset="0"/>
              </a:rPr>
              <a:t>Краткосрочное наставничество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7" y="2852221"/>
            <a:ext cx="4952063" cy="38373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6428" y="3070459"/>
            <a:ext cx="506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Формирование учебного плана;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Разработка программ развития;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Разработка антикризисной программы</a:t>
            </a:r>
            <a:endParaRPr lang="ru-RU" sz="2400" dirty="0">
              <a:solidFill>
                <a:srgbClr val="931925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98903" y="5210927"/>
            <a:ext cx="5427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Открытие Центра «Точка роста»;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Составление сметы учебных расходов;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Организация работы школьной столовой</a:t>
            </a:r>
            <a:endParaRPr lang="ru-RU" sz="2400" dirty="0">
              <a:solidFill>
                <a:srgbClr val="931925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6846428" y="4622652"/>
            <a:ext cx="5069648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5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Проект «Школа молодого управленца»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5305" y="1421002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Руководитель      </a:t>
            </a:r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Руководитель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136623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11754" y="215472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Ситуационное наставничество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5575" y="5216880"/>
            <a:ext cx="5706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latin typeface="Arial Narrow" panose="020B0606020202030204" pitchFamily="34" charset="0"/>
              </a:rPr>
              <a:t>Кадровая политика;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latin typeface="Arial Narrow" panose="020B0606020202030204" pitchFamily="34" charset="0"/>
              </a:rPr>
              <a:t>Идеи оформления учебных помещений;</a:t>
            </a:r>
          </a:p>
          <a:p>
            <a:pPr marL="342900" indent="-342900">
              <a:buFont typeface="Arial Narrow" panose="020B0606020202030204" pitchFamily="34" charset="0"/>
              <a:buChar char="−"/>
            </a:pPr>
            <a:r>
              <a:rPr lang="ru-RU" sz="2400" dirty="0" smtClean="0">
                <a:latin typeface="Arial Narrow" panose="020B0606020202030204" pitchFamily="34" charset="0"/>
              </a:rPr>
              <a:t>Экскурсии в образовательные организации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90003" y="4901781"/>
            <a:ext cx="5069648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0003" y="3388412"/>
            <a:ext cx="491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Группа </a:t>
            </a:r>
            <a:r>
              <a:rPr lang="ru-RU" sz="32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«На шаг впереди»</a:t>
            </a:r>
          </a:p>
        </p:txBody>
      </p:sp>
      <p:pic>
        <p:nvPicPr>
          <p:cNvPr id="3074" name="Picture 2" descr="https://static.tildacdn.com/tild3934-3339-4630-b534-633565323934/aging-workfor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85" y="2154725"/>
            <a:ext cx="6215405" cy="414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Центр наставничества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5305" y="1421002"/>
            <a:ext cx="31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       </a:t>
            </a:r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385188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2592799" y="2514578"/>
            <a:ext cx="3476531" cy="4085398"/>
            <a:chOff x="307975" y="2514578"/>
            <a:chExt cx="3476531" cy="408539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7975" y="2514578"/>
              <a:ext cx="3476531" cy="4085398"/>
              <a:chOff x="3087231" y="3023857"/>
              <a:chExt cx="3476531" cy="2987644"/>
            </a:xfrm>
          </p:grpSpPr>
          <p:sp>
            <p:nvSpPr>
              <p:cNvPr id="3" name="Выноска со стрелкой вправо 2"/>
              <p:cNvSpPr/>
              <p:nvPr/>
            </p:nvSpPr>
            <p:spPr>
              <a:xfrm>
                <a:off x="3087231" y="3023857"/>
                <a:ext cx="3476531" cy="2987644"/>
              </a:xfrm>
              <a:prstGeom prst="rightArrowCallout">
                <a:avLst>
                  <a:gd name="adj1" fmla="val 26212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5616E"/>
              </a:solidFill>
              <a:ln>
                <a:solidFill>
                  <a:srgbClr val="E561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50194" y="3312048"/>
                <a:ext cx="188312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lt1"/>
                    </a:solidFill>
                    <a:latin typeface="Arial Narrow" panose="020B0606020202030204" pitchFamily="34" charset="0"/>
                  </a:rPr>
                  <a:t>Реестр наставников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50193" y="4836043"/>
                <a:ext cx="1883121" cy="101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lt1"/>
                    </a:solidFill>
                    <a:latin typeface="Arial Narrow" panose="020B0606020202030204" pitchFamily="34" charset="0"/>
                  </a:rPr>
                  <a:t>Реестр </a:t>
                </a:r>
                <a:r>
                  <a:rPr lang="ru-RU" sz="2800" dirty="0" smtClean="0">
                    <a:solidFill>
                      <a:schemeClr val="lt1"/>
                    </a:solidFill>
                    <a:latin typeface="Arial Narrow" panose="020B0606020202030204" pitchFamily="34" charset="0"/>
                  </a:rPr>
                  <a:t>молодых педагогов</a:t>
                </a:r>
                <a:endParaRPr lang="ru-RU" sz="2800" dirty="0">
                  <a:solidFill>
                    <a:schemeClr val="lt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8" name="Овал 7"/>
            <p:cNvSpPr/>
            <p:nvPr/>
          </p:nvSpPr>
          <p:spPr>
            <a:xfrm>
              <a:off x="1901618" y="2553288"/>
              <a:ext cx="633742" cy="6337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1</a:t>
              </a:r>
              <a:endParaRPr lang="ru-RU" sz="3600" dirty="0">
                <a:solidFill>
                  <a:srgbClr val="931925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138990" y="2514578"/>
            <a:ext cx="3476531" cy="4085398"/>
            <a:chOff x="3947468" y="2514578"/>
            <a:chExt cx="3476531" cy="408539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947468" y="2514578"/>
              <a:ext cx="3476531" cy="4085398"/>
              <a:chOff x="3947468" y="2514578"/>
              <a:chExt cx="3476531" cy="4085398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3947468" y="2514578"/>
                <a:ext cx="3476531" cy="4085398"/>
                <a:chOff x="3087231" y="3023857"/>
                <a:chExt cx="3476531" cy="2987644"/>
              </a:xfrm>
            </p:grpSpPr>
            <p:sp>
              <p:nvSpPr>
                <p:cNvPr id="23" name="Выноска со стрелкой вправо 22"/>
                <p:cNvSpPr/>
                <p:nvPr/>
              </p:nvSpPr>
              <p:spPr>
                <a:xfrm>
                  <a:off x="3087231" y="3023857"/>
                  <a:ext cx="3476531" cy="2987644"/>
                </a:xfrm>
                <a:prstGeom prst="rightArrowCallout">
                  <a:avLst>
                    <a:gd name="adj1" fmla="val 26212"/>
                    <a:gd name="adj2" fmla="val 25000"/>
                    <a:gd name="adj3" fmla="val 25000"/>
                    <a:gd name="adj4" fmla="val 64977"/>
                  </a:avLst>
                </a:prstGeom>
                <a:solidFill>
                  <a:srgbClr val="E5616E"/>
                </a:solidFill>
                <a:ln>
                  <a:solidFill>
                    <a:srgbClr val="E561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087231" y="3312048"/>
                  <a:ext cx="2408065" cy="1057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200" dirty="0" smtClean="0">
                      <a:solidFill>
                        <a:schemeClr val="lt1"/>
                      </a:solidFill>
                      <a:latin typeface="Arial Narrow" panose="020B0606020202030204" pitchFamily="34" charset="0"/>
                    </a:rPr>
                    <a:t>Диагностика коммуникативных и организационных способностей </a:t>
                  </a:r>
                  <a:endParaRPr lang="ru-RU" sz="2200" dirty="0">
                    <a:solidFill>
                      <a:schemeClr val="lt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28" name="Овал 27"/>
              <p:cNvSpPr/>
              <p:nvPr/>
            </p:nvSpPr>
            <p:spPr>
              <a:xfrm>
                <a:off x="5548656" y="2553288"/>
                <a:ext cx="633742" cy="6337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dirty="0" smtClean="0">
                    <a:solidFill>
                      <a:srgbClr val="931925"/>
                    </a:solidFill>
                    <a:latin typeface="Arial Narrow" panose="020B0606020202030204" pitchFamily="34" charset="0"/>
                  </a:rPr>
                  <a:t>2</a:t>
                </a:r>
                <a:endParaRPr lang="ru-RU" sz="3600" dirty="0">
                  <a:solidFill>
                    <a:srgbClr val="931925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985359" y="4992618"/>
              <a:ext cx="24080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>
                  <a:solidFill>
                    <a:schemeClr val="lt1"/>
                  </a:solidFill>
                  <a:latin typeface="Arial Narrow" panose="020B0606020202030204" pitchFamily="34" charset="0"/>
                </a:rPr>
                <a:t>Установочная сессия</a:t>
              </a:r>
              <a:endParaRPr lang="ru-RU" sz="2200" dirty="0">
                <a:solidFill>
                  <a:schemeClr val="lt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685180" y="2514578"/>
            <a:ext cx="3509338" cy="4124108"/>
            <a:chOff x="8535414" y="2514578"/>
            <a:chExt cx="3509338" cy="412410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8535414" y="2514578"/>
              <a:ext cx="3476531" cy="4085398"/>
              <a:chOff x="3947468" y="2514578"/>
              <a:chExt cx="3476531" cy="4085398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3947468" y="2514578"/>
                <a:ext cx="3476531" cy="4085398"/>
                <a:chOff x="3087231" y="3023857"/>
                <a:chExt cx="3476531" cy="2987644"/>
              </a:xfrm>
            </p:grpSpPr>
            <p:sp>
              <p:nvSpPr>
                <p:cNvPr id="33" name="Выноска со стрелкой вправо 32"/>
                <p:cNvSpPr/>
                <p:nvPr/>
              </p:nvSpPr>
              <p:spPr>
                <a:xfrm>
                  <a:off x="3087231" y="3023857"/>
                  <a:ext cx="3476531" cy="2987644"/>
                </a:xfrm>
                <a:prstGeom prst="rightArrowCallout">
                  <a:avLst>
                    <a:gd name="adj1" fmla="val 26212"/>
                    <a:gd name="adj2" fmla="val 25000"/>
                    <a:gd name="adj3" fmla="val 25000"/>
                    <a:gd name="adj4" fmla="val 64977"/>
                  </a:avLst>
                </a:prstGeom>
                <a:solidFill>
                  <a:srgbClr val="E5616E"/>
                </a:solidFill>
                <a:ln>
                  <a:solidFill>
                    <a:srgbClr val="E561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087231" y="3312048"/>
                  <a:ext cx="2408065" cy="810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200" dirty="0" smtClean="0">
                      <a:solidFill>
                        <a:schemeClr val="lt1"/>
                      </a:solidFill>
                      <a:latin typeface="Arial Narrow" panose="020B0606020202030204" pitchFamily="34" charset="0"/>
                    </a:rPr>
                    <a:t>Устранение профессиональных дефицитов</a:t>
                  </a:r>
                  <a:endParaRPr lang="ru-RU" sz="2200" dirty="0">
                    <a:solidFill>
                      <a:schemeClr val="lt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32" name="Овал 31"/>
              <p:cNvSpPr/>
              <p:nvPr/>
            </p:nvSpPr>
            <p:spPr>
              <a:xfrm>
                <a:off x="5548656" y="2553288"/>
                <a:ext cx="633742" cy="6337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dirty="0" smtClean="0">
                    <a:solidFill>
                      <a:srgbClr val="931925"/>
                    </a:solidFill>
                    <a:latin typeface="Arial Narrow" panose="020B0606020202030204" pitchFamily="34" charset="0"/>
                  </a:rPr>
                  <a:t>3</a:t>
                </a:r>
                <a:endParaRPr lang="ru-RU" sz="3600" dirty="0">
                  <a:solidFill>
                    <a:srgbClr val="931925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570512" y="4882971"/>
              <a:ext cx="24080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>
                  <a:solidFill>
                    <a:schemeClr val="lt1"/>
                  </a:solidFill>
                  <a:latin typeface="Arial Narrow" panose="020B0606020202030204" pitchFamily="34" charset="0"/>
                </a:rPr>
                <a:t>Психолого-педагогическая консультационная поддержка</a:t>
              </a:r>
              <a:endParaRPr lang="ru-RU" sz="2200" dirty="0">
                <a:solidFill>
                  <a:schemeClr val="lt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0803151" y="2553288"/>
              <a:ext cx="1241601" cy="4085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805389"/>
              </p:ext>
            </p:extLst>
          </p:nvPr>
        </p:nvGraphicFramePr>
        <p:xfrm>
          <a:off x="160246" y="5179526"/>
          <a:ext cx="2149818" cy="85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6606">
                  <a:extLst>
                    <a:ext uri="{9D8B030D-6E8A-4147-A177-3AD203B41FA5}">
                      <a16:colId xmlns:a16="http://schemas.microsoft.com/office/drawing/2014/main" xmlns="" val="1282656094"/>
                    </a:ext>
                  </a:extLst>
                </a:gridCol>
                <a:gridCol w="716606">
                  <a:extLst>
                    <a:ext uri="{9D8B030D-6E8A-4147-A177-3AD203B41FA5}">
                      <a16:colId xmlns:a16="http://schemas.microsoft.com/office/drawing/2014/main" xmlns="" val="2815183305"/>
                    </a:ext>
                  </a:extLst>
                </a:gridCol>
                <a:gridCol w="716606">
                  <a:extLst>
                    <a:ext uri="{9D8B030D-6E8A-4147-A177-3AD203B41FA5}">
                      <a16:colId xmlns:a16="http://schemas.microsoft.com/office/drawing/2014/main" xmlns="" val="3320428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latin typeface="Arial Narrow" panose="020B0606020202030204" pitchFamily="34" charset="0"/>
                        </a:rPr>
                        <a:t>2020</a:t>
                      </a:r>
                      <a:endParaRPr lang="ru-RU" sz="2200" dirty="0">
                        <a:solidFill>
                          <a:srgbClr val="931925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latin typeface="Arial Narrow" panose="020B0606020202030204" pitchFamily="34" charset="0"/>
                        </a:rPr>
                        <a:t>2021</a:t>
                      </a:r>
                      <a:endParaRPr lang="ru-RU" sz="2200" dirty="0">
                        <a:solidFill>
                          <a:srgbClr val="931925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bg1"/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latin typeface="Arial Narrow" panose="020B0606020202030204" pitchFamily="34" charset="0"/>
                        </a:rPr>
                        <a:t>2022</a:t>
                      </a:r>
                      <a:endParaRPr lang="ru-RU" sz="2200" dirty="0">
                        <a:solidFill>
                          <a:srgbClr val="931925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104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38</a:t>
                      </a:r>
                      <a:endParaRPr lang="ru-RU" sz="2200" b="1" dirty="0">
                        <a:solidFill>
                          <a:srgbClr val="93192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41</a:t>
                      </a:r>
                      <a:endParaRPr lang="ru-RU" sz="2200" b="1" dirty="0">
                        <a:solidFill>
                          <a:srgbClr val="93192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93192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50</a:t>
                      </a:r>
                      <a:endParaRPr lang="ru-RU" sz="2200" b="1" dirty="0">
                        <a:solidFill>
                          <a:srgbClr val="93192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85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rgbClr val="E5616E">
                            <a:alpha val="7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6611188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211754" y="2908658"/>
            <a:ext cx="1973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Количество молодых педагогов в УГО</a:t>
            </a:r>
            <a:endParaRPr lang="ru-RU" sz="2200" dirty="0">
              <a:solidFill>
                <a:srgbClr val="931925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2439816" y="2511332"/>
            <a:ext cx="0" cy="4088644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137056" y="2511332"/>
            <a:ext cx="0" cy="4088644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Неделя открытых уроков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947467" y="4992618"/>
            <a:ext cx="2408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lt1"/>
                </a:solidFill>
                <a:latin typeface="Arial Narrow" panose="020B0606020202030204" pitchFamily="34" charset="0"/>
              </a:rPr>
              <a:t>Установочная сессия</a:t>
            </a:r>
            <a:endParaRPr lang="ru-RU" sz="2200" dirty="0">
              <a:solidFill>
                <a:schemeClr val="lt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305" y="1421002"/>
            <a:ext cx="31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       Учителю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385188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211754" y="201034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2021 – 2022 уч. г.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14684" y="201034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2022 – 2023 уч. г.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975" y="2560322"/>
            <a:ext cx="4928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площадки;</a:t>
            </a:r>
          </a:p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23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открытых урока;</a:t>
            </a:r>
          </a:p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87%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молодых педагогов</a:t>
            </a:r>
            <a:endParaRPr lang="ru-RU" sz="2800" dirty="0">
              <a:solidFill>
                <a:srgbClr val="931925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0906" y="2554696"/>
            <a:ext cx="4928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площадки;</a:t>
            </a:r>
          </a:p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47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открытых урока;</a:t>
            </a:r>
          </a:p>
          <a:p>
            <a:pPr algn="ctr"/>
            <a:r>
              <a:rPr lang="ru-RU" sz="28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95%</a:t>
            </a:r>
            <a:r>
              <a: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rPr>
              <a:t> молодых педагогов</a:t>
            </a:r>
            <a:endParaRPr lang="ru-RU" sz="2800" dirty="0">
              <a:solidFill>
                <a:srgbClr val="931925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4" y="4281786"/>
            <a:ext cx="3319703" cy="248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82" y="4281786"/>
            <a:ext cx="3310299" cy="248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73" y="4281786"/>
            <a:ext cx="3270193" cy="2452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211754" y="4102888"/>
            <a:ext cx="11750827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9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Муниципальные конкурсы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05305" y="1421002"/>
            <a:ext cx="31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       Учителю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385188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211754" y="201034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для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НАСТАВЛЯЕМЫХ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14684" y="2010345"/>
            <a:ext cx="5147897" cy="525101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для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НАСТАВНИКОВ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0906" y="2554696"/>
            <a:ext cx="4928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«Формула успеха»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11754" y="4584157"/>
            <a:ext cx="5236143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307975" y="2560322"/>
            <a:ext cx="5139924" cy="1892826"/>
            <a:chOff x="307975" y="2560322"/>
            <a:chExt cx="5139924" cy="1892826"/>
          </a:xfrm>
        </p:grpSpPr>
        <p:sp>
          <p:nvSpPr>
            <p:cNvPr id="16" name="TextBox 15"/>
            <p:cNvSpPr txBox="1"/>
            <p:nvPr/>
          </p:nvSpPr>
          <p:spPr>
            <a:xfrm>
              <a:off x="307975" y="2560322"/>
              <a:ext cx="5139924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rgbClr val="9319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«Эффективные педагогические практики»</a:t>
              </a:r>
              <a:endParaRPr lang="ru-RU" sz="2800" dirty="0" smtClean="0">
                <a:solidFill>
                  <a:srgbClr val="931925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2800" b="1" dirty="0">
                  <a:solidFill>
                    <a:srgbClr val="9319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ru-RU" sz="2200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номинация </a:t>
              </a:r>
              <a:r>
                <a:rPr lang="ru-RU" sz="2800" b="1" dirty="0" smtClean="0">
                  <a:solidFill>
                    <a:srgbClr val="9319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«Шаг в профессию»</a:t>
              </a:r>
            </a:p>
            <a:p>
              <a:pPr algn="ctr"/>
              <a:endParaRPr lang="ru-RU" sz="11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  <a:p>
              <a:pPr algn="just"/>
              <a:r>
                <a:rPr lang="ru-RU" sz="2800" u="sng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2021 – 2022</a:t>
              </a:r>
              <a:r>
                <a:rPr lang="ru-RU" sz="2800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                    </a:t>
              </a:r>
              <a:r>
                <a:rPr lang="ru-RU" sz="2800" u="sng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2022 – 2023</a:t>
              </a:r>
            </a:p>
            <a:p>
              <a:pPr algn="just"/>
              <a:r>
                <a:rPr lang="ru-RU" sz="2800" b="1" dirty="0" smtClean="0">
                  <a:solidFill>
                    <a:srgbClr val="9319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4</a:t>
              </a:r>
              <a:r>
                <a:rPr lang="ru-RU" sz="2800" dirty="0" smtClean="0">
                  <a:solidFill>
                    <a:srgbClr val="931925"/>
                  </a:solidFill>
                  <a:latin typeface="Arial Narrow" panose="020B0606020202030204" pitchFamily="34" charset="0"/>
                </a:rPr>
                <a:t> участника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20713" y="3911432"/>
              <a:ext cx="2127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9319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16 </a:t>
              </a:r>
              <a:r>
                <a:rPr lang="ru-RU" sz="2800" dirty="0">
                  <a:solidFill>
                    <a:srgbClr val="931925"/>
                  </a:solidFill>
                  <a:latin typeface="Arial Narrow" panose="020B0606020202030204" pitchFamily="34" charset="0"/>
                </a:rPr>
                <a:t>участников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93" y="3004833"/>
            <a:ext cx="4722448" cy="3541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26" y="4695597"/>
            <a:ext cx="2751222" cy="206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19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51" y="0"/>
            <a:ext cx="10481912" cy="12765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4400" dirty="0" smtClean="0">
                <a:solidFill>
                  <a:srgbClr val="6812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Муниципальная модель наставничества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CD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Муниципальный проект «Умные каникулы»</a:t>
            </a:r>
            <a:endParaRPr lang="ru-RU" sz="3600" dirty="0">
              <a:solidFill>
                <a:srgbClr val="CD3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91" y="8963"/>
            <a:ext cx="1565709" cy="1369856"/>
          </a:xfrm>
          <a:prstGeom prst="rect">
            <a:avLst/>
          </a:prstGeom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1754" y="1238039"/>
            <a:ext cx="10212405" cy="0"/>
          </a:xfrm>
          <a:prstGeom prst="line">
            <a:avLst/>
          </a:prstGeom>
          <a:ln w="57150">
            <a:solidFill>
              <a:srgbClr val="C822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 descr="https://eduportal44.ru/koiro/CROS/foi/OVSiOA/KD/SiteAssets/SitePages/%D0%94%D0%BE%D0%BC%D0%B0%D1%88%D0%BD%D1%8F%D1%8F/kakoj-podarok-na-pamyat-podarit-na-vypusknoj-prepodavately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05305" y="1421002"/>
            <a:ext cx="314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Учитель       Ученику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385188" y="1702051"/>
            <a:ext cx="407406" cy="0"/>
          </a:xfrm>
          <a:prstGeom prst="straightConnector1">
            <a:avLst/>
          </a:prstGeom>
          <a:ln w="19050">
            <a:solidFill>
              <a:srgbClr val="931925"/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211754" y="2010345"/>
            <a:ext cx="5147897" cy="867609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Дети с особыми образовательными потребностями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11754" y="3953959"/>
            <a:ext cx="5236143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7975" y="3022332"/>
            <a:ext cx="51399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Подготовка к участию в </a:t>
            </a:r>
          </a:p>
          <a:p>
            <a:pPr algn="ctr"/>
            <a:r>
              <a:rPr lang="ru-RU" sz="22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предметных олимпиадах</a:t>
            </a:r>
            <a:endParaRPr lang="ru-RU" sz="2800" b="1" dirty="0" smtClean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ru-RU" sz="1100" b="1" dirty="0" smtClean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55337" y="2008745"/>
            <a:ext cx="5147897" cy="867609"/>
          </a:xfrm>
          <a:prstGeom prst="roundRect">
            <a:avLst>
              <a:gd name="adj" fmla="val 25288"/>
            </a:avLst>
          </a:prstGeom>
          <a:solidFill>
            <a:srgbClr val="E5616E"/>
          </a:solidFill>
          <a:ln>
            <a:solidFill>
              <a:srgbClr val="E561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Дети, испытывающие</a:t>
            </a:r>
          </a:p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 трудности в обучении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1558" y="3020732"/>
            <a:ext cx="51399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31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Устранение предметных дефицитов</a:t>
            </a:r>
            <a:endParaRPr lang="ru-RU" sz="2800" b="1" dirty="0" smtClean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ru-RU" sz="1100" b="1" dirty="0" smtClean="0">
              <a:solidFill>
                <a:srgbClr val="9319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784183" y="3953959"/>
            <a:ext cx="5236143" cy="0"/>
          </a:xfrm>
          <a:prstGeom prst="line">
            <a:avLst/>
          </a:prstGeom>
          <a:ln w="57150" cmpd="thickThin">
            <a:solidFill>
              <a:srgbClr val="E5616E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72" y="4105429"/>
            <a:ext cx="3861060" cy="267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1" b="28561"/>
          <a:stretch/>
        </p:blipFill>
        <p:spPr>
          <a:xfrm>
            <a:off x="7669629" y="4116360"/>
            <a:ext cx="3600000" cy="267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8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369</Words>
  <Application>Microsoft Office PowerPoint</Application>
  <PresentationFormat>Широкоэкранный</PresentationFormat>
  <Paragraphs>123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Учетная запись Майкрософт</cp:lastModifiedBy>
  <cp:revision>129</cp:revision>
  <dcterms:created xsi:type="dcterms:W3CDTF">2023-04-24T00:40:26Z</dcterms:created>
  <dcterms:modified xsi:type="dcterms:W3CDTF">2023-04-26T13:14:49Z</dcterms:modified>
</cp:coreProperties>
</file>