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4" r:id="rId6"/>
    <p:sldId id="266" r:id="rId7"/>
    <p:sldId id="268" r:id="rId8"/>
    <p:sldId id="263" r:id="rId9"/>
    <p:sldId id="284" r:id="rId10"/>
    <p:sldId id="276" r:id="rId11"/>
    <p:sldId id="277" r:id="rId12"/>
    <p:sldId id="278" r:id="rId13"/>
    <p:sldId id="272" r:id="rId14"/>
    <p:sldId id="275" r:id="rId15"/>
    <p:sldId id="273" r:id="rId16"/>
    <p:sldId id="274" r:id="rId17"/>
    <p:sldId id="270" r:id="rId18"/>
    <p:sldId id="269" r:id="rId19"/>
    <p:sldId id="271" r:id="rId20"/>
    <p:sldId id="279" r:id="rId21"/>
    <p:sldId id="280" r:id="rId22"/>
    <p:sldId id="281" r:id="rId23"/>
    <p:sldId id="283" r:id="rId24"/>
    <p:sldId id="282" r:id="rId25"/>
    <p:sldId id="267" r:id="rId26"/>
    <p:sldId id="286" r:id="rId27"/>
    <p:sldId id="285" r:id="rId28"/>
    <p:sldId id="259" r:id="rId29"/>
    <p:sldId id="260" r:id="rId30"/>
    <p:sldId id="262" r:id="rId31"/>
    <p:sldId id="26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yasen65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constructor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075240" cy="4136503"/>
          </a:xfrm>
        </p:spPr>
        <p:txBody>
          <a:bodyPr/>
          <a:lstStyle/>
          <a:p>
            <a:pPr algn="just"/>
            <a:r>
              <a:rPr lang="ru-RU" sz="3600" dirty="0" smtClean="0"/>
              <a:t>Приведение 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в </a:t>
            </a:r>
            <a:r>
              <a:rPr lang="ru-RU" sz="3600" dirty="0"/>
              <a:t>соответствие  </a:t>
            </a:r>
            <a:r>
              <a:rPr lang="ru-RU" sz="3600" dirty="0" smtClean="0"/>
              <a:t>с </a:t>
            </a:r>
            <a:r>
              <a:rPr lang="ru-RU" sz="3600" dirty="0"/>
              <a:t>федеральными рабочими </a:t>
            </a:r>
            <a:r>
              <a:rPr lang="ru-RU" sz="3600" dirty="0" smtClean="0"/>
              <a:t>программами (ФРП) </a:t>
            </a:r>
            <a:r>
              <a:rPr lang="ru-RU" sz="3600" dirty="0"/>
              <a:t>учебно-методической документации учителя начальных </a:t>
            </a:r>
            <a:r>
              <a:rPr lang="ru-RU" sz="3600" dirty="0" smtClean="0"/>
              <a:t>классов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509120"/>
            <a:ext cx="6858000" cy="914400"/>
          </a:xfrm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Сеничева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Ю.А., гл. эксперт ЦНППМ ГАУ ДОП ПК ИРО,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yasen65@mail.ru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3959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Окружающий мир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eniche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249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0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eniche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64488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628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42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4679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ФРП по русскому языку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694805"/>
              </p:ext>
            </p:extLst>
          </p:nvPr>
        </p:nvGraphicFramePr>
        <p:xfrm>
          <a:off x="251520" y="188641"/>
          <a:ext cx="8640960" cy="6517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7783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7831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 Окружающий мир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5058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Познавательные УУД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сравнивать происходящие в природе изменения, наблюдать зависимость изменений в живой природе от состояния неживой природы;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приводить примеры представителей разных групп животных (звери, насекомые, рыбы, птицы), называть главную особенность представителей одной группы (в пределах изученного);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приводить примеры лиственных и хвойных растений, сравнивать их, устанавливать различия во внешнем виде.</a:t>
                      </a:r>
                    </a:p>
                    <a:p>
                      <a:pPr algn="just"/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с информацией: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понимать, что информация может быть представлена в разной форме — текста, иллюстраций, видео, таблицы;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 соотносить иллюстрацию явления (объекта, предмета) с его  названием.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Познавательные УУД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сравнивать происходящие в природе изменения, наблюдать зависимость изменений в живой природе от состояния неживой природы;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приводить примеры представителей разных групп животных (звери, насекомые, рыбы, птицы), называть главную особенность представителей одной группы (в пределах изученного);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приводить примеры лиственных и хвойных растений, сравнивать их, устанавливать различия во внешнем виде.</a:t>
                      </a:r>
                    </a:p>
                    <a:p>
                      <a:pPr algn="just"/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с информацией: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понимать, что информация может быть представлена в разной форме: текста, иллюстраций, видео, таблицы;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соотносить иллюстрацию явления (объекта, предмета) с его названием.</a:t>
                      </a:r>
                      <a:endParaRPr lang="ru-RU" sz="1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18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senicheva\Desktop\Снимо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208912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90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4679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ФРП по русскому языку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682490"/>
              </p:ext>
            </p:extLst>
          </p:nvPr>
        </p:nvGraphicFramePr>
        <p:xfrm>
          <a:off x="107504" y="149305"/>
          <a:ext cx="8784976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783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839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 Окружающий мир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04263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и общество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Школа. Школьные традиции и праздники. Адрес школы. Классный, школьный коллектив. Друзья, взаимоотношения между ними; ценность дружбы, согласия, взаимной помощи.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деятельность с одноклассниками — учёба, игры, отдых. Рабочее место школьника: удобное размещение учебных материалов и учебного оборудования; поза; освещение рабочего места. Правила безопасной работы на учебном месте.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труда и отдыха.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Семья. Моя семья в прошлом и настоящем. Имена и фамилии членов семьи, их профессии. Взаимоотношения и взаимопомощь в семье. Совместный труд и отдых. Домашний адрес.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 — наша Родина. Москва — столица России. Символы России (герб, флаг, гимн). Народы России. Первоначальные сведения о родном крае. Название своего населённого пункта (города, села), региона. Культурные объекты родного края.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Ценность и красота рукотворного мира. Правила поведения в социуме.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и общество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Школа. Школьные традиции и праздники. Адрес школы. Классный, школьный коллектив. Друзья, взаимоотношения между ними; ценность дружбы, согласия, взаимной помощи.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деятельность с одноклассниками — учёба, игры, отдых. Рабочее место школьника: удобное размещение учебных материалов и учебного оборудования; поза; освещение рабочего места. Правила безопасной работы на учебном месте.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труда и отдыха.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Семья. Моя семья в прошлом и настоящем. Имена и фамилии членов семьи, их профессии. Взаимоотношения и взаимопомощь в семье. Совместный труд и отдых. Домашний адрес.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 — наша Родина. Москва — столица России. Символы России (герб, флаг, гимн). Народы России. Первоначальные сведения о родном крае. Название своего населённого пункта (города, села), региона. Культурные объекты родного края.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Ценность и красота рукотворного мира. Правила поведения в социуме.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047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4679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ФРП по русскому языку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048518"/>
              </p:ext>
            </p:extLst>
          </p:nvPr>
        </p:nvGraphicFramePr>
        <p:xfrm>
          <a:off x="107504" y="149305"/>
          <a:ext cx="8784976" cy="6287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6874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743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 Окружающий мир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4537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безопасной жизни</a:t>
                      </a:r>
                    </a:p>
                    <a:p>
                      <a:pPr algn="just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Понимание необходимости соблюдения режима дня, правил здорового питания и личной гигиены. Правила безопасности в быту: пользование бытовыми электроприборами, газовыми плитами.</a:t>
                      </a:r>
                    </a:p>
                    <a:p>
                      <a:pPr algn="just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Дорога от дома до школы. Правила безопасного поведения пешехода (дорожные знаки, дорожная разметка, дорожные сигналы).</a:t>
                      </a:r>
                    </a:p>
                    <a:p>
                      <a:pPr algn="just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в сети Интернет (электронный дневник и электронные ресурсы школы) в условиях контролируемого доступа в Интернет.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Правила использования жизнедеятельности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Понимание необходимости соблюдения режима дня, правил здорового питания и личной гигиены. Правила безопасности в быту: пользование бытовыми  электроприборами, газовыми плитами.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Дорога от дома до школы. Правила безопасного поведения пешехода (дорожные знаки, дорожная разметка, дорожные сигналы).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Безопасность в информационно-телекоммуникационной сети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«Интернет» (электронный дневник и электронные ресурсы школы) в условиях контролируемого доступа в информационно-телекоммуникационную сеть «Интернет»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491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5399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Русский язык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319208"/>
              </p:ext>
            </p:extLst>
          </p:nvPr>
        </p:nvGraphicFramePr>
        <p:xfrm>
          <a:off x="251520" y="548679"/>
          <a:ext cx="8568952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253281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 универсальные учебные действия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9330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Базовые логические действия:</a:t>
                      </a:r>
                    </a:p>
                    <a:p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сравнивать звуки в соответствии с учебной задачей: определять отличительные особенности гласных и согласных звуков; твёрдых и мягких согласных звуков;</a:t>
                      </a:r>
                    </a:p>
                    <a:p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сравнивать звуковой и буквенный состав слова в соответствии с учебной задачей: определять совпадения и расхождения в звуковом и буквенном составе слов;</a:t>
                      </a:r>
                    </a:p>
                    <a:p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устанавливать основания для сравнения звукового состава слов: выделять признаки сходства и различия;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7753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Базовые исследовательские действия:</a:t>
                      </a:r>
                    </a:p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изменения звуковой модели по предложенному</a:t>
                      </a:r>
                    </a:p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учителем правилу, подбирать слова к модели;</a:t>
                      </a:r>
                    </a:p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формулировать выводы о соответствии звукового и буквенного состава слова;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50647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информацией:</a:t>
                      </a:r>
                    </a:p>
                    <a:p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выбирать источник получения информации: уточнять написание слова по орфографическому словарику учебника; место ударения в слове по перечню слов, отрабатываемых в учебнике;</a:t>
                      </a:r>
                    </a:p>
                    <a:p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графическую информацию модели звукового состава слова;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943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деятельность:</a:t>
                      </a:r>
                    </a:p>
                    <a:p>
                      <a:r>
                        <a:rPr lang="ru-RU" sz="1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 выполнять свою часть работы.</a:t>
                      </a:r>
                      <a:endParaRPr lang="ru-RU" sz="1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795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4679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ФРП по русскому языку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23473"/>
              </p:ext>
            </p:extLst>
          </p:nvPr>
        </p:nvGraphicFramePr>
        <p:xfrm>
          <a:off x="251520" y="188640"/>
          <a:ext cx="8640960" cy="6371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288032"/>
                <a:gridCol w="4320480"/>
              </a:tblGrid>
              <a:tr h="378670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670">
                <a:tc gridSpan="3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 Обучение грамоте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79364">
                <a:tc>
                  <a:txBody>
                    <a:bodyPr/>
                    <a:lstStyle/>
                    <a:p>
                      <a:pPr algn="just"/>
                      <a:r>
                        <a:rPr lang="ru-RU" sz="19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речи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небольших рассказов повествовательного характера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серии сюжетных картинок, материалам собственных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игр, занятий, наблюдений.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Понимание текста при его прослушивании и при самостоятельном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чтении вслух.</a:t>
                      </a:r>
                    </a:p>
                    <a:p>
                      <a:pPr algn="just"/>
                      <a:r>
                        <a:rPr lang="ru-RU" sz="19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Слово и предложение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Различение слова и предложения. Работа с предложением: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выделение слов, изменение их порядка.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Восприятие слова как объекта изучения, материала для анализа.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Наблюдение над значением слова.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9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речи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небольших рассказов повествовательного характера по серии сюжетных картинок, на основе собственных игр, занятий. Участие в диалоге.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Понимание текста при его прослушивании и при самостоятельном чтении вслух.</a:t>
                      </a:r>
                    </a:p>
                    <a:p>
                      <a:pPr algn="just"/>
                      <a:r>
                        <a:rPr lang="ru-RU" sz="19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Слово и предложение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Различение слова и предложения. Работа с предложением: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выделение слов, изменение их порядка.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Восприятие слова как объекта изучения, материала для анализа. Наблюдение над значением слова. </a:t>
                      </a:r>
                      <a:r>
                        <a:rPr lang="ru-RU" sz="1900" b="0" i="0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Выявление слов, значение которых требует уточнения = ПР: находить в тексте слова, значение которых требует уточнения.</a:t>
                      </a:r>
                      <a:endParaRPr lang="ru-RU" sz="1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398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4679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ФРП по русскому языку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003776"/>
              </p:ext>
            </p:extLst>
          </p:nvPr>
        </p:nvGraphicFramePr>
        <p:xfrm>
          <a:off x="251520" y="188641"/>
          <a:ext cx="8640960" cy="6517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7783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7831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5058">
                <a:tc>
                  <a:txBody>
                    <a:bodyPr/>
                    <a:lstStyle/>
                    <a:p>
                      <a:pPr algn="just"/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Фонетика и графика</a:t>
                      </a:r>
                    </a:p>
                    <a:p>
                      <a:pPr algn="just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Звуки русского языка: функции</a:t>
                      </a:r>
                    </a:p>
                    <a:p>
                      <a:pPr algn="just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разделительных мягкого и твёрдого знаков, условия использования на письме разделительных мягкого и твёрдого знаков (повторение ).</a:t>
                      </a:r>
                    </a:p>
                    <a:p>
                      <a:pPr algn="just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звукового и буквенного состава в словах с разделительными ь и ъ, в словах с непроизносимыми согласными.</a:t>
                      </a:r>
                    </a:p>
                    <a:p>
                      <a:pPr algn="just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алфавита при работе со словарями, справочниками, каталогами.</a:t>
                      </a:r>
                    </a:p>
                    <a:p>
                      <a:pPr algn="just"/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Орфоэпия</a:t>
                      </a:r>
                    </a:p>
                    <a:p>
                      <a:pPr algn="just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Нормы произношения звуков и сочетаний звуков; ударение в словах в соответствии с нормами современного русского литературного языка (на ограниченном перечне).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Фонетика и графика</a:t>
                      </a:r>
                    </a:p>
                    <a:p>
                      <a:pPr algn="just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Звуки русского языка: функции</a:t>
                      </a:r>
                    </a:p>
                    <a:p>
                      <a:pPr algn="just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разделительных мягкого и твёрдого знаков, условия использования на письме разделительных мягкого и твёрдого знаков (повторение ).</a:t>
                      </a:r>
                    </a:p>
                    <a:p>
                      <a:pPr algn="just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звукового и буквенного состава в словах с разделительными ь и ъ, в словах с непроизносимыми согласными.</a:t>
                      </a:r>
                    </a:p>
                    <a:p>
                      <a:pPr algn="just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алфавита при работе со словарями, справочниками, каталогами.</a:t>
                      </a:r>
                    </a:p>
                    <a:p>
                      <a:pPr algn="just"/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Орфоэпия</a:t>
                      </a:r>
                    </a:p>
                    <a:p>
                      <a:pPr algn="just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Нормы произношения звуков и сочетаний звуков; ударение в словах в соответствии с нормами современного русского литературного языка (на ограниченном перечне).</a:t>
                      </a:r>
                    </a:p>
                    <a:p>
                      <a:pPr algn="just"/>
                      <a:endParaRPr lang="ru-RU" sz="1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53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6119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Модельный семинар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496944" cy="5832648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основная образовательная программа начального общего образования 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начального общего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образовательной организации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учебный план – учебный план образовательной организации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Федеральная рабочая программа (ФРП) – примерные рабочие программы - рабочая программа учителя (РП)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Федеральный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учебников (</a:t>
            </a:r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Минпроса</a:t>
            </a:r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858 от </a:t>
            </a:r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21.09.2022/действующий ФПУ 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20 мая 2020 г. № 254.)</a:t>
            </a:r>
            <a:endParaRPr lang="ru-RU" sz="2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Конструктор рабочих программ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Учебники и ЭОР (ФГИС/ ЦОС «Моя школа»)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39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Литературное чтение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seniche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8892480" cy="606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379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seniche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350"/>
            <a:ext cx="8712968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643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4975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356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323954"/>
          </a:xfrm>
        </p:spPr>
        <p:txBody>
          <a:bodyPr>
            <a:noAutofit/>
          </a:bodyPr>
          <a:lstStyle/>
          <a:p>
            <a:r>
              <a:rPr lang="ru-RU" sz="2800" dirty="0" smtClean="0"/>
              <a:t>1 класс</a:t>
            </a:r>
            <a:endParaRPr lang="ru-RU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6895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239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4679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seniche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48680"/>
            <a:ext cx="8712969" cy="61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068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83488" cy="6480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рабочих программ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472608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 обновленном конструкторе 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://edsoo.ru/constructor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 классы – разрабатывают в конструкторе</a:t>
            </a:r>
          </a:p>
          <a:p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  классы –могут разрабатывать в конструкторе, если количество часов на изучение предметов совпадает с федеральным учебным планом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67967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1" y="116632"/>
            <a:ext cx="8582025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1584176" cy="163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28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743"/>
            <a:ext cx="8857953" cy="647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733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82801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–рабочий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учителя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13.01.2023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N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03-49)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5688632"/>
          </a:xfrm>
        </p:spPr>
        <p:txBody>
          <a:bodyPr>
            <a:noAutofit/>
          </a:bodyPr>
          <a:lstStyle/>
          <a:p>
            <a:pPr algn="just"/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нутреннее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внутришкольное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оценивание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внешнее оценивание. </a:t>
            </a:r>
            <a:endParaRPr lang="ru-RU" sz="19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оценивание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предназначается для организации 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обучения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классе по учебным предметам и регулируется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локальными актами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 организации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(положением) 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включать:</a:t>
            </a:r>
          </a:p>
          <a:p>
            <a:pPr algn="just"/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1)текущую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оценку, представляющую собой процедуру оценки индивидуального 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продвижения обучающихся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освоении программы учебного 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</a:t>
            </a:r>
          </a:p>
          <a:p>
            <a:pPr algn="just"/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промежуточную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аттестацию, представляющую собой процедуру аттестации обучающихся 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предмету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(предметам), которая может проводиться по итогам учебного года или иного 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периода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стартовые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(диагностические) работы, направленные на оценку общей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обучению на данном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образования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готовности обучающихся к 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прохождению государственной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аттестации и других процедур оценки качества образования;</a:t>
            </a:r>
          </a:p>
          <a:p>
            <a:pPr algn="just"/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комплексные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(диагностические) работы, направленные на оценку достижения</a:t>
            </a:r>
          </a:p>
          <a:p>
            <a:pPr algn="just"/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предметных и </a:t>
            </a:r>
            <a:r>
              <a:rPr lang="ru-RU" sz="19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результатов.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58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4679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Оценка результатов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59046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ФГОС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не определяет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обязательного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и оценки личностных достижений обучающегося. Достижение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 результатов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выносится на итоговую оценку обучающихся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ПА – комплексная работа/проектная задача</a:t>
            </a:r>
          </a:p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 - </a:t>
            </a:r>
            <a:r>
              <a:rPr lang="ru-RU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 формируются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оцениваются как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неотъемлемый элемент выполняемого </a:t>
            </a:r>
            <a:r>
              <a:rPr lang="ru-RU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задания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предмету.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Важен отбор </a:t>
            </a:r>
            <a:r>
              <a:rPr lang="ru-RU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 учебных </a:t>
            </a:r>
            <a:r>
              <a:rPr lang="ru-RU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</a:t>
            </a:r>
            <a:r>
              <a:rPr lang="ru-RU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и их оценки. Необходимо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модели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и учебных ситуаций, в которых естественными элементами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познавательные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(логические, исследовательские, работа с информацией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коммуникативные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проявляющиеся как в ходе выполнения учебных заданий, так и в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взаимодействия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совместной деятельности, регулятивные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(самооценка, самоконтроль, планирование).</a:t>
            </a:r>
          </a:p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обновлением ФГОС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оценке предметных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необходимо обратить внимание на новые компоненты содержания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учебному предмету и на обязательные планируемые результаты на конец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учебного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отражённые во ФГОС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ФООП.</a:t>
            </a:r>
          </a:p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текущей (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формирующего оценивания)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промежуточной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итоговой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оценки.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1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5399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идеи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9046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ФООП является обязательным с 1 сентября 2023 г. для обучающихся всех классов (с первого по одиннадцатый) всех образовательных организаций, реализующих образовательные программы начального общего, основного общего, среднего общего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образовательное пространство РФ.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 классы – ООП приведена в соответствие с обновленным ФГОС НОО и ФООП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 классы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ООП приведена в соответствие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ФООП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Обеспечение перехода на ФРП,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реализации с 1 по 4 классы (3/6/6).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НОО –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язык, литературное чтение, окружающий мир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(на титуле РП учителя: приведена в соответствие с ФРП)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Использование имеющихся в ОО учебников  в условиях перехода на ФГОС (осваивают не учебник, а содержание ФРП!!)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РФ от 13 января 2023 г. N 03-49 "О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методических рекомендаций»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568952" cy="1371600"/>
          </a:xfrm>
        </p:spPr>
        <p:txBody>
          <a:bodyPr>
            <a:normAutofit/>
          </a:bodyPr>
          <a:lstStyle/>
          <a:p>
            <a:pPr algn="just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для методических служб по сопровождению учителей в процессе реализации обновленных федеральных государственных образовательных стандартов начального общего образования и основного общего образования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040560"/>
          </a:xfrm>
        </p:spPr>
        <p:txBody>
          <a:bodyPr>
            <a:noAutofit/>
          </a:bodyPr>
          <a:lstStyle/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рофессиональные затруднения (методические) (нет/ да/скорее да, чем нет/скорее нет, чем да)</a:t>
            </a:r>
          </a:p>
          <a:p>
            <a:pPr algn="just"/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Применение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образовательных технологий при реализации ФГОС</a:t>
            </a:r>
          </a:p>
          <a:p>
            <a:pPr algn="just"/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разнообразных форм организации работы на уроке</a:t>
            </a:r>
          </a:p>
          <a:p>
            <a:pPr algn="just"/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плана, технологической карты урока</a:t>
            </a:r>
          </a:p>
          <a:p>
            <a:pPr algn="just"/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достижения всеми обучающимися запланированных результатов освоения образовательной программы</a:t>
            </a:r>
          </a:p>
          <a:p>
            <a:pPr algn="just"/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мотивации обучающихся</a:t>
            </a:r>
          </a:p>
          <a:p>
            <a:pPr algn="just"/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универсальных учебных действий</a:t>
            </a:r>
          </a:p>
          <a:p>
            <a:pPr algn="just"/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самооценки и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рефлексии у обучающихся</a:t>
            </a:r>
          </a:p>
          <a:p>
            <a:pPr algn="just"/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Организация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сопровождение учебно-исследовательской и проектной деятельности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pPr algn="just"/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Оценка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достижения обучающимися предметных,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личностных результатов освоения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</a:t>
            </a:r>
          </a:p>
          <a:p>
            <a:pPr algn="just"/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Банк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</a:t>
            </a:r>
          </a:p>
        </p:txBody>
      </p:sp>
    </p:spTree>
    <p:extLst>
      <p:ext uri="{BB962C8B-B14F-4D97-AF65-F5344CB8AC3E}">
        <p14:creationId xmlns:p14="http://schemas.microsoft.com/office/powerpoint/2010/main" val="286969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640960" cy="53997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 Что значит привести в соответствие  с ФРП?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21744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Достичь планируемых результатов ФРП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Освоить  предметное содержание по годам обучения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Обеспечить освоение содержания по годам обучения.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4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ФООП НОО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16.11.2022 № 992 «Об утверждении федеральной образовательной программы начального общего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6814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75600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учебный план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(компонент ФООП)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424936" cy="5616624"/>
          </a:xfrm>
        </p:spPr>
        <p:txBody>
          <a:bodyPr>
            <a:normAutofit fontScale="92500" lnSpcReduction="10000"/>
          </a:bodyPr>
          <a:lstStyle/>
          <a:p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России от 21.12.2022 № ТВ-2859/03 «Об отмене методических рекомендаций</a:t>
            </a:r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(об отмене 3 часа физической культуры)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организаций, в которых обучение ведется на русском языке (5-дневная и 6-дневная учебная неделя), варианты 1, 3;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организаций, в которых обучение ведется на русском или родном языке, но наряду с ним изучается один из языков народов России (5-дневная учебная неделя), вариант 2;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организаций, в которых образование ведется на русском языке, но наряду с ним изучается один из языков народов Российской Федерации (6-дневная учебная неделя), вариант 4;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организаций, в которых обучение ведется на родном (нерусском) языке (6-дневная учебная неделя), вариант 5</a:t>
            </a:r>
          </a:p>
          <a:p>
            <a:pPr algn="just"/>
            <a:r>
              <a:rPr lang="ru-RU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1-2, 4-5 вариантов федерального учебного плана количество часов на физическую культуру составляет 2, третий час рекомендуется реализовывать образовательной организацией за счет часов внеурочной деятельности и (или) за счет посещения обучающимися спортивных секций школьных спортивных клубов, включая использование учебных модулей по видам спорта</a:t>
            </a:r>
          </a:p>
        </p:txBody>
      </p:sp>
    </p:spTree>
    <p:extLst>
      <p:ext uri="{BB962C8B-B14F-4D97-AF65-F5344CB8AC3E}">
        <p14:creationId xmlns:p14="http://schemas.microsoft.com/office/powerpoint/2010/main" val="38182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696744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1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9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6119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ФРП –структура - особенности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6064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AutoNum type="arabicPeriod"/>
            </a:pP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записка (характеристика </a:t>
            </a:r>
            <a:r>
              <a:rPr lang="ru-RU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психологических </a:t>
            </a:r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предпосылок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изучению предмета)</a:t>
            </a:r>
          </a:p>
          <a:p>
            <a:pPr marL="457200" indent="-457200" algn="just">
              <a:buAutoNum type="arabicPeriod"/>
            </a:pP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(</a:t>
            </a:r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изучения в </a:t>
            </a:r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уровня образования) + (перечень У УД средствами предмета)+ (</a:t>
            </a:r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AutoNum type="arabicPeriod"/>
            </a:pP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(личностные, 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на весь курс изучения, предметные результаты - на каждый год обучения</a:t>
            </a:r>
          </a:p>
          <a:p>
            <a:pPr marL="457200" indent="-457200" algn="just">
              <a:buAutoNum type="arabicPeriod"/>
            </a:pP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(</a:t>
            </a:r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деятельности</a:t>
            </a:r>
            <a:r>
              <a:rPr lang="ru-RU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целесообразные методы </a:t>
            </a:r>
            <a:r>
              <a:rPr lang="ru-RU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формы организации </a:t>
            </a:r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способы организации </a:t>
            </a:r>
            <a:r>
              <a:rPr lang="ru-RU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дифференцированного </a:t>
            </a:r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AutoNum type="arabicPeriod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Поурочное планирование</a:t>
            </a:r>
          </a:p>
          <a:p>
            <a:pPr algn="just"/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ФРП = конструктор рабочих программ = рабочая программа учителя</a:t>
            </a:r>
          </a:p>
          <a:p>
            <a:pPr algn="just"/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в соответствие с ФРП содержание уже реализуемых программ 2,3,4 классы!!!</a:t>
            </a:r>
          </a:p>
          <a:p>
            <a:pPr algn="just"/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964488" cy="61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2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720</TotalTime>
  <Words>2242</Words>
  <Application>Microsoft Office PowerPoint</Application>
  <PresentationFormat>Экран (4:3)</PresentationFormat>
  <Paragraphs>176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Главная</vt:lpstr>
      <vt:lpstr>Приведение   в соответствие  с федеральными рабочими программами (ФРП) учебно-методической документации учителя начальных классов</vt:lpstr>
      <vt:lpstr>Модельный семинар</vt:lpstr>
      <vt:lpstr>Основные идеи</vt:lpstr>
      <vt:lpstr>ФООП НОО</vt:lpstr>
      <vt:lpstr>Федеральный учебный план  (компонент ФООП)</vt:lpstr>
      <vt:lpstr>Презентация PowerPoint</vt:lpstr>
      <vt:lpstr>Презентация PowerPoint</vt:lpstr>
      <vt:lpstr>ФРП –структура - особенности</vt:lpstr>
      <vt:lpstr>Презентация PowerPoint</vt:lpstr>
      <vt:lpstr>Окружающий мир</vt:lpstr>
      <vt:lpstr>Презентация PowerPoint</vt:lpstr>
      <vt:lpstr>Презентация PowerPoint</vt:lpstr>
      <vt:lpstr>ФРП по русскому языку</vt:lpstr>
      <vt:lpstr>Презентация PowerPoint</vt:lpstr>
      <vt:lpstr>ФРП по русскому языку</vt:lpstr>
      <vt:lpstr>ФРП по русскому языку</vt:lpstr>
      <vt:lpstr>Русский язык</vt:lpstr>
      <vt:lpstr>ФРП по русскому языку</vt:lpstr>
      <vt:lpstr>ФРП по русскому языку</vt:lpstr>
      <vt:lpstr>Литературное чтение</vt:lpstr>
      <vt:lpstr>Презентация PowerPoint</vt:lpstr>
      <vt:lpstr>Презентация PowerPoint</vt:lpstr>
      <vt:lpstr>1 класс</vt:lpstr>
      <vt:lpstr>2 класс</vt:lpstr>
      <vt:lpstr>Конструктор рабочих программ</vt:lpstr>
      <vt:lpstr>Презентация PowerPoint</vt:lpstr>
      <vt:lpstr>Презентация PowerPoint</vt:lpstr>
      <vt:lpstr>Система оценки –рабочий инструмент учителя (Письмо Минпроса РФ от 13.01.2023 г. N 03-49)  </vt:lpstr>
      <vt:lpstr>Оценка результатов </vt:lpstr>
      <vt:lpstr>Методические рекомендации для методических служб по сопровождению учителей в процессе реализации обновленных федеральных государственных образовательных стандартов начального общего образования и основного общего образования  </vt:lpstr>
      <vt:lpstr>Заключение. Что значит привести в соответствие  с ФРП?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Приведение   в соответствие  с федеральными рабочими программами (ФРП) учебно-методической документации учителя начальных классов</dc:title>
  <dc:creator>Юлия А. Сеничева</dc:creator>
  <cp:lastModifiedBy>Юлия А. Сеничева</cp:lastModifiedBy>
  <cp:revision>31</cp:revision>
  <dcterms:created xsi:type="dcterms:W3CDTF">2023-05-12T01:54:59Z</dcterms:created>
  <dcterms:modified xsi:type="dcterms:W3CDTF">2023-05-15T11:09:11Z</dcterms:modified>
</cp:coreProperties>
</file>