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88" r:id="rId4"/>
    <p:sldId id="297" r:id="rId5"/>
    <p:sldId id="272" r:id="rId6"/>
    <p:sldId id="298" r:id="rId7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5136"/>
    <a:srgbClr val="4AB9C2"/>
    <a:srgbClr val="296D7F"/>
    <a:srgbClr val="9E6D48"/>
    <a:srgbClr val="C6E6E9"/>
    <a:srgbClr val="DBBCA0"/>
    <a:srgbClr val="CBA78D"/>
    <a:srgbClr val="F6ECE0"/>
    <a:srgbClr val="19434F"/>
    <a:srgbClr val="F2F6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854" autoAdjust="0"/>
    <p:restoredTop sz="94660"/>
  </p:normalViewPr>
  <p:slideViewPr>
    <p:cSldViewPr>
      <p:cViewPr varScale="1">
        <p:scale>
          <a:sx n="120" d="100"/>
          <a:sy n="120" d="100"/>
        </p:scale>
        <p:origin x="528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3ECD0-3109-40C8-8D8F-3AE95E08D833}" type="datetimeFigureOut">
              <a:rPr lang="ru-RU" smtClean="0"/>
              <a:t>19.05.2023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5630C-8573-4BF6-AAA4-B789D41C73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919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3ECD0-3109-40C8-8D8F-3AE95E08D833}" type="datetimeFigureOut">
              <a:rPr lang="ru-RU" smtClean="0"/>
              <a:t>19.05.2023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5630C-8573-4BF6-AAA4-B789D41C73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4188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3ECD0-3109-40C8-8D8F-3AE95E08D833}" type="datetimeFigureOut">
              <a:rPr lang="ru-RU" smtClean="0"/>
              <a:t>19.05.2023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5630C-8573-4BF6-AAA4-B789D41C73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0908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3ECD0-3109-40C8-8D8F-3AE95E08D833}" type="datetimeFigureOut">
              <a:rPr lang="ru-RU" smtClean="0"/>
              <a:t>19.05.2023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5630C-8573-4BF6-AAA4-B789D41C73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4111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3ECD0-3109-40C8-8D8F-3AE95E08D833}" type="datetimeFigureOut">
              <a:rPr lang="ru-RU" smtClean="0"/>
              <a:t>19.05.2023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5630C-8573-4BF6-AAA4-B789D41C73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5091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3ECD0-3109-40C8-8D8F-3AE95E08D833}" type="datetimeFigureOut">
              <a:rPr lang="ru-RU" smtClean="0"/>
              <a:t>19.05.2023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5630C-8573-4BF6-AAA4-B789D41C73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4277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3ECD0-3109-40C8-8D8F-3AE95E08D833}" type="datetimeFigureOut">
              <a:rPr lang="ru-RU" smtClean="0"/>
              <a:t>19.05.2023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5630C-8573-4BF6-AAA4-B789D41C73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7561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3ECD0-3109-40C8-8D8F-3AE95E08D833}" type="datetimeFigureOut">
              <a:rPr lang="ru-RU" smtClean="0"/>
              <a:t>19.05.2023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5630C-8573-4BF6-AAA4-B789D41C73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7335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3ECD0-3109-40C8-8D8F-3AE95E08D833}" type="datetimeFigureOut">
              <a:rPr lang="ru-RU" smtClean="0"/>
              <a:t>19.05.2023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5630C-8573-4BF6-AAA4-B789D41C73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6864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3ECD0-3109-40C8-8D8F-3AE95E08D833}" type="datetimeFigureOut">
              <a:rPr lang="ru-RU" smtClean="0"/>
              <a:t>19.05.2023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5630C-8573-4BF6-AAA4-B789D41C73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7552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3ECD0-3109-40C8-8D8F-3AE95E08D833}" type="datetimeFigureOut">
              <a:rPr lang="ru-RU" smtClean="0"/>
              <a:t>19.05.2023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5630C-8573-4BF6-AAA4-B789D41C73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6246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F3ECD0-3109-40C8-8D8F-3AE95E08D833}" type="datetimeFigureOut">
              <a:rPr lang="ru-RU" smtClean="0"/>
              <a:t>19.05.2023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5630C-8573-4BF6-AAA4-B789D41C73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1814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image" Target="../media/image11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2955" y="0"/>
            <a:ext cx="1311045" cy="6093296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103947" y="1862915"/>
            <a:ext cx="936103" cy="91440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" name="AutoShape 12" descr="графики, диаграммы, Диаграмма, бизнес значок в Infographic Vol 7 Icon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1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725913">
            <a:off x="8285783" y="1033700"/>
            <a:ext cx="628579" cy="5235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784893">
            <a:off x="7504585" y="2675816"/>
            <a:ext cx="775609" cy="654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Солнце 24"/>
          <p:cNvSpPr/>
          <p:nvPr/>
        </p:nvSpPr>
        <p:spPr>
          <a:xfrm>
            <a:off x="8387827" y="1975939"/>
            <a:ext cx="707355" cy="655527"/>
          </a:xfrm>
          <a:prstGeom prst="su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Минус 29"/>
          <p:cNvSpPr/>
          <p:nvPr/>
        </p:nvSpPr>
        <p:spPr>
          <a:xfrm>
            <a:off x="-612576" y="511667"/>
            <a:ext cx="4211735" cy="86898"/>
          </a:xfrm>
          <a:prstGeom prst="mathMinus">
            <a:avLst/>
          </a:prstGeom>
          <a:solidFill>
            <a:srgbClr val="E2C3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3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0500" y="4126933"/>
            <a:ext cx="624682" cy="4421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Picture 8" descr="Подбор циферблатов и стрелок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6499" y="88282"/>
            <a:ext cx="1187627" cy="118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891" b="16863"/>
          <a:stretch/>
        </p:blipFill>
        <p:spPr>
          <a:xfrm>
            <a:off x="6704884" y="4221088"/>
            <a:ext cx="2331612" cy="2452860"/>
          </a:xfrm>
          <a:prstGeom prst="rect">
            <a:avLst/>
          </a:prstGeom>
          <a:effectLst>
            <a:innerShdw blurRad="63500" dist="50800">
              <a:prstClr val="black">
                <a:alpha val="50000"/>
              </a:prstClr>
            </a:innerShdw>
          </a:effectLst>
        </p:spPr>
      </p:pic>
      <p:sp>
        <p:nvSpPr>
          <p:cNvPr id="4" name="TextBox 3"/>
          <p:cNvSpPr txBox="1"/>
          <p:nvPr/>
        </p:nvSpPr>
        <p:spPr>
          <a:xfrm>
            <a:off x="463823" y="1977845"/>
            <a:ext cx="6470791" cy="1846659"/>
          </a:xfrm>
          <a:prstGeom prst="rect">
            <a:avLst/>
          </a:prstGeom>
          <a:noFill/>
          <a:effectLst>
            <a:outerShdw blurRad="279400" dist="127000" dir="5400000" sx="54000" sy="54000" algn="ctr" rotWithShape="0">
              <a:srgbClr val="000000">
                <a:alpha val="43137"/>
              </a:srgb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ru-RU" dirty="0" smtClean="0"/>
          </a:p>
          <a:p>
            <a:pPr algn="ctr"/>
            <a:r>
              <a:rPr lang="ru-RU" sz="3200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D64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ПЕДАГОГИЧЕСКИЙ ОГОНЁК</a:t>
            </a:r>
          </a:p>
          <a:p>
            <a:pPr algn="ctr"/>
            <a:r>
              <a:rPr lang="ru-RU" sz="3200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D64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«СПАССК – </a:t>
            </a:r>
            <a:r>
              <a:rPr lang="ru-RU" sz="320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D64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ВЫ</a:t>
            </a:r>
            <a:r>
              <a:rPr lang="ru-RU" sz="3200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D647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!»</a:t>
            </a:r>
          </a:p>
          <a:p>
            <a:pPr algn="ctr"/>
            <a:endParaRPr lang="ru-RU" sz="3200" dirty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rgbClr val="D647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Солнце 26"/>
          <p:cNvSpPr/>
          <p:nvPr/>
        </p:nvSpPr>
        <p:spPr>
          <a:xfrm>
            <a:off x="6779762" y="341700"/>
            <a:ext cx="738337" cy="673448"/>
          </a:xfrm>
          <a:prstGeom prst="sun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2811" y="4413699"/>
            <a:ext cx="414521" cy="408920"/>
          </a:xfrm>
          <a:prstGeom prst="rect">
            <a:avLst/>
          </a:prstGeom>
          <a:effectLst>
            <a:reflection endPos="0" dist="50800" dir="5400000" sy="-100000" algn="bl" rotWithShape="0"/>
          </a:effectLst>
        </p:spPr>
      </p:pic>
      <p:pic>
        <p:nvPicPr>
          <p:cNvPr id="46" name="Рисунок 4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802251" flipH="1" flipV="1">
            <a:off x="8218696" y="74513"/>
            <a:ext cx="798657" cy="806336"/>
          </a:xfrm>
          <a:prstGeom prst="rect">
            <a:avLst/>
          </a:prstGeom>
        </p:spPr>
      </p:pic>
      <p:pic>
        <p:nvPicPr>
          <p:cNvPr id="47" name="Рисунок 4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97598">
            <a:off x="7927264" y="3315003"/>
            <a:ext cx="820137" cy="691201"/>
          </a:xfrm>
          <a:prstGeom prst="rect">
            <a:avLst/>
          </a:prstGeom>
          <a:effectLst>
            <a:outerShdw blurRad="50800" dist="50800" dir="5400000" sx="1000" sy="1000" algn="ctr" rotWithShape="0">
              <a:srgbClr val="000000">
                <a:alpha val="90000"/>
              </a:srgbClr>
            </a:outerShdw>
          </a:effec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74645">
            <a:off x="7454032" y="1352859"/>
            <a:ext cx="854564" cy="854564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-122159" y="35528"/>
            <a:ext cx="32309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 smtClean="0">
                <a:ln>
                  <a:solidFill>
                    <a:srgbClr val="CBA78D"/>
                  </a:solidFill>
                </a:ln>
                <a:solidFill>
                  <a:srgbClr val="F2F6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sz="1400" dirty="0" smtClean="0">
                <a:ln>
                  <a:solidFill>
                    <a:srgbClr val="CBA78D"/>
                  </a:solidFill>
                </a:ln>
                <a:solidFill>
                  <a:srgbClr val="F2F6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Образование Спасск-Дальний</a:t>
            </a:r>
            <a:r>
              <a:rPr lang="en-US" sz="1400" dirty="0" smtClean="0">
                <a:ln>
                  <a:solidFill>
                    <a:srgbClr val="CBA78D"/>
                  </a:solidFill>
                </a:ln>
                <a:solidFill>
                  <a:srgbClr val="F2F6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ru-RU" sz="1400" dirty="0" smtClean="0">
                <a:ln>
                  <a:solidFill>
                    <a:srgbClr val="CBA78D"/>
                  </a:solidFill>
                </a:ln>
                <a:solidFill>
                  <a:srgbClr val="F2F6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1400" dirty="0" smtClean="0">
                <a:ln>
                  <a:solidFill>
                    <a:srgbClr val="CBA78D"/>
                  </a:solidFill>
                </a:ln>
                <a:solidFill>
                  <a:srgbClr val="F2F6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Приморский край</a:t>
            </a:r>
            <a:endParaRPr lang="ru-RU" sz="1400" dirty="0">
              <a:ln>
                <a:solidFill>
                  <a:srgbClr val="CBA78D"/>
                </a:solidFill>
              </a:ln>
              <a:solidFill>
                <a:srgbClr val="F2F6F7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2430" y="692696"/>
            <a:ext cx="61773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УПРАВЛЕНИЕ ОБРАЗОВАНИЯ </a:t>
            </a:r>
          </a:p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АДМИНИСТРАЦИИ ГОРОДСКОГО ОКРУГА СПАССК-ДАЛЬНИЙ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11560" y="5566326"/>
            <a:ext cx="61773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Спасск-Дальний, 2022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" name="Рисунок 23" descr="https://i.mycdn.me/i?r=AyH4iRPQ2q0otWIFepML2LxR6nNIrxAI8Zu8-3kNnI3rwA&amp;dpr=2&amp;fn=w_612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3960326"/>
            <a:ext cx="3215862" cy="1376979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Рисунок 25" descr="2023 Год педагога и наставника"/>
          <p:cNvPicPr/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566" y="4001809"/>
            <a:ext cx="1828800" cy="10223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60876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2955" y="0"/>
            <a:ext cx="1311045" cy="6093296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103947" y="1862915"/>
            <a:ext cx="936103" cy="91440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" name="AutoShape 12" descr="графики, диаграммы, Диаграмма, бизнес значок в Infographic Vol 7 Icon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" name="Минус 29"/>
          <p:cNvSpPr/>
          <p:nvPr/>
        </p:nvSpPr>
        <p:spPr>
          <a:xfrm>
            <a:off x="-612576" y="511667"/>
            <a:ext cx="4211735" cy="86898"/>
          </a:xfrm>
          <a:prstGeom prst="mathMinus">
            <a:avLst/>
          </a:prstGeom>
          <a:solidFill>
            <a:srgbClr val="E2C3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-122159" y="35528"/>
            <a:ext cx="32309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 smtClean="0">
                <a:ln>
                  <a:solidFill>
                    <a:srgbClr val="CBA78D"/>
                  </a:solidFill>
                </a:ln>
                <a:solidFill>
                  <a:srgbClr val="F2F6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sz="1400" dirty="0" smtClean="0">
                <a:ln>
                  <a:solidFill>
                    <a:srgbClr val="CBA78D"/>
                  </a:solidFill>
                </a:ln>
                <a:solidFill>
                  <a:srgbClr val="F2F6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Образование Спасск-Дальний</a:t>
            </a:r>
            <a:r>
              <a:rPr lang="en-US" sz="1400" dirty="0" smtClean="0">
                <a:ln>
                  <a:solidFill>
                    <a:srgbClr val="CBA78D"/>
                  </a:solidFill>
                </a:ln>
                <a:solidFill>
                  <a:srgbClr val="F2F6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ru-RU" sz="1400" dirty="0" smtClean="0">
                <a:ln>
                  <a:solidFill>
                    <a:srgbClr val="CBA78D"/>
                  </a:solidFill>
                </a:ln>
                <a:solidFill>
                  <a:srgbClr val="F2F6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1400" dirty="0" smtClean="0">
                <a:ln>
                  <a:solidFill>
                    <a:srgbClr val="CBA78D"/>
                  </a:solidFill>
                </a:ln>
                <a:solidFill>
                  <a:srgbClr val="F2F6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Приморский край</a:t>
            </a:r>
            <a:endParaRPr lang="ru-RU" sz="1400" dirty="0">
              <a:ln>
                <a:solidFill>
                  <a:srgbClr val="CBA78D"/>
                </a:solidFill>
              </a:ln>
              <a:solidFill>
                <a:srgbClr val="F2F6F7"/>
              </a:solidFill>
            </a:endParaRPr>
          </a:p>
        </p:txBody>
      </p:sp>
      <p:sp>
        <p:nvSpPr>
          <p:cNvPr id="19" name="Солнце 18"/>
          <p:cNvSpPr/>
          <p:nvPr/>
        </p:nvSpPr>
        <p:spPr>
          <a:xfrm>
            <a:off x="7162357" y="352943"/>
            <a:ext cx="1341195" cy="1288352"/>
          </a:xfrm>
          <a:prstGeom prst="su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48004">
            <a:off x="8151859" y="2240142"/>
            <a:ext cx="950784" cy="950784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98291">
            <a:off x="8013310" y="5203942"/>
            <a:ext cx="1037140" cy="874089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57300">
            <a:off x="7894944" y="4198388"/>
            <a:ext cx="543601" cy="536256"/>
          </a:xfrm>
          <a:prstGeom prst="rect">
            <a:avLst/>
          </a:prstGeom>
          <a:effectLst>
            <a:reflection endPos="0" dist="50800" dir="5400000" sy="-100000" algn="bl" rotWithShape="0"/>
          </a:effectLst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57300">
            <a:off x="8581811" y="78880"/>
            <a:ext cx="543601" cy="536256"/>
          </a:xfrm>
          <a:prstGeom prst="rect">
            <a:avLst/>
          </a:prstGeom>
          <a:effectLst>
            <a:reflection endPos="0" dist="50800" dir="5400000" sy="-100000" algn="bl" rotWithShape="0"/>
          </a:effectLst>
        </p:spPr>
      </p:pic>
      <p:sp>
        <p:nvSpPr>
          <p:cNvPr id="12" name="TextBox 11"/>
          <p:cNvSpPr txBox="1"/>
          <p:nvPr/>
        </p:nvSpPr>
        <p:spPr>
          <a:xfrm>
            <a:off x="3347865" y="352942"/>
            <a:ext cx="4276043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300" b="1" smtClean="0">
                <a:ln>
                  <a:solidFill>
                    <a:srgbClr val="19434F"/>
                  </a:solidFill>
                </a:ln>
                <a:solidFill>
                  <a:srgbClr val="296D7F"/>
                </a:solidFill>
                <a:latin typeface="Times New Roman" pitchFamily="18" charset="0"/>
                <a:cs typeface="Times New Roman" pitchFamily="18" charset="0"/>
              </a:rPr>
              <a:t>Блиц-опрос</a:t>
            </a:r>
            <a:endParaRPr lang="ru-RU" sz="2300" b="1" dirty="0">
              <a:ln>
                <a:solidFill>
                  <a:srgbClr val="19434F"/>
                </a:solidFill>
              </a:ln>
              <a:solidFill>
                <a:srgbClr val="296D7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55575" y="997119"/>
            <a:ext cx="7468333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solidFill>
                  <a:srgbClr val="7651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Стимул, мотив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Призвание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Случайность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Рекомендация</a:t>
            </a:r>
          </a:p>
          <a:p>
            <a:pPr algn="just"/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dirty="0" smtClean="0">
                <a:solidFill>
                  <a:srgbClr val="7651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Чувство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Восторг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Разочарование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Спокойствие</a:t>
            </a: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dirty="0" smtClean="0">
                <a:solidFill>
                  <a:srgbClr val="7651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Отношение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Принятие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Увлечённость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Отторжение</a:t>
            </a:r>
          </a:p>
          <a:p>
            <a:pPr algn="just"/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авая фигурная скобка 1"/>
          <p:cNvSpPr/>
          <p:nvPr/>
        </p:nvSpPr>
        <p:spPr>
          <a:xfrm>
            <a:off x="2339752" y="1268760"/>
            <a:ext cx="515488" cy="3960440"/>
          </a:xfrm>
          <a:prstGeom prst="rightBrace">
            <a:avLst>
              <a:gd name="adj1" fmla="val 8333"/>
              <a:gd name="adj2" fmla="val 51000"/>
            </a:avLst>
          </a:prstGeom>
          <a:ln>
            <a:solidFill>
              <a:srgbClr val="4AB9C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rgbClr val="765136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03848" y="1197772"/>
            <a:ext cx="4320479" cy="4031428"/>
          </a:xfrm>
          <a:prstGeom prst="rect">
            <a:avLst/>
          </a:prstGeom>
          <a:solidFill>
            <a:schemeClr val="bg1"/>
          </a:solidFill>
          <a:ln>
            <a:solidFill>
              <a:srgbClr val="4AB9C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ru-RU" dirty="0" smtClean="0">
                <a:solidFill>
                  <a:srgbClr val="765136"/>
                </a:solidFill>
              </a:rPr>
              <a:t>Призвание, восторг, увлечённость</a:t>
            </a:r>
          </a:p>
          <a:p>
            <a:pPr marL="342900" indent="-342900">
              <a:buAutoNum type="arabicPeriod"/>
            </a:pPr>
            <a:r>
              <a:rPr lang="ru-RU" dirty="0" smtClean="0">
                <a:solidFill>
                  <a:srgbClr val="765136"/>
                </a:solidFill>
              </a:rPr>
              <a:t>Случайность, восторг, увлечённость</a:t>
            </a:r>
          </a:p>
          <a:p>
            <a:pPr marL="342900" indent="-342900">
              <a:buAutoNum type="arabicPeriod"/>
            </a:pPr>
            <a:r>
              <a:rPr lang="ru-RU" dirty="0" smtClean="0">
                <a:solidFill>
                  <a:srgbClr val="765136"/>
                </a:solidFill>
              </a:rPr>
              <a:t>Случайность, спокойствие, принятие</a:t>
            </a:r>
          </a:p>
          <a:p>
            <a:pPr marL="342900" indent="-342900">
              <a:buAutoNum type="arabicPeriod"/>
            </a:pPr>
            <a:r>
              <a:rPr lang="ru-RU" dirty="0" smtClean="0">
                <a:solidFill>
                  <a:srgbClr val="765136"/>
                </a:solidFill>
              </a:rPr>
              <a:t>Случайность, разочарование, отторжение</a:t>
            </a:r>
          </a:p>
          <a:p>
            <a:pPr marL="342900" indent="-342900">
              <a:buFontTx/>
              <a:buAutoNum type="arabicPeriod"/>
            </a:pPr>
            <a:r>
              <a:rPr lang="ru-RU" dirty="0" smtClean="0">
                <a:solidFill>
                  <a:srgbClr val="765136"/>
                </a:solidFill>
              </a:rPr>
              <a:t>Рекомендация, </a:t>
            </a:r>
            <a:r>
              <a:rPr lang="ru-RU" dirty="0">
                <a:solidFill>
                  <a:srgbClr val="765136"/>
                </a:solidFill>
              </a:rPr>
              <a:t>восторг, </a:t>
            </a:r>
            <a:r>
              <a:rPr lang="ru-RU" dirty="0" smtClean="0">
                <a:solidFill>
                  <a:srgbClr val="765136"/>
                </a:solidFill>
              </a:rPr>
              <a:t>увлечённость</a:t>
            </a:r>
          </a:p>
          <a:p>
            <a:pPr marL="342900" indent="-342900">
              <a:buFontTx/>
              <a:buAutoNum type="arabicPeriod"/>
            </a:pPr>
            <a:r>
              <a:rPr lang="ru-RU" dirty="0" smtClean="0">
                <a:solidFill>
                  <a:srgbClr val="765136"/>
                </a:solidFill>
              </a:rPr>
              <a:t>Рекомендация, спокойствие, принятие</a:t>
            </a:r>
          </a:p>
          <a:p>
            <a:pPr marL="342900" indent="-342900">
              <a:buFontTx/>
              <a:buAutoNum type="arabicPeriod"/>
            </a:pPr>
            <a:r>
              <a:rPr lang="ru-RU" dirty="0" smtClean="0">
                <a:solidFill>
                  <a:srgbClr val="765136"/>
                </a:solidFill>
              </a:rPr>
              <a:t>Рекомендация, разочарование, отторжение</a:t>
            </a:r>
            <a:endParaRPr lang="ru-RU" dirty="0">
              <a:solidFill>
                <a:srgbClr val="765136"/>
              </a:solidFill>
            </a:endParaRPr>
          </a:p>
          <a:p>
            <a:pPr marL="342900" indent="-342900" algn="ctr">
              <a:buAutoNum type="arabicPeriod"/>
            </a:pP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3209579" y="1197772"/>
            <a:ext cx="4320479" cy="4031428"/>
          </a:xfrm>
          <a:prstGeom prst="rect">
            <a:avLst/>
          </a:prstGeom>
          <a:solidFill>
            <a:schemeClr val="bg1"/>
          </a:solidFill>
          <a:ln>
            <a:solidFill>
              <a:srgbClr val="4AB9C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ru-RU" dirty="0" smtClean="0">
                <a:solidFill>
                  <a:srgbClr val="765136"/>
                </a:solidFill>
              </a:rPr>
              <a:t>Призвание, восторг, увлечённость</a:t>
            </a:r>
          </a:p>
          <a:p>
            <a:pPr marL="342900" indent="-342900">
              <a:buAutoNum type="arabicPeriod"/>
            </a:pPr>
            <a:r>
              <a:rPr lang="ru-RU" dirty="0" smtClean="0">
                <a:solidFill>
                  <a:srgbClr val="765136"/>
                </a:solidFill>
              </a:rPr>
              <a:t>Случайность, восторг, увлечённость</a:t>
            </a:r>
          </a:p>
          <a:p>
            <a:pPr marL="342900" indent="-342900">
              <a:buAutoNum type="arabicPeriod"/>
            </a:pPr>
            <a:r>
              <a:rPr lang="ru-RU" dirty="0" smtClean="0">
                <a:solidFill>
                  <a:srgbClr val="765136"/>
                </a:solidFill>
              </a:rPr>
              <a:t>Случайность, спокойствие, принятие</a:t>
            </a:r>
          </a:p>
          <a:p>
            <a:pPr marL="342900" indent="-342900">
              <a:buAutoNum type="arabicPeriod"/>
            </a:pPr>
            <a:r>
              <a:rPr lang="ru-RU" dirty="0" smtClean="0">
                <a:solidFill>
                  <a:srgbClr val="765136"/>
                </a:solidFill>
              </a:rPr>
              <a:t>Случайность, разочарование, отторжение</a:t>
            </a:r>
          </a:p>
          <a:p>
            <a:pPr marL="342900" indent="-342900">
              <a:buFontTx/>
              <a:buAutoNum type="arabicPeriod"/>
            </a:pPr>
            <a:r>
              <a:rPr lang="ru-RU" dirty="0" smtClean="0">
                <a:solidFill>
                  <a:srgbClr val="765136"/>
                </a:solidFill>
              </a:rPr>
              <a:t>Рекомендация, </a:t>
            </a:r>
            <a:r>
              <a:rPr lang="ru-RU" dirty="0">
                <a:solidFill>
                  <a:srgbClr val="765136"/>
                </a:solidFill>
              </a:rPr>
              <a:t>восторг, </a:t>
            </a:r>
            <a:r>
              <a:rPr lang="ru-RU" dirty="0" smtClean="0">
                <a:solidFill>
                  <a:srgbClr val="765136"/>
                </a:solidFill>
              </a:rPr>
              <a:t>увлечённость</a:t>
            </a:r>
          </a:p>
          <a:p>
            <a:pPr marL="342900" indent="-342900">
              <a:buFontTx/>
              <a:buAutoNum type="arabicPeriod"/>
            </a:pPr>
            <a:r>
              <a:rPr lang="ru-RU" dirty="0" smtClean="0">
                <a:solidFill>
                  <a:srgbClr val="765136"/>
                </a:solidFill>
              </a:rPr>
              <a:t>Рекомендация, спокойствие, принятие</a:t>
            </a:r>
          </a:p>
          <a:p>
            <a:pPr marL="342900" indent="-342900">
              <a:buFontTx/>
              <a:buAutoNum type="arabicPeriod"/>
            </a:pPr>
            <a:r>
              <a:rPr lang="ru-RU" dirty="0" smtClean="0">
                <a:solidFill>
                  <a:srgbClr val="765136"/>
                </a:solidFill>
              </a:rPr>
              <a:t>Рекомендация, разочарование, отторжение</a:t>
            </a:r>
            <a:endParaRPr lang="ru-RU" dirty="0">
              <a:solidFill>
                <a:srgbClr val="765136"/>
              </a:solidFill>
            </a:endParaRPr>
          </a:p>
          <a:p>
            <a:pPr marL="342900" indent="-342900" algn="ctr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038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2955" y="0"/>
            <a:ext cx="1311045" cy="6093296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103947" y="1862915"/>
            <a:ext cx="936103" cy="91440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" name="AutoShape 12" descr="графики, диаграммы, Диаграмма, бизнес значок в Infographic Vol 7 Icon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" name="Минус 29"/>
          <p:cNvSpPr/>
          <p:nvPr/>
        </p:nvSpPr>
        <p:spPr>
          <a:xfrm>
            <a:off x="-612576" y="511667"/>
            <a:ext cx="4211735" cy="86898"/>
          </a:xfrm>
          <a:prstGeom prst="mathMinus">
            <a:avLst/>
          </a:prstGeom>
          <a:solidFill>
            <a:srgbClr val="E2C3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-122159" y="35528"/>
            <a:ext cx="32309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 smtClean="0">
                <a:ln>
                  <a:solidFill>
                    <a:srgbClr val="CBA78D"/>
                  </a:solidFill>
                </a:ln>
                <a:solidFill>
                  <a:srgbClr val="F2F6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sz="1400" dirty="0" smtClean="0">
                <a:ln>
                  <a:solidFill>
                    <a:srgbClr val="CBA78D"/>
                  </a:solidFill>
                </a:ln>
                <a:solidFill>
                  <a:srgbClr val="F2F6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Образование Спасск-Дальний</a:t>
            </a:r>
            <a:r>
              <a:rPr lang="en-US" sz="1400" dirty="0" smtClean="0">
                <a:ln>
                  <a:solidFill>
                    <a:srgbClr val="CBA78D"/>
                  </a:solidFill>
                </a:ln>
                <a:solidFill>
                  <a:srgbClr val="F2F6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ru-RU" sz="1400" dirty="0" smtClean="0">
                <a:ln>
                  <a:solidFill>
                    <a:srgbClr val="CBA78D"/>
                  </a:solidFill>
                </a:ln>
                <a:solidFill>
                  <a:srgbClr val="F2F6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1400" dirty="0" smtClean="0">
                <a:ln>
                  <a:solidFill>
                    <a:srgbClr val="CBA78D"/>
                  </a:solidFill>
                </a:ln>
                <a:solidFill>
                  <a:srgbClr val="F2F6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Приморский край</a:t>
            </a:r>
            <a:endParaRPr lang="ru-RU" sz="1400" dirty="0">
              <a:ln>
                <a:solidFill>
                  <a:srgbClr val="CBA78D"/>
                </a:solidFill>
              </a:ln>
              <a:solidFill>
                <a:srgbClr val="F2F6F7"/>
              </a:solidFill>
            </a:endParaRPr>
          </a:p>
        </p:txBody>
      </p:sp>
      <p:sp>
        <p:nvSpPr>
          <p:cNvPr id="19" name="Солнце 18"/>
          <p:cNvSpPr/>
          <p:nvPr/>
        </p:nvSpPr>
        <p:spPr>
          <a:xfrm>
            <a:off x="7162357" y="352943"/>
            <a:ext cx="1341195" cy="1288352"/>
          </a:xfrm>
          <a:prstGeom prst="su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48004">
            <a:off x="8151859" y="2240142"/>
            <a:ext cx="950784" cy="950784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98291">
            <a:off x="8013310" y="5203942"/>
            <a:ext cx="1037140" cy="874089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57300">
            <a:off x="7894944" y="4198388"/>
            <a:ext cx="543601" cy="536256"/>
          </a:xfrm>
          <a:prstGeom prst="rect">
            <a:avLst/>
          </a:prstGeom>
          <a:effectLst>
            <a:reflection endPos="0" dist="50800" dir="5400000" sy="-100000" algn="bl" rotWithShape="0"/>
          </a:effectLst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57300">
            <a:off x="8581811" y="78880"/>
            <a:ext cx="543601" cy="536256"/>
          </a:xfrm>
          <a:prstGeom prst="rect">
            <a:avLst/>
          </a:prstGeom>
          <a:effectLst>
            <a:reflection endPos="0" dist="50800" dir="5400000" sy="-100000" algn="bl" rotWithShape="0"/>
          </a:effectLst>
        </p:spPr>
      </p:pic>
      <p:sp>
        <p:nvSpPr>
          <p:cNvPr id="12" name="TextBox 11"/>
          <p:cNvSpPr txBox="1"/>
          <p:nvPr/>
        </p:nvSpPr>
        <p:spPr>
          <a:xfrm>
            <a:off x="2735637" y="351510"/>
            <a:ext cx="4917138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300" b="1" dirty="0" smtClean="0">
                <a:ln>
                  <a:solidFill>
                    <a:srgbClr val="19434F"/>
                  </a:solidFill>
                </a:ln>
                <a:solidFill>
                  <a:srgbClr val="296D7F"/>
                </a:solidFill>
                <a:latin typeface="Times New Roman" pitchFamily="18" charset="0"/>
                <a:cs typeface="Times New Roman" pitchFamily="18" charset="0"/>
              </a:rPr>
              <a:t>Размышления о будущем</a:t>
            </a:r>
            <a:endParaRPr lang="ru-RU" sz="2300" b="1" dirty="0">
              <a:ln>
                <a:solidFill>
                  <a:srgbClr val="19434F"/>
                </a:solidFill>
              </a:ln>
              <a:solidFill>
                <a:srgbClr val="296D7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96086" y="997119"/>
            <a:ext cx="746833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>
                <a:ln>
                  <a:solidFill>
                    <a:srgbClr val="19434F"/>
                  </a:solidFill>
                </a:ln>
                <a:solidFill>
                  <a:srgbClr val="765136"/>
                </a:solidFill>
                <a:latin typeface="Times New Roman" pitchFamily="18" charset="0"/>
                <a:cs typeface="Times New Roman" pitchFamily="18" charset="0"/>
              </a:rPr>
              <a:t>Интервью:</a:t>
            </a:r>
          </a:p>
          <a:p>
            <a:pPr algn="just"/>
            <a:endParaRPr lang="ru-RU" sz="2000" dirty="0" smtClean="0">
              <a:ln>
                <a:solidFill>
                  <a:srgbClr val="19434F"/>
                </a:solidFill>
              </a:ln>
              <a:solidFill>
                <a:srgbClr val="296D7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n>
                  <a:solidFill>
                    <a:srgbClr val="19434F"/>
                  </a:solidFill>
                </a:ln>
                <a:solidFill>
                  <a:srgbClr val="296D7F"/>
                </a:solidFill>
                <a:latin typeface="Times New Roman" pitchFamily="18" charset="0"/>
                <a:cs typeface="Times New Roman" pitchFamily="18" charset="0"/>
              </a:rPr>
              <a:t>Объясните равенство «Образование = суверенитет страны».</a:t>
            </a:r>
          </a:p>
          <a:p>
            <a:pPr algn="just"/>
            <a:r>
              <a:rPr lang="ru-RU" sz="2000" dirty="0" smtClean="0">
                <a:ln>
                  <a:solidFill>
                    <a:srgbClr val="19434F"/>
                  </a:solidFill>
                </a:ln>
                <a:solidFill>
                  <a:srgbClr val="296D7F"/>
                </a:solidFill>
                <a:latin typeface="Times New Roman" pitchFamily="18" charset="0"/>
                <a:cs typeface="Times New Roman" pitchFamily="18" charset="0"/>
              </a:rPr>
              <a:t>Как предметы, которые вы преподаёте, обеспечивают суверенитет Российской Федерации?</a:t>
            </a:r>
          </a:p>
          <a:p>
            <a:pPr algn="just"/>
            <a:r>
              <a:rPr lang="ru-RU" sz="2000" dirty="0" smtClean="0">
                <a:ln>
                  <a:solidFill>
                    <a:srgbClr val="19434F"/>
                  </a:solidFill>
                </a:ln>
                <a:solidFill>
                  <a:srgbClr val="296D7F"/>
                </a:solidFill>
                <a:latin typeface="Times New Roman" pitchFamily="18" charset="0"/>
                <a:cs typeface="Times New Roman" pitchFamily="18" charset="0"/>
              </a:rPr>
              <a:t>Для чего все школы должны включаться в проект «Школа </a:t>
            </a:r>
            <a:r>
              <a:rPr lang="ru-RU" sz="2000" dirty="0" err="1" smtClean="0">
                <a:ln>
                  <a:solidFill>
                    <a:srgbClr val="19434F"/>
                  </a:solidFill>
                </a:ln>
                <a:solidFill>
                  <a:srgbClr val="296D7F"/>
                </a:solidFill>
                <a:latin typeface="Times New Roman" pitchFamily="18" charset="0"/>
                <a:cs typeface="Times New Roman" pitchFamily="18" charset="0"/>
              </a:rPr>
              <a:t>Минпросвещения</a:t>
            </a:r>
            <a:r>
              <a:rPr lang="ru-RU" sz="2000" dirty="0" smtClean="0">
                <a:ln>
                  <a:solidFill>
                    <a:srgbClr val="19434F"/>
                  </a:solidFill>
                </a:ln>
                <a:solidFill>
                  <a:srgbClr val="296D7F"/>
                </a:solidFill>
                <a:latin typeface="Times New Roman" pitchFamily="18" charset="0"/>
                <a:cs typeface="Times New Roman" pitchFamily="18" charset="0"/>
              </a:rPr>
              <a:t> России»?</a:t>
            </a:r>
          </a:p>
          <a:p>
            <a:pPr algn="just"/>
            <a:r>
              <a:rPr lang="ru-RU" sz="2000" dirty="0" smtClean="0">
                <a:ln>
                  <a:solidFill>
                    <a:srgbClr val="19434F"/>
                  </a:solidFill>
                </a:ln>
                <a:solidFill>
                  <a:srgbClr val="296D7F"/>
                </a:solidFill>
                <a:latin typeface="Times New Roman" pitchFamily="18" charset="0"/>
                <a:cs typeface="Times New Roman" pitchFamily="18" charset="0"/>
              </a:rPr>
              <a:t>Какие признаки эффективного участия в этом проекте вы видите в ваших школах?</a:t>
            </a:r>
          </a:p>
          <a:p>
            <a:pPr algn="just"/>
            <a:r>
              <a:rPr lang="ru-RU" sz="2000" dirty="0" smtClean="0">
                <a:ln>
                  <a:solidFill>
                    <a:srgbClr val="19434F"/>
                  </a:solidFill>
                </a:ln>
                <a:solidFill>
                  <a:srgbClr val="296D7F"/>
                </a:solidFill>
                <a:latin typeface="Times New Roman" pitchFamily="18" charset="0"/>
                <a:cs typeface="Times New Roman" pitchFamily="18" charset="0"/>
              </a:rPr>
              <a:t>Что вам известно  о региональной образовательной политике?</a:t>
            </a:r>
          </a:p>
          <a:p>
            <a:pPr algn="just"/>
            <a:r>
              <a:rPr lang="ru-RU" sz="2000" dirty="0" smtClean="0">
                <a:ln>
                  <a:solidFill>
                    <a:srgbClr val="19434F"/>
                  </a:solidFill>
                </a:ln>
                <a:solidFill>
                  <a:srgbClr val="296D7F"/>
                </a:solidFill>
                <a:latin typeface="Times New Roman" pitchFamily="18" charset="0"/>
                <a:cs typeface="Times New Roman" pitchFamily="18" charset="0"/>
              </a:rPr>
              <a:t>В ч</a:t>
            </a:r>
            <a:r>
              <a:rPr lang="ru-RU" sz="2000" dirty="0">
                <a:ln>
                  <a:solidFill>
                    <a:srgbClr val="19434F"/>
                  </a:solidFill>
                </a:ln>
                <a:solidFill>
                  <a:srgbClr val="296D7F"/>
                </a:solidFill>
                <a:latin typeface="Times New Roman" pitchFamily="18" charset="0"/>
                <a:cs typeface="Times New Roman" pitchFamily="18" charset="0"/>
              </a:rPr>
              <a:t>ё</a:t>
            </a:r>
            <a:r>
              <a:rPr lang="ru-RU" sz="2000" dirty="0" smtClean="0">
                <a:ln>
                  <a:solidFill>
                    <a:srgbClr val="19434F"/>
                  </a:solidFill>
                </a:ln>
                <a:solidFill>
                  <a:srgbClr val="296D7F"/>
                </a:solidFill>
                <a:latin typeface="Times New Roman" pitchFamily="18" charset="0"/>
                <a:cs typeface="Times New Roman" pitchFamily="18" charset="0"/>
              </a:rPr>
              <a:t>м система образования городского округа Спасск-Дальний лидирует?</a:t>
            </a:r>
          </a:p>
          <a:p>
            <a:pPr algn="just"/>
            <a:r>
              <a:rPr lang="ru-RU" sz="2000" dirty="0" smtClean="0">
                <a:ln>
                  <a:solidFill>
                    <a:srgbClr val="19434F"/>
                  </a:solidFill>
                </a:ln>
                <a:solidFill>
                  <a:srgbClr val="296D7F"/>
                </a:solidFill>
                <a:latin typeface="Times New Roman" pitchFamily="18" charset="0"/>
                <a:cs typeface="Times New Roman" pitchFamily="18" charset="0"/>
              </a:rPr>
              <a:t>Какие 3 главные проблемы муниципальной системы образования </a:t>
            </a:r>
            <a:r>
              <a:rPr lang="ru-RU" sz="2000" dirty="0">
                <a:ln>
                  <a:solidFill>
                    <a:srgbClr val="19434F"/>
                  </a:solidFill>
                </a:ln>
                <a:solidFill>
                  <a:srgbClr val="296D7F"/>
                </a:solidFill>
                <a:latin typeface="Times New Roman" pitchFamily="18" charset="0"/>
                <a:cs typeface="Times New Roman" pitchFamily="18" charset="0"/>
              </a:rPr>
              <a:t>городского округа Спасск-Дальний</a:t>
            </a:r>
            <a:r>
              <a:rPr lang="ru-RU" sz="2000" dirty="0" smtClean="0">
                <a:ln>
                  <a:solidFill>
                    <a:srgbClr val="19434F"/>
                  </a:solidFill>
                </a:ln>
                <a:solidFill>
                  <a:srgbClr val="296D7F"/>
                </a:solidFill>
                <a:latin typeface="Times New Roman" pitchFamily="18" charset="0"/>
                <a:cs typeface="Times New Roman" pitchFamily="18" charset="0"/>
              </a:rPr>
              <a:t> вы можете назвать?</a:t>
            </a:r>
          </a:p>
        </p:txBody>
      </p:sp>
    </p:spTree>
    <p:extLst>
      <p:ext uri="{BB962C8B-B14F-4D97-AF65-F5344CB8AC3E}">
        <p14:creationId xmlns:p14="http://schemas.microsoft.com/office/powerpoint/2010/main" val="3990106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AutoShape 12" descr="графики, диаграммы, Диаграмма, бизнес значок в Infographic Vol 7 Icon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" name="Минус 29"/>
          <p:cNvSpPr/>
          <p:nvPr/>
        </p:nvSpPr>
        <p:spPr>
          <a:xfrm>
            <a:off x="-612576" y="511667"/>
            <a:ext cx="4211735" cy="86898"/>
          </a:xfrm>
          <a:prstGeom prst="mathMinus">
            <a:avLst/>
          </a:prstGeom>
          <a:solidFill>
            <a:srgbClr val="E2C3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-122159" y="35528"/>
            <a:ext cx="32309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 smtClean="0">
                <a:ln>
                  <a:solidFill>
                    <a:srgbClr val="CBA78D"/>
                  </a:solidFill>
                </a:ln>
                <a:solidFill>
                  <a:srgbClr val="F2F6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sz="1400" dirty="0" smtClean="0">
                <a:ln>
                  <a:solidFill>
                    <a:srgbClr val="CBA78D"/>
                  </a:solidFill>
                </a:ln>
                <a:solidFill>
                  <a:srgbClr val="F2F6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Образование Спасск-Дальний</a:t>
            </a:r>
            <a:r>
              <a:rPr lang="en-US" sz="1400" dirty="0" smtClean="0">
                <a:ln>
                  <a:solidFill>
                    <a:srgbClr val="CBA78D"/>
                  </a:solidFill>
                </a:ln>
                <a:solidFill>
                  <a:srgbClr val="F2F6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ru-RU" sz="1400" dirty="0" smtClean="0">
                <a:ln>
                  <a:solidFill>
                    <a:srgbClr val="CBA78D"/>
                  </a:solidFill>
                </a:ln>
                <a:solidFill>
                  <a:srgbClr val="F2F6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1400" dirty="0" smtClean="0">
                <a:ln>
                  <a:solidFill>
                    <a:srgbClr val="CBA78D"/>
                  </a:solidFill>
                </a:ln>
                <a:solidFill>
                  <a:srgbClr val="F2F6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Приморский край</a:t>
            </a:r>
            <a:endParaRPr lang="ru-RU" sz="1400" dirty="0">
              <a:ln>
                <a:solidFill>
                  <a:srgbClr val="CBA78D"/>
                </a:solidFill>
              </a:ln>
              <a:solidFill>
                <a:srgbClr val="F2F6F7"/>
              </a:solidFill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297660" y="2011660"/>
            <a:ext cx="548680" cy="91440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891" b="16863"/>
          <a:stretch/>
        </p:blipFill>
        <p:spPr>
          <a:xfrm>
            <a:off x="7956376" y="5301208"/>
            <a:ext cx="1023971" cy="1077219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3203848" y="-27384"/>
            <a:ext cx="5776499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300" b="1" dirty="0" smtClean="0">
                <a:ln>
                  <a:solidFill>
                    <a:srgbClr val="19434F"/>
                  </a:solidFill>
                </a:ln>
                <a:solidFill>
                  <a:srgbClr val="296D7F"/>
                </a:solidFill>
                <a:latin typeface="Times New Roman" pitchFamily="18" charset="0"/>
                <a:cs typeface="Times New Roman" pitchFamily="18" charset="0"/>
              </a:rPr>
              <a:t>Кадровый вопрос</a:t>
            </a:r>
            <a:endParaRPr lang="ru-RU" sz="2300" b="1" dirty="0">
              <a:ln>
                <a:solidFill>
                  <a:srgbClr val="19434F"/>
                </a:solidFill>
              </a:ln>
              <a:solidFill>
                <a:srgbClr val="296D7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8646124"/>
              </p:ext>
            </p:extLst>
          </p:nvPr>
        </p:nvGraphicFramePr>
        <p:xfrm>
          <a:off x="751537" y="798275"/>
          <a:ext cx="7632848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8212">
                  <a:extLst>
                    <a:ext uri="{9D8B030D-6E8A-4147-A177-3AD203B41FA5}">
                      <a16:colId xmlns:a16="http://schemas.microsoft.com/office/drawing/2014/main" val="3026567857"/>
                    </a:ext>
                  </a:extLst>
                </a:gridCol>
                <a:gridCol w="1908212">
                  <a:extLst>
                    <a:ext uri="{9D8B030D-6E8A-4147-A177-3AD203B41FA5}">
                      <a16:colId xmlns:a16="http://schemas.microsoft.com/office/drawing/2014/main" val="324171465"/>
                    </a:ext>
                  </a:extLst>
                </a:gridCol>
                <a:gridCol w="1908212">
                  <a:extLst>
                    <a:ext uri="{9D8B030D-6E8A-4147-A177-3AD203B41FA5}">
                      <a16:colId xmlns:a16="http://schemas.microsoft.com/office/drawing/2014/main" val="3970526219"/>
                    </a:ext>
                  </a:extLst>
                </a:gridCol>
                <a:gridCol w="1908212">
                  <a:extLst>
                    <a:ext uri="{9D8B030D-6E8A-4147-A177-3AD203B41FA5}">
                      <a16:colId xmlns:a16="http://schemas.microsoft.com/office/drawing/2014/main" val="2210502668"/>
                    </a:ext>
                  </a:extLst>
                </a:gridCol>
              </a:tblGrid>
              <a:tr h="33528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765136"/>
                          </a:solidFill>
                        </a:rPr>
                        <a:t>Возраст</a:t>
                      </a:r>
                      <a:r>
                        <a:rPr lang="ru-RU" baseline="0" dirty="0" smtClean="0">
                          <a:solidFill>
                            <a:srgbClr val="765136"/>
                          </a:solidFill>
                        </a:rPr>
                        <a:t> </a:t>
                      </a:r>
                      <a:endParaRPr lang="ru-RU" dirty="0">
                        <a:solidFill>
                          <a:srgbClr val="76513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765136"/>
                          </a:solidFill>
                        </a:rPr>
                        <a:t>Кол-во</a:t>
                      </a:r>
                      <a:endParaRPr lang="ru-RU" dirty="0">
                        <a:solidFill>
                          <a:srgbClr val="76513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765136"/>
                          </a:solidFill>
                        </a:rPr>
                        <a:t>Сумма </a:t>
                      </a:r>
                      <a:endParaRPr lang="ru-RU" dirty="0">
                        <a:solidFill>
                          <a:srgbClr val="76513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765136"/>
                          </a:solidFill>
                        </a:rPr>
                        <a:t>Отклонение </a:t>
                      </a:r>
                      <a:endParaRPr lang="ru-RU" dirty="0">
                        <a:solidFill>
                          <a:srgbClr val="76513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030112"/>
                  </a:ext>
                </a:extLst>
              </a:tr>
              <a:tr h="33528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765136"/>
                          </a:solidFill>
                        </a:rPr>
                        <a:t>Моложе 25 лет</a:t>
                      </a:r>
                      <a:endParaRPr lang="ru-RU" dirty="0">
                        <a:solidFill>
                          <a:srgbClr val="76513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765136"/>
                          </a:solidFill>
                        </a:rPr>
                        <a:t>37</a:t>
                      </a:r>
                      <a:endParaRPr lang="ru-RU" dirty="0">
                        <a:solidFill>
                          <a:srgbClr val="76513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765136"/>
                          </a:solidFill>
                        </a:rPr>
                        <a:t>159</a:t>
                      </a:r>
                      <a:endParaRPr lang="ru-RU" dirty="0">
                        <a:solidFill>
                          <a:srgbClr val="76513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765136"/>
                          </a:solidFill>
                        </a:rPr>
                        <a:t>- 125</a:t>
                      </a:r>
                      <a:endParaRPr lang="ru-RU" dirty="0">
                        <a:solidFill>
                          <a:srgbClr val="76513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732031"/>
                  </a:ext>
                </a:extLst>
              </a:tr>
              <a:tr h="33528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765136"/>
                          </a:solidFill>
                        </a:rPr>
                        <a:t>25-29</a:t>
                      </a:r>
                      <a:endParaRPr lang="ru-RU" dirty="0">
                        <a:solidFill>
                          <a:srgbClr val="76513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765136"/>
                          </a:solidFill>
                        </a:rPr>
                        <a:t>53</a:t>
                      </a:r>
                      <a:endParaRPr lang="ru-RU" dirty="0">
                        <a:solidFill>
                          <a:srgbClr val="76513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rgbClr val="76513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rgbClr val="76513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3317575"/>
                  </a:ext>
                </a:extLst>
              </a:tr>
              <a:tr h="33528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765136"/>
                          </a:solidFill>
                        </a:rPr>
                        <a:t>30-34</a:t>
                      </a:r>
                      <a:endParaRPr lang="ru-RU" dirty="0">
                        <a:solidFill>
                          <a:srgbClr val="76513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765136"/>
                          </a:solidFill>
                        </a:rPr>
                        <a:t>69</a:t>
                      </a:r>
                      <a:endParaRPr lang="ru-RU" dirty="0">
                        <a:solidFill>
                          <a:srgbClr val="76513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rgbClr val="76513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rgbClr val="76513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0626812"/>
                  </a:ext>
                </a:extLst>
              </a:tr>
              <a:tr h="33528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765136"/>
                          </a:solidFill>
                        </a:rPr>
                        <a:t>35-39</a:t>
                      </a:r>
                      <a:endParaRPr lang="ru-RU" dirty="0">
                        <a:solidFill>
                          <a:srgbClr val="76513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765136"/>
                          </a:solidFill>
                        </a:rPr>
                        <a:t>92</a:t>
                      </a:r>
                      <a:endParaRPr lang="ru-RU" dirty="0">
                        <a:solidFill>
                          <a:srgbClr val="76513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rgbClr val="76513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>
                        <a:solidFill>
                          <a:srgbClr val="76513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0334123"/>
                  </a:ext>
                </a:extLst>
              </a:tr>
              <a:tr h="33528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765136"/>
                          </a:solidFill>
                        </a:rPr>
                        <a:t>40-44</a:t>
                      </a:r>
                      <a:endParaRPr lang="ru-RU" dirty="0">
                        <a:solidFill>
                          <a:srgbClr val="76513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765136"/>
                          </a:solidFill>
                        </a:rPr>
                        <a:t>116</a:t>
                      </a:r>
                      <a:endParaRPr lang="ru-RU" dirty="0">
                        <a:solidFill>
                          <a:srgbClr val="76513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rgbClr val="76513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rgbClr val="76513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4052586"/>
                  </a:ext>
                </a:extLst>
              </a:tr>
              <a:tr h="33528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765136"/>
                          </a:solidFill>
                        </a:rPr>
                        <a:t>45-49</a:t>
                      </a:r>
                      <a:endParaRPr lang="ru-RU" dirty="0">
                        <a:solidFill>
                          <a:srgbClr val="76513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765136"/>
                          </a:solidFill>
                        </a:rPr>
                        <a:t>194</a:t>
                      </a:r>
                      <a:endParaRPr lang="ru-RU" dirty="0">
                        <a:solidFill>
                          <a:srgbClr val="76513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rgbClr val="76513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rgbClr val="76513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2528267"/>
                  </a:ext>
                </a:extLst>
              </a:tr>
              <a:tr h="33528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765136"/>
                          </a:solidFill>
                        </a:rPr>
                        <a:t>50-54</a:t>
                      </a:r>
                      <a:endParaRPr lang="ru-RU" dirty="0">
                        <a:solidFill>
                          <a:srgbClr val="76513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765136"/>
                          </a:solidFill>
                        </a:rPr>
                        <a:t>144</a:t>
                      </a:r>
                      <a:endParaRPr lang="ru-RU" dirty="0">
                        <a:solidFill>
                          <a:srgbClr val="76513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rgbClr val="76513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rgbClr val="76513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0071672"/>
                  </a:ext>
                </a:extLst>
              </a:tr>
              <a:tr h="33528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765136"/>
                          </a:solidFill>
                        </a:rPr>
                        <a:t>55-59</a:t>
                      </a:r>
                      <a:endParaRPr lang="ru-RU" dirty="0">
                        <a:solidFill>
                          <a:srgbClr val="76513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765136"/>
                          </a:solidFill>
                        </a:rPr>
                        <a:t>120</a:t>
                      </a:r>
                      <a:endParaRPr lang="ru-RU" dirty="0">
                        <a:solidFill>
                          <a:srgbClr val="76513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765136"/>
                          </a:solidFill>
                        </a:rPr>
                        <a:t>284</a:t>
                      </a:r>
                      <a:endParaRPr lang="ru-RU" dirty="0">
                        <a:solidFill>
                          <a:srgbClr val="76513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rgbClr val="76513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5838795"/>
                  </a:ext>
                </a:extLst>
              </a:tr>
              <a:tr h="33528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765136"/>
                          </a:solidFill>
                        </a:rPr>
                        <a:t>60-64</a:t>
                      </a:r>
                      <a:endParaRPr lang="ru-RU" dirty="0">
                        <a:solidFill>
                          <a:srgbClr val="76513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765136"/>
                          </a:solidFill>
                        </a:rPr>
                        <a:t>105</a:t>
                      </a:r>
                      <a:endParaRPr lang="ru-RU" dirty="0">
                        <a:solidFill>
                          <a:srgbClr val="76513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rgbClr val="76513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rgbClr val="76513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3981830"/>
                  </a:ext>
                </a:extLst>
              </a:tr>
              <a:tr h="33528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765136"/>
                          </a:solidFill>
                        </a:rPr>
                        <a:t>65 и более</a:t>
                      </a:r>
                      <a:endParaRPr lang="ru-RU" dirty="0">
                        <a:solidFill>
                          <a:srgbClr val="76513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765136"/>
                          </a:solidFill>
                        </a:rPr>
                        <a:t>59</a:t>
                      </a:r>
                      <a:endParaRPr lang="ru-RU" dirty="0">
                        <a:solidFill>
                          <a:srgbClr val="76513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rgbClr val="76513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rgbClr val="76513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12438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9295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2955" y="0"/>
            <a:ext cx="1311045" cy="6093296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103947" y="1862915"/>
            <a:ext cx="936103" cy="91440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" name="AutoShape 12" descr="графики, диаграммы, Диаграмма, бизнес значок в Infographic Vol 7 Icon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" name="Минус 29"/>
          <p:cNvSpPr/>
          <p:nvPr/>
        </p:nvSpPr>
        <p:spPr>
          <a:xfrm>
            <a:off x="-612576" y="511667"/>
            <a:ext cx="4211735" cy="86898"/>
          </a:xfrm>
          <a:prstGeom prst="mathMinus">
            <a:avLst/>
          </a:prstGeom>
          <a:solidFill>
            <a:srgbClr val="E2C3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-122159" y="35528"/>
            <a:ext cx="32309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 smtClean="0">
                <a:ln>
                  <a:solidFill>
                    <a:srgbClr val="CBA78D"/>
                  </a:solidFill>
                </a:ln>
                <a:solidFill>
                  <a:srgbClr val="F2F6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sz="1400" dirty="0" smtClean="0">
                <a:ln>
                  <a:solidFill>
                    <a:srgbClr val="CBA78D"/>
                  </a:solidFill>
                </a:ln>
                <a:solidFill>
                  <a:srgbClr val="F2F6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Образование Спасск-Дальний</a:t>
            </a:r>
            <a:r>
              <a:rPr lang="en-US" sz="1400" dirty="0" smtClean="0">
                <a:ln>
                  <a:solidFill>
                    <a:srgbClr val="CBA78D"/>
                  </a:solidFill>
                </a:ln>
                <a:solidFill>
                  <a:srgbClr val="F2F6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ru-RU" sz="1400" dirty="0" smtClean="0">
                <a:ln>
                  <a:solidFill>
                    <a:srgbClr val="CBA78D"/>
                  </a:solidFill>
                </a:ln>
                <a:solidFill>
                  <a:srgbClr val="F2F6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1400" dirty="0" smtClean="0">
                <a:ln>
                  <a:solidFill>
                    <a:srgbClr val="CBA78D"/>
                  </a:solidFill>
                </a:ln>
                <a:solidFill>
                  <a:srgbClr val="F2F6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Приморский край</a:t>
            </a:r>
            <a:endParaRPr lang="ru-RU" sz="1400" dirty="0">
              <a:ln>
                <a:solidFill>
                  <a:srgbClr val="CBA78D"/>
                </a:solidFill>
              </a:ln>
              <a:solidFill>
                <a:srgbClr val="F2F6F7"/>
              </a:solidFill>
            </a:endParaRPr>
          </a:p>
        </p:txBody>
      </p:sp>
      <p:sp>
        <p:nvSpPr>
          <p:cNvPr id="19" name="Солнце 18"/>
          <p:cNvSpPr/>
          <p:nvPr/>
        </p:nvSpPr>
        <p:spPr>
          <a:xfrm>
            <a:off x="7162357" y="352943"/>
            <a:ext cx="1341195" cy="1288352"/>
          </a:xfrm>
          <a:prstGeom prst="su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48004">
            <a:off x="8151859" y="2240142"/>
            <a:ext cx="950784" cy="950784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98291">
            <a:off x="8013310" y="5203942"/>
            <a:ext cx="1037140" cy="874089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57300">
            <a:off x="7894944" y="4198388"/>
            <a:ext cx="543601" cy="536256"/>
          </a:xfrm>
          <a:prstGeom prst="rect">
            <a:avLst/>
          </a:prstGeom>
          <a:effectLst>
            <a:reflection endPos="0" dist="50800" dir="5400000" sy="-100000" algn="bl" rotWithShape="0"/>
          </a:effectLst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57300">
            <a:off x="8581811" y="78880"/>
            <a:ext cx="543601" cy="536256"/>
          </a:xfrm>
          <a:prstGeom prst="rect">
            <a:avLst/>
          </a:prstGeom>
          <a:effectLst>
            <a:reflection endPos="0" dist="50800" dir="5400000" sy="-100000" algn="bl" rotWithShape="0"/>
          </a:effectLst>
        </p:spPr>
      </p:pic>
      <p:sp>
        <p:nvSpPr>
          <p:cNvPr id="9" name="Прямоугольник 8"/>
          <p:cNvSpPr/>
          <p:nvPr/>
        </p:nvSpPr>
        <p:spPr>
          <a:xfrm>
            <a:off x="158123" y="818166"/>
            <a:ext cx="7527841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 algn="just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Карьера – это успех,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продвижение.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Другими словами, это результат определенного поведения и позиции человека в трудовой деятельности, связанный с его профессиональным ростом. Каждый человек строит карьеру сам, и это зависит от его желаний, целей и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установок.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6634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2955" y="0"/>
            <a:ext cx="1311045" cy="6093296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103947" y="1862915"/>
            <a:ext cx="936103" cy="91440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" name="AutoShape 12" descr="графики, диаграммы, Диаграмма, бизнес значок в Infographic Vol 7 Icon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" name="Минус 29"/>
          <p:cNvSpPr/>
          <p:nvPr/>
        </p:nvSpPr>
        <p:spPr>
          <a:xfrm>
            <a:off x="-612576" y="511667"/>
            <a:ext cx="4211735" cy="86898"/>
          </a:xfrm>
          <a:prstGeom prst="mathMinus">
            <a:avLst/>
          </a:prstGeom>
          <a:solidFill>
            <a:srgbClr val="E2C3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-122159" y="35528"/>
            <a:ext cx="32309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 smtClean="0">
                <a:ln>
                  <a:solidFill>
                    <a:srgbClr val="CBA78D"/>
                  </a:solidFill>
                </a:ln>
                <a:solidFill>
                  <a:srgbClr val="F2F6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sz="1400" dirty="0" smtClean="0">
                <a:ln>
                  <a:solidFill>
                    <a:srgbClr val="CBA78D"/>
                  </a:solidFill>
                </a:ln>
                <a:solidFill>
                  <a:srgbClr val="F2F6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Образование Спасск-Дальний</a:t>
            </a:r>
            <a:r>
              <a:rPr lang="en-US" sz="1400" dirty="0" smtClean="0">
                <a:ln>
                  <a:solidFill>
                    <a:srgbClr val="CBA78D"/>
                  </a:solidFill>
                </a:ln>
                <a:solidFill>
                  <a:srgbClr val="F2F6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ru-RU" sz="1400" dirty="0" smtClean="0">
                <a:ln>
                  <a:solidFill>
                    <a:srgbClr val="CBA78D"/>
                  </a:solidFill>
                </a:ln>
                <a:solidFill>
                  <a:srgbClr val="F2F6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1400" dirty="0" smtClean="0">
                <a:ln>
                  <a:solidFill>
                    <a:srgbClr val="CBA78D"/>
                  </a:solidFill>
                </a:ln>
                <a:solidFill>
                  <a:srgbClr val="F2F6F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Приморский край</a:t>
            </a:r>
            <a:endParaRPr lang="ru-RU" sz="1400" dirty="0">
              <a:ln>
                <a:solidFill>
                  <a:srgbClr val="CBA78D"/>
                </a:solidFill>
              </a:ln>
              <a:solidFill>
                <a:srgbClr val="F2F6F7"/>
              </a:solidFill>
            </a:endParaRPr>
          </a:p>
        </p:txBody>
      </p:sp>
      <p:sp>
        <p:nvSpPr>
          <p:cNvPr id="19" name="Солнце 18"/>
          <p:cNvSpPr/>
          <p:nvPr/>
        </p:nvSpPr>
        <p:spPr>
          <a:xfrm>
            <a:off x="7162357" y="352943"/>
            <a:ext cx="1341195" cy="1288352"/>
          </a:xfrm>
          <a:prstGeom prst="su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48004">
            <a:off x="8151859" y="2240142"/>
            <a:ext cx="950784" cy="950784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98291">
            <a:off x="8013310" y="5203942"/>
            <a:ext cx="1037140" cy="874089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57300">
            <a:off x="7894944" y="4198388"/>
            <a:ext cx="543601" cy="536256"/>
          </a:xfrm>
          <a:prstGeom prst="rect">
            <a:avLst/>
          </a:prstGeom>
          <a:effectLst>
            <a:reflection endPos="0" dist="50800" dir="5400000" sy="-100000" algn="bl" rotWithShape="0"/>
          </a:effectLst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57300">
            <a:off x="8581811" y="78880"/>
            <a:ext cx="543601" cy="536256"/>
          </a:xfrm>
          <a:prstGeom prst="rect">
            <a:avLst/>
          </a:prstGeom>
          <a:effectLst>
            <a:reflection endPos="0" dist="50800" dir="5400000" sy="-100000" algn="bl" rotWithShape="0"/>
          </a:effectLst>
        </p:spPr>
      </p:pic>
      <p:sp>
        <p:nvSpPr>
          <p:cNvPr id="9" name="Прямоугольник 8"/>
          <p:cNvSpPr/>
          <p:nvPr/>
        </p:nvSpPr>
        <p:spPr>
          <a:xfrm>
            <a:off x="158123" y="818166"/>
            <a:ext cx="7527841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 algn="just">
              <a:buNone/>
            </a:pP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«Нужно бежать со всех ног, чтобы только оставаться на месте, а чтобы куда-то попасть, надо бежать как минимум вдвое быстрее!»</a:t>
            </a:r>
          </a:p>
          <a:p>
            <a:pPr marL="109728" indent="0" algn="r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«Алиса в стране чудес» Льюис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Кэррол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2869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1118</TotalTime>
  <Words>290</Words>
  <Application>Microsoft Office PowerPoint</Application>
  <PresentationFormat>Экран (4:3)</PresentationFormat>
  <Paragraphs>90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pc-7</dc:creator>
  <cp:lastModifiedBy>Раиса Ивановна</cp:lastModifiedBy>
  <cp:revision>126</cp:revision>
  <cp:lastPrinted>2023-04-04T22:33:45Z</cp:lastPrinted>
  <dcterms:created xsi:type="dcterms:W3CDTF">2022-07-05T23:20:10Z</dcterms:created>
  <dcterms:modified xsi:type="dcterms:W3CDTF">2023-05-19T05:32:15Z</dcterms:modified>
</cp:coreProperties>
</file>