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9" r:id="rId7"/>
    <p:sldId id="280" r:id="rId8"/>
    <p:sldId id="261" r:id="rId9"/>
    <p:sldId id="273" r:id="rId10"/>
    <p:sldId id="274" r:id="rId11"/>
    <p:sldId id="275" r:id="rId12"/>
    <p:sldId id="277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81" r:id="rId21"/>
    <p:sldId id="282" r:id="rId22"/>
    <p:sldId id="283" r:id="rId23"/>
    <p:sldId id="278" r:id="rId24"/>
  </p:sldIdLst>
  <p:sldSz cx="18288000" cy="10287000"/>
  <p:notesSz cx="6858000" cy="9144000"/>
  <p:embeddedFontLst>
    <p:embeddedFont>
      <p:font typeface="Trebuchet MS" panose="020B0603020202020204" pitchFamily="34" charset="0"/>
      <p:regular r:id="rId26"/>
      <p:bold r:id="rId27"/>
      <p:italic r:id="rId28"/>
      <p:boldItalic r:id="rId29"/>
    </p:embeddedFont>
    <p:embeddedFont>
      <p:font typeface="Arimo Bold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Open Sans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43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C9EF3-92C2-461E-963E-7876FC231894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BF82A-5272-46DB-88E5-FB71DD13A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742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BF82A-5272-46DB-88E5-FB71DD13A14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67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1.png"/><Relationship Id="rId4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5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044661" y="2242875"/>
            <a:ext cx="4751411" cy="4641436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43313" r="-4331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7441" y="3879577"/>
            <a:ext cx="3422996" cy="3343769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66360" r="-66360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796072" y="5729714"/>
            <a:ext cx="3863217" cy="3773800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t="-18282" b="-18282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768539" y="1841757"/>
            <a:ext cx="3870760" cy="3781169"/>
            <a:chOff x="0" y="0"/>
            <a:chExt cx="4828540" cy="4716780"/>
          </a:xfrm>
        </p:grpSpPr>
        <p:sp>
          <p:nvSpPr>
            <p:cNvPr id="10" name="Freeform 1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15089" r="-15089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399936" y="5729714"/>
            <a:ext cx="3644725" cy="3560366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13710" r="-13710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3815551" y="2242875"/>
            <a:ext cx="3350965" cy="3273404"/>
            <a:chOff x="0" y="0"/>
            <a:chExt cx="4828540" cy="4716780"/>
          </a:xfrm>
        </p:grpSpPr>
        <p:sp>
          <p:nvSpPr>
            <p:cNvPr id="14" name="Freeform 1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t="-18282" b="-18282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5080453" y="684848"/>
            <a:ext cx="10623466" cy="592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BB4F30"/>
                </a:solidFill>
                <a:latin typeface="Arimo Bold"/>
              </a:rPr>
              <a:t>Школы  Черниговского  муниципального  района.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88388" y="196988"/>
            <a:ext cx="2326212" cy="1628037"/>
          </a:xfrm>
          <a:prstGeom prst="roundRect">
            <a:avLst/>
          </a:prstGeom>
          <a:solidFill>
            <a:srgbClr val="F3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7" r="732" b="347"/>
          <a:stretch>
            <a:fillRect/>
          </a:stretch>
        </p:blipFill>
        <p:spPr>
          <a:xfrm>
            <a:off x="0" y="-27295"/>
            <a:ext cx="18288000" cy="10287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43101"/>
            <a:ext cx="17639894" cy="828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10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7" r="732" b="347"/>
          <a:stretch>
            <a:fillRect/>
          </a:stretch>
        </p:blipFill>
        <p:spPr>
          <a:xfrm>
            <a:off x="0" y="-68239"/>
            <a:ext cx="18288000" cy="10287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2400" y="2705100"/>
            <a:ext cx="16476186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0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7" r="732" b="347"/>
          <a:stretch>
            <a:fillRect/>
          </a:stretch>
        </p:blipFill>
        <p:spPr>
          <a:xfrm>
            <a:off x="0" y="-27295"/>
            <a:ext cx="18288000" cy="10287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402851"/>
            <a:ext cx="16383000" cy="7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42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7" r="732" b="347"/>
          <a:stretch>
            <a:fillRect/>
          </a:stretch>
        </p:blipFill>
        <p:spPr>
          <a:xfrm>
            <a:off x="0" y="-27295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291611" y="8377142"/>
            <a:ext cx="15497589" cy="159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</a:pPr>
            <a:r>
              <a:rPr lang="en-US" sz="4299">
                <a:solidFill>
                  <a:srgbClr val="BB4F30"/>
                </a:solidFill>
                <a:latin typeface="Arimo Bold"/>
              </a:rPr>
              <a:t>Основной запрос: </a:t>
            </a:r>
          </a:p>
          <a:p>
            <a:pPr algn="ctr">
              <a:lnSpc>
                <a:spcPts val="5965"/>
              </a:lnSpc>
              <a:spcBef>
                <a:spcPct val="0"/>
              </a:spcBef>
            </a:pPr>
            <a:r>
              <a:rPr lang="en-US" sz="3799">
                <a:solidFill>
                  <a:srgbClr val="BB4F30"/>
                </a:solidFill>
                <a:latin typeface="Arimo Bold"/>
              </a:rPr>
              <a:t>"Современный урок в рамках СДП"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135481" y="2875237"/>
            <a:ext cx="4643406" cy="4642877"/>
            <a:chOff x="0" y="0"/>
            <a:chExt cx="6350013" cy="6349289"/>
          </a:xfrm>
        </p:grpSpPr>
        <p:sp>
          <p:nvSpPr>
            <p:cNvPr id="5" name="Freeform 5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t="-16674" b="-1667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178219" y="5454078"/>
            <a:ext cx="4128543" cy="4128072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16674" b="-16674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023383" y="665907"/>
            <a:ext cx="4419164" cy="4418660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t="-16674" b="-16674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7" r="732" b="3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74436" y="5378928"/>
            <a:ext cx="3879814" cy="3879372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t="-16674" b="-16674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64620" y="510126"/>
            <a:ext cx="3982623" cy="3982169"/>
            <a:chOff x="0" y="0"/>
            <a:chExt cx="6350013" cy="6349289"/>
          </a:xfrm>
        </p:grpSpPr>
        <p:sp>
          <p:nvSpPr>
            <p:cNvPr id="6" name="Freeform 6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-16659" r="-16659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065122" y="510126"/>
            <a:ext cx="4009740" cy="4009282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t="-16674" b="-1667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222276" y="4969565"/>
            <a:ext cx="4010513" cy="4010055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l="-16659" r="-16659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140270" y="4972617"/>
            <a:ext cx="4007460" cy="4007003"/>
            <a:chOff x="0" y="0"/>
            <a:chExt cx="6350013" cy="6349289"/>
          </a:xfrm>
        </p:grpSpPr>
        <p:sp>
          <p:nvSpPr>
            <p:cNvPr id="12" name="Freeform 12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t="-16674" b="-16674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3633469" y="2653684"/>
            <a:ext cx="3731873" cy="3731448"/>
            <a:chOff x="0" y="0"/>
            <a:chExt cx="6350013" cy="6349289"/>
          </a:xfrm>
        </p:grpSpPr>
        <p:sp>
          <p:nvSpPr>
            <p:cNvPr id="14" name="Freeform 14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8"/>
              <a:stretch>
                <a:fillRect l="-16659" r="-16659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2410239" y="9086850"/>
            <a:ext cx="15497589" cy="826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  <a:spcBef>
                <a:spcPct val="0"/>
              </a:spcBef>
            </a:pPr>
            <a:r>
              <a:rPr lang="en-US" sz="4299">
                <a:solidFill>
                  <a:srgbClr val="BB4F30"/>
                </a:solidFill>
                <a:latin typeface="Arimo Bold"/>
              </a:rPr>
              <a:t>Взаимопосещение уроков молодых специалистов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71025" y="2114826"/>
            <a:ext cx="5648049" cy="5517321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15089" r="-15089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458661" y="3293911"/>
            <a:ext cx="5370678" cy="5246370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t="-18282" b="-18282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60701" y="2250302"/>
            <a:ext cx="5509364" cy="5381846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15089" r="-1508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4252705" y="398334"/>
            <a:ext cx="13410372" cy="104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7"/>
              </a:lnSpc>
              <a:spcBef>
                <a:spcPct val="0"/>
              </a:spcBef>
            </a:pPr>
            <a:r>
              <a:rPr lang="en-US" sz="5399">
                <a:solidFill>
                  <a:srgbClr val="BB4F30"/>
                </a:solidFill>
                <a:latin typeface="Arimo Bold"/>
              </a:rPr>
              <a:t>Анализ уроков за круглым столом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8388" y="196988"/>
            <a:ext cx="2326212" cy="1628037"/>
          </a:xfrm>
          <a:prstGeom prst="roundRect">
            <a:avLst/>
          </a:prstGeom>
          <a:solidFill>
            <a:srgbClr val="F3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041394" y="1337736"/>
            <a:ext cx="3806198" cy="3805764"/>
            <a:chOff x="0" y="0"/>
            <a:chExt cx="6350013" cy="6349289"/>
          </a:xfrm>
        </p:grpSpPr>
        <p:sp>
          <p:nvSpPr>
            <p:cNvPr id="6" name="Freeform 6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t="-16674" b="-16674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000083" y="1216360"/>
            <a:ext cx="4180180" cy="4179703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9209" b="-9209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764313" y="5267325"/>
            <a:ext cx="4180180" cy="4179703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t="-16674" b="-16674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597532" y="5396063"/>
            <a:ext cx="4180180" cy="4179703"/>
            <a:chOff x="0" y="0"/>
            <a:chExt cx="6350013" cy="6349289"/>
          </a:xfrm>
        </p:grpSpPr>
        <p:sp>
          <p:nvSpPr>
            <p:cNvPr id="12" name="Freeform 12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t="-16674" b="-16674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091601" y="1452467"/>
            <a:ext cx="3832289" cy="3831852"/>
            <a:chOff x="0" y="0"/>
            <a:chExt cx="6350013" cy="6349289"/>
          </a:xfrm>
        </p:grpSpPr>
        <p:sp>
          <p:nvSpPr>
            <p:cNvPr id="14" name="Freeform 14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16659" r="-16659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728283" y="5569989"/>
            <a:ext cx="3832289" cy="3831852"/>
            <a:chOff x="0" y="0"/>
            <a:chExt cx="6350013" cy="6349289"/>
          </a:xfrm>
        </p:grpSpPr>
        <p:sp>
          <p:nvSpPr>
            <p:cNvPr id="16" name="Freeform 16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8"/>
              <a:stretch>
                <a:fillRect l="-16659" r="-16659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4252705" y="174704"/>
            <a:ext cx="13410372" cy="104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7"/>
              </a:lnSpc>
              <a:spcBef>
                <a:spcPct val="0"/>
              </a:spcBef>
            </a:pPr>
            <a:r>
              <a:rPr lang="en-US" sz="5399">
                <a:solidFill>
                  <a:srgbClr val="BB4F30"/>
                </a:solidFill>
                <a:latin typeface="Arimo Bold"/>
              </a:rPr>
              <a:t>Неформальное общение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8388" y="196988"/>
            <a:ext cx="2326212" cy="1628037"/>
          </a:xfrm>
          <a:prstGeom prst="roundRect">
            <a:avLst/>
          </a:prstGeom>
          <a:solidFill>
            <a:srgbClr val="F3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25508" y="1548001"/>
            <a:ext cx="3944046" cy="3943597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9"/>
              <a:stretch>
                <a:fillRect t="-16674" b="-16674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29798" y="2133317"/>
            <a:ext cx="11169776" cy="74548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892807" y="226060"/>
            <a:ext cx="13235646" cy="124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BB4F30"/>
                </a:solidFill>
                <a:latin typeface="Arimo Bold"/>
              </a:rPr>
              <a:t>"Лаборатория педмастерства" - 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BB4F30"/>
                </a:solidFill>
                <a:latin typeface="Arimo Bold"/>
              </a:rPr>
              <a:t>муниципальная школа наставничества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8388" y="196988"/>
            <a:ext cx="2326212" cy="1628037"/>
          </a:xfrm>
          <a:prstGeom prst="roundRect">
            <a:avLst/>
          </a:prstGeom>
          <a:solidFill>
            <a:srgbClr val="F3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92807" y="226060"/>
            <a:ext cx="13235646" cy="124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BB4F30"/>
                </a:solidFill>
                <a:latin typeface="Arimo Bold"/>
              </a:rPr>
              <a:t>"Лаборатория педмастерства" - 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BB4F30"/>
                </a:solidFill>
                <a:latin typeface="Arimo Bold"/>
              </a:rPr>
              <a:t>муниципальная школа наставничества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2717032"/>
            <a:ext cx="5507972" cy="1097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BB4F30"/>
                </a:solidFill>
                <a:latin typeface="Arimo Bold"/>
              </a:rPr>
              <a:t>Кто я?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37794" y="3995288"/>
            <a:ext cx="5507972" cy="1097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BB4F30"/>
                </a:solidFill>
                <a:latin typeface="Arimo Bold"/>
              </a:rPr>
              <a:t>Какая я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99564" y="5284994"/>
            <a:ext cx="11517814" cy="96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BB4F30"/>
                </a:solidFill>
                <a:latin typeface="Arimo Bold"/>
              </a:rPr>
              <a:t>Каким учителем хочу быть?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99564" y="6758526"/>
            <a:ext cx="11517814" cy="1804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>
                <a:solidFill>
                  <a:srgbClr val="BB4F30"/>
                </a:solidFill>
                <a:latin typeface="Arimo Bold"/>
              </a:rPr>
              <a:t>Что я могу сделать для достижения этой цели?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17864" y="2758109"/>
            <a:ext cx="6152322" cy="61523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8700" y="2991292"/>
            <a:ext cx="1230685" cy="82302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94025" y="7189691"/>
            <a:ext cx="2451112" cy="93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FEFDEF"/>
                </a:solidFill>
                <a:latin typeface="Arimo Bold"/>
              </a:rPr>
              <a:t>ИОМ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080667" y="3071505"/>
            <a:ext cx="1338297" cy="894986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88388" y="196988"/>
            <a:ext cx="2326212" cy="1628037"/>
          </a:xfrm>
          <a:prstGeom prst="roundRect">
            <a:avLst/>
          </a:prstGeom>
          <a:solidFill>
            <a:srgbClr val="F3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402737">
            <a:off x="5884278" y="4089370"/>
            <a:ext cx="7195417" cy="717400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366419" y="7998515"/>
            <a:ext cx="1259785" cy="125978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A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44000" y="7368623"/>
            <a:ext cx="1259785" cy="125978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A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75372" y="7046479"/>
            <a:ext cx="1259785" cy="125978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A00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849507" y="6738730"/>
            <a:ext cx="1259785" cy="125978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A00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623642" y="6416587"/>
            <a:ext cx="1259785" cy="125978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7985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65513" y="6259326"/>
            <a:ext cx="3144553" cy="329129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0" y="2172208"/>
            <a:ext cx="17980803" cy="124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BB4F30"/>
                </a:solidFill>
                <a:latin typeface="Arimo Bold"/>
              </a:rPr>
              <a:t>Инновационный инструмент , который позволяет участникам группы смоделировать, спроектировать желаемое будущее.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1775" y="3618547"/>
            <a:ext cx="4306014" cy="1064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BB4F30"/>
                </a:solidFill>
                <a:latin typeface="Arimo Bold"/>
              </a:rPr>
              <a:t>"forsight" -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91444" y="3861752"/>
            <a:ext cx="12367856" cy="625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BB4F30"/>
                </a:solidFill>
                <a:latin typeface="Arimo Bold"/>
              </a:rPr>
              <a:t>"взгляд в будущее", "предвидение", "дальновидность"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72509" y="8323608"/>
            <a:ext cx="847606" cy="53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Arimo Bold"/>
              </a:rPr>
              <a:t>2023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350089" y="7772865"/>
            <a:ext cx="847606" cy="53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Arimo Bold"/>
              </a:rPr>
              <a:t>2024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281462" y="7371572"/>
            <a:ext cx="847606" cy="53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Arimo Bold"/>
              </a:rPr>
              <a:t>2025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104448" y="7063823"/>
            <a:ext cx="847606" cy="53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Arimo Bold"/>
              </a:rPr>
              <a:t>2026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829731" y="6741680"/>
            <a:ext cx="847606" cy="53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Arimo Bold"/>
              </a:rPr>
              <a:t>2027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358056" y="288290"/>
            <a:ext cx="5571887" cy="979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6"/>
              </a:lnSpc>
              <a:spcBef>
                <a:spcPct val="0"/>
              </a:spcBef>
            </a:pPr>
            <a:r>
              <a:rPr lang="en-US" sz="5099">
                <a:solidFill>
                  <a:srgbClr val="9A0000"/>
                </a:solidFill>
                <a:latin typeface="Arimo Bold"/>
              </a:rPr>
              <a:t>Форсайт - сессия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88388" y="196988"/>
            <a:ext cx="2326212" cy="1628037"/>
          </a:xfrm>
          <a:prstGeom prst="roundRect">
            <a:avLst/>
          </a:prstGeom>
          <a:solidFill>
            <a:srgbClr val="F3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603867" y="3209354"/>
            <a:ext cx="4840188" cy="4728158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6192" r="-6192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7441" y="4308698"/>
            <a:ext cx="2983708" cy="2914648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t="-18282" b="-18282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510446" y="4308698"/>
            <a:ext cx="3359936" cy="3282168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t="-29271" b="-29271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936773" y="2228662"/>
            <a:ext cx="3111149" cy="3039139"/>
            <a:chOff x="0" y="0"/>
            <a:chExt cx="4828540" cy="4716780"/>
          </a:xfrm>
        </p:grpSpPr>
        <p:sp>
          <p:nvSpPr>
            <p:cNvPr id="10" name="Freeform 1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t="-1211" b="-121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111149" y="6219161"/>
            <a:ext cx="3111149" cy="3039139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t="-41043" b="-41043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936773" y="6219161"/>
            <a:ext cx="3111149" cy="3039139"/>
            <a:chOff x="0" y="0"/>
            <a:chExt cx="4828540" cy="4716780"/>
          </a:xfrm>
        </p:grpSpPr>
        <p:sp>
          <p:nvSpPr>
            <p:cNvPr id="14" name="Freeform 1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t="-18282" b="-18282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3111149" y="2335512"/>
            <a:ext cx="3111149" cy="3039139"/>
            <a:chOff x="0" y="0"/>
            <a:chExt cx="4828540" cy="4716780"/>
          </a:xfrm>
        </p:grpSpPr>
        <p:sp>
          <p:nvSpPr>
            <p:cNvPr id="16" name="Freeform 1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t="-18282" b="-18282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4666724" y="394336"/>
            <a:ext cx="10623466" cy="1173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BB4F30"/>
                </a:solidFill>
                <a:latin typeface="Arimo Bold"/>
              </a:rPr>
              <a:t>Учителя начальных классов </a:t>
            </a:r>
          </a:p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BB4F30"/>
                </a:solidFill>
                <a:latin typeface="Arimo Bold"/>
              </a:rPr>
              <a:t>  Черниговского  муниципального  района.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8388" y="196988"/>
            <a:ext cx="2326212" cy="1628037"/>
          </a:xfrm>
          <a:prstGeom prst="roundRect">
            <a:avLst/>
          </a:prstGeom>
          <a:solidFill>
            <a:srgbClr val="F3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7296"/>
            <a:ext cx="18288000" cy="10287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6312910" y="84430"/>
            <a:ext cx="8980170" cy="126365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R="115570" algn="ctr">
              <a:lnSpc>
                <a:spcPct val="100000"/>
              </a:lnSpc>
              <a:spcBef>
                <a:spcPts val="775"/>
              </a:spcBef>
            </a:pPr>
            <a:r>
              <a:rPr sz="3500" b="1" spc="-5" dirty="0">
                <a:solidFill>
                  <a:srgbClr val="BA4E2F"/>
                </a:solidFill>
                <a:latin typeface="Arial"/>
                <a:cs typeface="Arial"/>
              </a:rPr>
              <a:t>"Лаборатория</a:t>
            </a:r>
            <a:r>
              <a:rPr sz="3500" b="1" spc="-5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500" b="1" spc="-5" dirty="0">
                <a:solidFill>
                  <a:srgbClr val="BA4E2F"/>
                </a:solidFill>
                <a:latin typeface="Arial"/>
                <a:cs typeface="Arial"/>
              </a:rPr>
              <a:t>педмастерства"</a:t>
            </a:r>
            <a:endParaRPr sz="3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3500" b="1" dirty="0">
                <a:solidFill>
                  <a:srgbClr val="BA4E2F"/>
                </a:solidFill>
                <a:latin typeface="Arial"/>
                <a:cs typeface="Arial"/>
              </a:rPr>
              <a:t>-</a:t>
            </a:r>
            <a:r>
              <a:rPr sz="3500" b="1" spc="-35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500" b="1" spc="-5" dirty="0">
                <a:solidFill>
                  <a:srgbClr val="BA4E2F"/>
                </a:solidFill>
                <a:latin typeface="Arial"/>
                <a:cs typeface="Arial"/>
              </a:rPr>
              <a:t>муниципальная</a:t>
            </a:r>
            <a:r>
              <a:rPr sz="3500" b="1" spc="-3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500" b="1" spc="-5" dirty="0">
                <a:solidFill>
                  <a:srgbClr val="BA4E2F"/>
                </a:solidFill>
                <a:latin typeface="Arial"/>
                <a:cs typeface="Arial"/>
              </a:rPr>
              <a:t>школа</a:t>
            </a:r>
            <a:r>
              <a:rPr sz="3500" b="1" spc="-3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500" b="1" spc="-5" dirty="0">
                <a:solidFill>
                  <a:srgbClr val="BA4E2F"/>
                </a:solidFill>
                <a:latin typeface="Arial"/>
                <a:cs typeface="Arial"/>
              </a:rPr>
              <a:t>наставничества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55025" y="2118921"/>
            <a:ext cx="10269855" cy="1817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41705">
              <a:lnSpc>
                <a:spcPct val="130300"/>
              </a:lnSpc>
              <a:spcBef>
                <a:spcPts val="100"/>
              </a:spcBef>
            </a:pPr>
            <a:r>
              <a:rPr sz="4700" spc="-5" dirty="0">
                <a:solidFill>
                  <a:schemeClr val="accent6">
                    <a:lumMod val="50000"/>
                  </a:schemeClr>
                </a:solidFill>
              </a:rPr>
              <a:t>Этапы реализации системы </a:t>
            </a:r>
            <a:r>
              <a:rPr sz="47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4700" spc="-5" dirty="0">
                <a:solidFill>
                  <a:schemeClr val="accent6">
                    <a:lumMod val="50000"/>
                  </a:schemeClr>
                </a:solidFill>
              </a:rPr>
              <a:t>(целевой</a:t>
            </a:r>
            <a:r>
              <a:rPr sz="4700" spc="-5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4700" spc="-5" dirty="0">
                <a:solidFill>
                  <a:schemeClr val="accent6">
                    <a:lumMod val="50000"/>
                  </a:schemeClr>
                </a:solidFill>
              </a:rPr>
              <a:t>модели)</a:t>
            </a:r>
            <a:r>
              <a:rPr sz="4700" spc="-45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4700" spc="-5" dirty="0">
                <a:solidFill>
                  <a:schemeClr val="accent6">
                    <a:lumMod val="50000"/>
                  </a:schemeClr>
                </a:solidFill>
              </a:rPr>
              <a:t>наставничества</a:t>
            </a:r>
            <a:endParaRPr sz="47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68255" y="6017904"/>
            <a:ext cx="133350" cy="2533650"/>
            <a:chOff x="968255" y="6017904"/>
            <a:chExt cx="133350" cy="25336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255" y="6017904"/>
              <a:ext cx="133349" cy="1333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255" y="6617979"/>
              <a:ext cx="133349" cy="1333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255" y="7218054"/>
              <a:ext cx="133349" cy="1333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255" y="7818129"/>
              <a:ext cx="133349" cy="1333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255" y="8418204"/>
              <a:ext cx="133349" cy="13334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45980" y="4312992"/>
            <a:ext cx="12382500" cy="439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49495" algn="l"/>
              </a:tabLst>
            </a:pPr>
            <a:r>
              <a:rPr sz="4100" b="1" spc="-5" dirty="0">
                <a:solidFill>
                  <a:srgbClr val="8E260D"/>
                </a:solidFill>
                <a:latin typeface="Arial"/>
                <a:cs typeface="Arial"/>
              </a:rPr>
              <a:t>Заключительный	этап:</a:t>
            </a:r>
            <a:endParaRPr sz="4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050">
              <a:latin typeface="Arial"/>
              <a:cs typeface="Arial"/>
            </a:endParaRPr>
          </a:p>
          <a:p>
            <a:pPr marL="746125" marR="5080" indent="119380">
              <a:lnSpc>
                <a:spcPct val="115799"/>
              </a:lnSpc>
            </a:pPr>
            <a:r>
              <a:rPr sz="3400" b="1" spc="-5" dirty="0">
                <a:solidFill>
                  <a:srgbClr val="BA4E2F"/>
                </a:solidFill>
                <a:latin typeface="Arial"/>
                <a:cs typeface="Arial"/>
              </a:rPr>
              <a:t>мониторинг результатов внедрения наставничества; </a:t>
            </a:r>
            <a:r>
              <a:rPr sz="3400" b="1" spc="-93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BA4E2F"/>
                </a:solidFill>
                <a:latin typeface="Arial"/>
                <a:cs typeface="Arial"/>
              </a:rPr>
              <a:t>рефлексия;</a:t>
            </a:r>
            <a:endParaRPr sz="3400">
              <a:latin typeface="Arial"/>
              <a:cs typeface="Arial"/>
            </a:endParaRPr>
          </a:p>
          <a:p>
            <a:pPr marL="746125" marR="2553335">
              <a:lnSpc>
                <a:spcPct val="115799"/>
              </a:lnSpc>
            </a:pPr>
            <a:r>
              <a:rPr sz="3400" b="1" spc="-5" dirty="0">
                <a:solidFill>
                  <a:srgbClr val="BA4E2F"/>
                </a:solidFill>
                <a:latin typeface="Arial"/>
                <a:cs typeface="Arial"/>
              </a:rPr>
              <a:t>поощрение наставников </a:t>
            </a:r>
            <a:r>
              <a:rPr sz="3400" b="1" dirty="0">
                <a:solidFill>
                  <a:srgbClr val="BA4E2F"/>
                </a:solidFill>
                <a:latin typeface="Arial"/>
                <a:cs typeface="Arial"/>
              </a:rPr>
              <a:t>и </a:t>
            </a:r>
            <a:r>
              <a:rPr sz="3400" b="1" spc="-5" dirty="0">
                <a:solidFill>
                  <a:srgbClr val="BA4E2F"/>
                </a:solidFill>
                <a:latin typeface="Arial"/>
                <a:cs typeface="Arial"/>
              </a:rPr>
              <a:t>наставляемых; </a:t>
            </a:r>
            <a:r>
              <a:rPr sz="3400" b="1" spc="-93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BA4E2F"/>
                </a:solidFill>
                <a:latin typeface="Arial"/>
                <a:cs typeface="Arial"/>
              </a:rPr>
              <a:t>диссеминация</a:t>
            </a:r>
            <a:r>
              <a:rPr sz="34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BA4E2F"/>
                </a:solidFill>
                <a:latin typeface="Arial"/>
                <a:cs typeface="Arial"/>
              </a:rPr>
              <a:t>лучшего</a:t>
            </a:r>
            <a:r>
              <a:rPr sz="34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BA4E2F"/>
                </a:solidFill>
                <a:latin typeface="Arial"/>
                <a:cs typeface="Arial"/>
              </a:rPr>
              <a:t>опыта;</a:t>
            </a:r>
            <a:endParaRPr sz="3400">
              <a:latin typeface="Arial"/>
              <a:cs typeface="Arial"/>
            </a:endParaRPr>
          </a:p>
          <a:p>
            <a:pPr marL="746125">
              <a:lnSpc>
                <a:spcPct val="100000"/>
              </a:lnSpc>
              <a:spcBef>
                <a:spcPts val="645"/>
              </a:spcBef>
            </a:pPr>
            <a:r>
              <a:rPr sz="3400" b="1" spc="-5" dirty="0">
                <a:solidFill>
                  <a:srgbClr val="BA4E2F"/>
                </a:solidFill>
                <a:latin typeface="Arial"/>
                <a:cs typeface="Arial"/>
              </a:rPr>
              <a:t>планирование</a:t>
            </a:r>
            <a:r>
              <a:rPr sz="3400" b="1" spc="-2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BA4E2F"/>
                </a:solidFill>
                <a:latin typeface="Arial"/>
                <a:cs typeface="Arial"/>
              </a:rPr>
              <a:t>при</a:t>
            </a:r>
            <a:r>
              <a:rPr sz="3400" b="1" spc="-2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BA4E2F"/>
                </a:solidFill>
                <a:latin typeface="Arial"/>
                <a:cs typeface="Arial"/>
              </a:rPr>
              <a:t>необходимости</a:t>
            </a:r>
            <a:r>
              <a:rPr sz="3400" b="1" spc="-2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BA4E2F"/>
                </a:solidFill>
                <a:latin typeface="Arial"/>
                <a:cs typeface="Arial"/>
              </a:rPr>
              <a:t>новых</a:t>
            </a:r>
            <a:r>
              <a:rPr sz="3400" b="1" spc="-2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BA4E2F"/>
                </a:solidFill>
                <a:latin typeface="Arial"/>
                <a:cs typeface="Arial"/>
              </a:rPr>
              <a:t>этапов.</a:t>
            </a:r>
            <a:endParaRPr sz="3400">
              <a:latin typeface="Arial"/>
              <a:cs typeface="Arial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8388" y="196988"/>
            <a:ext cx="2326212" cy="1628037"/>
          </a:xfrm>
          <a:prstGeom prst="roundRect">
            <a:avLst/>
          </a:prstGeom>
          <a:solidFill>
            <a:srgbClr val="F3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821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809" y="1"/>
            <a:ext cx="17869535" cy="10287000"/>
            <a:chOff x="418809" y="1"/>
            <a:chExt cx="1786953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809" y="1"/>
              <a:ext cx="1786919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080750" y="3908911"/>
              <a:ext cx="184785" cy="537845"/>
            </a:xfrm>
            <a:custGeom>
              <a:avLst/>
              <a:gdLst/>
              <a:ahLst/>
              <a:cxnLst/>
              <a:rect l="l" t="t" r="r" b="b"/>
              <a:pathLst>
                <a:path w="184784" h="537845">
                  <a:moveTo>
                    <a:pt x="161595" y="537317"/>
                  </a:moveTo>
                  <a:lnTo>
                    <a:pt x="54742" y="537317"/>
                  </a:lnTo>
                  <a:lnTo>
                    <a:pt x="0" y="27805"/>
                  </a:lnTo>
                  <a:lnTo>
                    <a:pt x="40392" y="0"/>
                  </a:lnTo>
                  <a:lnTo>
                    <a:pt x="119069" y="416001"/>
                  </a:lnTo>
                  <a:lnTo>
                    <a:pt x="184157" y="511236"/>
                  </a:lnTo>
                  <a:lnTo>
                    <a:pt x="161595" y="537317"/>
                  </a:lnTo>
                  <a:close/>
                </a:path>
              </a:pathLst>
            </a:custGeom>
            <a:solidFill>
              <a:srgbClr val="8E26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21143" y="3908911"/>
              <a:ext cx="198120" cy="511809"/>
            </a:xfrm>
            <a:custGeom>
              <a:avLst/>
              <a:gdLst/>
              <a:ahLst/>
              <a:cxnLst/>
              <a:rect l="l" t="t" r="r" b="b"/>
              <a:pathLst>
                <a:path w="198120" h="511810">
                  <a:moveTo>
                    <a:pt x="143765" y="511236"/>
                  </a:moveTo>
                  <a:lnTo>
                    <a:pt x="38529" y="511236"/>
                  </a:lnTo>
                  <a:lnTo>
                    <a:pt x="0" y="0"/>
                  </a:lnTo>
                  <a:lnTo>
                    <a:pt x="197746" y="0"/>
                  </a:lnTo>
                  <a:lnTo>
                    <a:pt x="143765" y="511236"/>
                  </a:lnTo>
                  <a:close/>
                </a:path>
              </a:pathLst>
            </a:custGeom>
            <a:solidFill>
              <a:srgbClr val="B69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8635" y="4498950"/>
              <a:ext cx="160623" cy="15173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85762" y="418481"/>
            <a:ext cx="7696834" cy="1473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06880" marR="5080" indent="-1694814">
              <a:lnSpc>
                <a:spcPct val="115900"/>
              </a:lnSpc>
              <a:spcBef>
                <a:spcPts val="95"/>
              </a:spcBef>
            </a:pPr>
            <a:r>
              <a:rPr sz="4100" spc="-5" dirty="0">
                <a:solidFill>
                  <a:srgbClr val="B69858"/>
                </a:solidFill>
              </a:rPr>
              <a:t>Возможные риски внедрения </a:t>
            </a:r>
            <a:r>
              <a:rPr sz="4100" spc="-1125" dirty="0">
                <a:solidFill>
                  <a:srgbClr val="B69858"/>
                </a:solidFill>
              </a:rPr>
              <a:t> </a:t>
            </a:r>
            <a:r>
              <a:rPr sz="4100" spc="-5" dirty="0">
                <a:solidFill>
                  <a:srgbClr val="B69858"/>
                </a:solidFill>
              </a:rPr>
              <a:t>наставничества</a:t>
            </a:r>
            <a:endParaRPr sz="4100"/>
          </a:p>
        </p:txBody>
      </p:sp>
      <p:grpSp>
        <p:nvGrpSpPr>
          <p:cNvPr id="8" name="object 8"/>
          <p:cNvGrpSpPr/>
          <p:nvPr/>
        </p:nvGrpSpPr>
        <p:grpSpPr>
          <a:xfrm>
            <a:off x="4006246" y="2788194"/>
            <a:ext cx="5375910" cy="5340985"/>
            <a:chOff x="4006246" y="2788194"/>
            <a:chExt cx="5375910" cy="5340985"/>
          </a:xfrm>
        </p:grpSpPr>
        <p:sp>
          <p:nvSpPr>
            <p:cNvPr id="9" name="object 9"/>
            <p:cNvSpPr/>
            <p:nvPr/>
          </p:nvSpPr>
          <p:spPr>
            <a:xfrm>
              <a:off x="9143999" y="2788194"/>
              <a:ext cx="184785" cy="537845"/>
            </a:xfrm>
            <a:custGeom>
              <a:avLst/>
              <a:gdLst/>
              <a:ahLst/>
              <a:cxnLst/>
              <a:rect l="l" t="t" r="r" b="b"/>
              <a:pathLst>
                <a:path w="184784" h="537845">
                  <a:moveTo>
                    <a:pt x="161595" y="537317"/>
                  </a:moveTo>
                  <a:lnTo>
                    <a:pt x="54742" y="537317"/>
                  </a:lnTo>
                  <a:lnTo>
                    <a:pt x="0" y="27805"/>
                  </a:lnTo>
                  <a:lnTo>
                    <a:pt x="40392" y="0"/>
                  </a:lnTo>
                  <a:lnTo>
                    <a:pt x="119069" y="416001"/>
                  </a:lnTo>
                  <a:lnTo>
                    <a:pt x="184157" y="511236"/>
                  </a:lnTo>
                  <a:lnTo>
                    <a:pt x="161595" y="537317"/>
                  </a:lnTo>
                  <a:close/>
                </a:path>
              </a:pathLst>
            </a:custGeom>
            <a:solidFill>
              <a:srgbClr val="8E26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184391" y="2788194"/>
              <a:ext cx="198120" cy="511809"/>
            </a:xfrm>
            <a:custGeom>
              <a:avLst/>
              <a:gdLst/>
              <a:ahLst/>
              <a:cxnLst/>
              <a:rect l="l" t="t" r="r" b="b"/>
              <a:pathLst>
                <a:path w="198120" h="511810">
                  <a:moveTo>
                    <a:pt x="143765" y="511236"/>
                  </a:moveTo>
                  <a:lnTo>
                    <a:pt x="38529" y="511236"/>
                  </a:lnTo>
                  <a:lnTo>
                    <a:pt x="0" y="0"/>
                  </a:lnTo>
                  <a:lnTo>
                    <a:pt x="197746" y="0"/>
                  </a:lnTo>
                  <a:lnTo>
                    <a:pt x="143765" y="511236"/>
                  </a:lnTo>
                  <a:close/>
                </a:path>
              </a:pathLst>
            </a:custGeom>
            <a:solidFill>
              <a:srgbClr val="B69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1883" y="3378232"/>
              <a:ext cx="160623" cy="15173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245324" y="5258284"/>
              <a:ext cx="184785" cy="537845"/>
            </a:xfrm>
            <a:custGeom>
              <a:avLst/>
              <a:gdLst/>
              <a:ahLst/>
              <a:cxnLst/>
              <a:rect l="l" t="t" r="r" b="b"/>
              <a:pathLst>
                <a:path w="184785" h="537845">
                  <a:moveTo>
                    <a:pt x="161595" y="537317"/>
                  </a:moveTo>
                  <a:lnTo>
                    <a:pt x="54742" y="537317"/>
                  </a:lnTo>
                  <a:lnTo>
                    <a:pt x="0" y="27805"/>
                  </a:lnTo>
                  <a:lnTo>
                    <a:pt x="40392" y="0"/>
                  </a:lnTo>
                  <a:lnTo>
                    <a:pt x="119069" y="416001"/>
                  </a:lnTo>
                  <a:lnTo>
                    <a:pt x="184157" y="511236"/>
                  </a:lnTo>
                  <a:lnTo>
                    <a:pt x="161595" y="537317"/>
                  </a:lnTo>
                  <a:close/>
                </a:path>
              </a:pathLst>
            </a:custGeom>
            <a:solidFill>
              <a:srgbClr val="8E26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285716" y="5258284"/>
              <a:ext cx="198120" cy="511809"/>
            </a:xfrm>
            <a:custGeom>
              <a:avLst/>
              <a:gdLst/>
              <a:ahLst/>
              <a:cxnLst/>
              <a:rect l="l" t="t" r="r" b="b"/>
              <a:pathLst>
                <a:path w="198120" h="511810">
                  <a:moveTo>
                    <a:pt x="143765" y="511236"/>
                  </a:moveTo>
                  <a:lnTo>
                    <a:pt x="38529" y="511236"/>
                  </a:lnTo>
                  <a:lnTo>
                    <a:pt x="0" y="0"/>
                  </a:lnTo>
                  <a:lnTo>
                    <a:pt x="197746" y="0"/>
                  </a:lnTo>
                  <a:lnTo>
                    <a:pt x="143765" y="511236"/>
                  </a:lnTo>
                  <a:close/>
                </a:path>
              </a:pathLst>
            </a:custGeom>
            <a:solidFill>
              <a:srgbClr val="B69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83208" y="5848322"/>
              <a:ext cx="160623" cy="15173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006246" y="7387044"/>
              <a:ext cx="184785" cy="537845"/>
            </a:xfrm>
            <a:custGeom>
              <a:avLst/>
              <a:gdLst/>
              <a:ahLst/>
              <a:cxnLst/>
              <a:rect l="l" t="t" r="r" b="b"/>
              <a:pathLst>
                <a:path w="184785" h="537845">
                  <a:moveTo>
                    <a:pt x="161595" y="537317"/>
                  </a:moveTo>
                  <a:lnTo>
                    <a:pt x="54742" y="537317"/>
                  </a:lnTo>
                  <a:lnTo>
                    <a:pt x="0" y="27805"/>
                  </a:lnTo>
                  <a:lnTo>
                    <a:pt x="40392" y="0"/>
                  </a:lnTo>
                  <a:lnTo>
                    <a:pt x="119069" y="416001"/>
                  </a:lnTo>
                  <a:lnTo>
                    <a:pt x="184157" y="511236"/>
                  </a:lnTo>
                  <a:lnTo>
                    <a:pt x="161595" y="537317"/>
                  </a:lnTo>
                  <a:close/>
                </a:path>
              </a:pathLst>
            </a:custGeom>
            <a:solidFill>
              <a:srgbClr val="8E26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46638" y="7387044"/>
              <a:ext cx="198120" cy="511809"/>
            </a:xfrm>
            <a:custGeom>
              <a:avLst/>
              <a:gdLst/>
              <a:ahLst/>
              <a:cxnLst/>
              <a:rect l="l" t="t" r="r" b="b"/>
              <a:pathLst>
                <a:path w="198120" h="511809">
                  <a:moveTo>
                    <a:pt x="143765" y="511236"/>
                  </a:moveTo>
                  <a:lnTo>
                    <a:pt x="38529" y="511236"/>
                  </a:lnTo>
                  <a:lnTo>
                    <a:pt x="0" y="0"/>
                  </a:lnTo>
                  <a:lnTo>
                    <a:pt x="197746" y="0"/>
                  </a:lnTo>
                  <a:lnTo>
                    <a:pt x="143765" y="511236"/>
                  </a:lnTo>
                  <a:close/>
                </a:path>
              </a:pathLst>
            </a:custGeom>
            <a:solidFill>
              <a:srgbClr val="B69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44130" y="7977082"/>
              <a:ext cx="160623" cy="15173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384485" y="2944715"/>
            <a:ext cx="11270615" cy="6288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9620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8E260D"/>
                </a:solidFill>
                <a:latin typeface="Arial"/>
                <a:cs typeface="Arial"/>
              </a:rPr>
              <a:t>Эффект</a:t>
            </a:r>
            <a:r>
              <a:rPr sz="2400" b="1" spc="-50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8E260D"/>
                </a:solidFill>
                <a:latin typeface="Arial"/>
                <a:cs typeface="Arial"/>
              </a:rPr>
              <a:t>"узнавания"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250">
              <a:latin typeface="Arial"/>
              <a:cs typeface="Arial"/>
            </a:endParaRPr>
          </a:p>
          <a:p>
            <a:pPr marL="3143885" marR="1706245">
              <a:lnSpc>
                <a:spcPct val="115599"/>
              </a:lnSpc>
            </a:pP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Недостаточное стимулирование </a:t>
            </a:r>
            <a:r>
              <a:rPr sz="2000" b="1" dirty="0">
                <a:solidFill>
                  <a:srgbClr val="8E260D"/>
                </a:solidFill>
                <a:latin typeface="Arial"/>
                <a:cs typeface="Arial"/>
              </a:rPr>
              <a:t>и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мотивирование </a:t>
            </a:r>
            <a:r>
              <a:rPr sz="2000" b="1" spc="-545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наставничества</a:t>
            </a:r>
            <a:r>
              <a:rPr sz="2000" b="1" spc="-15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педагогических</a:t>
            </a:r>
            <a:r>
              <a:rPr sz="2000" b="1" spc="-10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работников;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150">
              <a:latin typeface="Arial"/>
              <a:cs typeface="Arial"/>
            </a:endParaRPr>
          </a:p>
          <a:p>
            <a:pPr marL="1424305">
              <a:lnSpc>
                <a:spcPct val="100000"/>
              </a:lnSpc>
            </a:pP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Формализм</a:t>
            </a:r>
            <a:r>
              <a:rPr sz="2000" b="1" spc="-20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8E260D"/>
                </a:solidFill>
                <a:latin typeface="Arial"/>
                <a:cs typeface="Arial"/>
              </a:rPr>
              <a:t>в</a:t>
            </a:r>
            <a:r>
              <a:rPr sz="2000" b="1" spc="-15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деле</a:t>
            </a:r>
            <a:r>
              <a:rPr sz="2000" b="1" spc="-20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внедрения</a:t>
            </a:r>
            <a:r>
              <a:rPr sz="2000" b="1" spc="-15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системы</a:t>
            </a:r>
            <a:r>
              <a:rPr sz="2000" b="1" spc="-20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наставничества,</a:t>
            </a:r>
            <a:endParaRPr sz="2000">
              <a:latin typeface="Arial"/>
              <a:cs typeface="Arial"/>
            </a:endParaRPr>
          </a:p>
          <a:p>
            <a:pPr marL="1353820" marR="260985">
              <a:lnSpc>
                <a:spcPct val="115599"/>
              </a:lnSpc>
            </a:pP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нежелание административных </a:t>
            </a:r>
            <a:r>
              <a:rPr sz="2000" b="1" dirty="0">
                <a:solidFill>
                  <a:srgbClr val="8E260D"/>
                </a:solidFill>
                <a:latin typeface="Arial"/>
                <a:cs typeface="Arial"/>
              </a:rPr>
              <a:t>и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педагогических работников прикладывать </a:t>
            </a:r>
            <a:r>
              <a:rPr sz="2000" b="1" spc="-545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усилия</a:t>
            </a:r>
            <a:r>
              <a:rPr sz="2000" b="1" spc="-10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по</a:t>
            </a:r>
            <a:r>
              <a:rPr sz="2000" b="1" spc="-10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развитию инновационных</a:t>
            </a:r>
            <a:r>
              <a:rPr sz="2000" b="1" spc="-10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форм</a:t>
            </a:r>
            <a:r>
              <a:rPr sz="2000" b="1" spc="-10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8E260D"/>
                </a:solidFill>
                <a:latin typeface="Arial"/>
                <a:cs typeface="Arial"/>
              </a:rPr>
              <a:t>и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 видов</a:t>
            </a:r>
            <a:r>
              <a:rPr sz="2000" b="1" spc="-10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наставничества;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 marL="12700" marR="5080">
              <a:lnSpc>
                <a:spcPct val="115599"/>
              </a:lnSpc>
              <a:spcBef>
                <a:spcPts val="1275"/>
              </a:spcBef>
            </a:pP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Реальная проблема нехватки кадров, способных быть эффективными </a:t>
            </a:r>
            <a:r>
              <a:rPr sz="2000" b="1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высококвалифицированными наставниками </a:t>
            </a:r>
            <a:r>
              <a:rPr sz="2000" b="1" dirty="0">
                <a:solidFill>
                  <a:srgbClr val="8E260D"/>
                </a:solidFill>
                <a:latin typeface="Arial"/>
                <a:cs typeface="Arial"/>
              </a:rPr>
              <a:t>и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тем более обучать наставников, </a:t>
            </a:r>
            <a:r>
              <a:rPr sz="2000" b="1" dirty="0">
                <a:solidFill>
                  <a:srgbClr val="8E260D"/>
                </a:solidFill>
                <a:latin typeface="Arial"/>
                <a:cs typeface="Arial"/>
              </a:rPr>
              <a:t>а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также </a:t>
            </a:r>
            <a:r>
              <a:rPr sz="2000" b="1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недостаточное количество хорошо разработанных методик </a:t>
            </a:r>
            <a:r>
              <a:rPr sz="2000" b="1" dirty="0">
                <a:solidFill>
                  <a:srgbClr val="8E260D"/>
                </a:solidFill>
                <a:latin typeface="Arial"/>
                <a:cs typeface="Arial"/>
              </a:rPr>
              <a:t>и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технологий обучения </a:t>
            </a:r>
            <a:r>
              <a:rPr sz="2000" b="1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наставников </a:t>
            </a:r>
            <a:r>
              <a:rPr sz="2000" b="1" dirty="0">
                <a:solidFill>
                  <a:srgbClr val="8E260D"/>
                </a:solidFill>
                <a:latin typeface="Arial"/>
                <a:cs typeface="Arial"/>
              </a:rPr>
              <a:t>и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обеспечения наставнической деятельности, технологий взаимодействия </a:t>
            </a:r>
            <a:r>
              <a:rPr sz="2000" b="1" spc="-545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наставнических</a:t>
            </a:r>
            <a:r>
              <a:rPr sz="2000" b="1" spc="-10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пар;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12700" marR="511809">
              <a:lnSpc>
                <a:spcPct val="115599"/>
              </a:lnSpc>
            </a:pP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фрагментарность </a:t>
            </a:r>
            <a:r>
              <a:rPr sz="2000" b="1" dirty="0">
                <a:solidFill>
                  <a:srgbClr val="8E260D"/>
                </a:solidFill>
                <a:latin typeface="Arial"/>
                <a:cs typeface="Arial"/>
              </a:rPr>
              <a:t>и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низкая степень взаимодействия всех элементов двухконтурной </a:t>
            </a:r>
            <a:r>
              <a:rPr sz="2000" b="1" spc="-545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структуры</a:t>
            </a:r>
            <a:r>
              <a:rPr sz="2000" b="1" spc="-10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системы (целевой модели)</a:t>
            </a:r>
            <a:r>
              <a:rPr sz="2000" b="1" spc="-10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Arial"/>
                <a:cs typeface="Arial"/>
              </a:rPr>
              <a:t>наставничества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885942" y="8542780"/>
            <a:ext cx="238760" cy="742315"/>
            <a:chOff x="3885942" y="8542780"/>
            <a:chExt cx="238760" cy="742315"/>
          </a:xfrm>
        </p:grpSpPr>
        <p:sp>
          <p:nvSpPr>
            <p:cNvPr id="20" name="object 20"/>
            <p:cNvSpPr/>
            <p:nvPr/>
          </p:nvSpPr>
          <p:spPr>
            <a:xfrm>
              <a:off x="3885942" y="8542780"/>
              <a:ext cx="184785" cy="537845"/>
            </a:xfrm>
            <a:custGeom>
              <a:avLst/>
              <a:gdLst/>
              <a:ahLst/>
              <a:cxnLst/>
              <a:rect l="l" t="t" r="r" b="b"/>
              <a:pathLst>
                <a:path w="184785" h="537845">
                  <a:moveTo>
                    <a:pt x="161595" y="537317"/>
                  </a:moveTo>
                  <a:lnTo>
                    <a:pt x="54742" y="537317"/>
                  </a:lnTo>
                  <a:lnTo>
                    <a:pt x="0" y="27805"/>
                  </a:lnTo>
                  <a:lnTo>
                    <a:pt x="40392" y="0"/>
                  </a:lnTo>
                  <a:lnTo>
                    <a:pt x="119069" y="416001"/>
                  </a:lnTo>
                  <a:lnTo>
                    <a:pt x="184157" y="511236"/>
                  </a:lnTo>
                  <a:lnTo>
                    <a:pt x="161595" y="537317"/>
                  </a:lnTo>
                  <a:close/>
                </a:path>
              </a:pathLst>
            </a:custGeom>
            <a:solidFill>
              <a:srgbClr val="8E26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6334" y="8542780"/>
              <a:ext cx="198120" cy="511809"/>
            </a:xfrm>
            <a:custGeom>
              <a:avLst/>
              <a:gdLst/>
              <a:ahLst/>
              <a:cxnLst/>
              <a:rect l="l" t="t" r="r" b="b"/>
              <a:pathLst>
                <a:path w="198120" h="511809">
                  <a:moveTo>
                    <a:pt x="143765" y="511236"/>
                  </a:moveTo>
                  <a:lnTo>
                    <a:pt x="38529" y="511236"/>
                  </a:lnTo>
                  <a:lnTo>
                    <a:pt x="0" y="0"/>
                  </a:lnTo>
                  <a:lnTo>
                    <a:pt x="197746" y="0"/>
                  </a:lnTo>
                  <a:lnTo>
                    <a:pt x="143765" y="511236"/>
                  </a:lnTo>
                  <a:close/>
                </a:path>
              </a:pathLst>
            </a:custGeom>
            <a:solidFill>
              <a:srgbClr val="B69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23826" y="9132819"/>
              <a:ext cx="160623" cy="1517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9900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7296"/>
            <a:ext cx="18288000" cy="10287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4043900" y="2356165"/>
            <a:ext cx="7232015" cy="7226300"/>
          </a:xfrm>
          <a:custGeom>
            <a:avLst/>
            <a:gdLst/>
            <a:ahLst/>
            <a:cxnLst/>
            <a:rect l="l" t="t" r="r" b="b"/>
            <a:pathLst>
              <a:path w="7232015" h="7226300">
                <a:moveTo>
                  <a:pt x="6126238" y="5841593"/>
                </a:moveTo>
                <a:lnTo>
                  <a:pt x="6123559" y="5790793"/>
                </a:lnTo>
                <a:lnTo>
                  <a:pt x="6120219" y="5752693"/>
                </a:lnTo>
                <a:lnTo>
                  <a:pt x="6109614" y="5701893"/>
                </a:lnTo>
                <a:lnTo>
                  <a:pt x="6102375" y="5676493"/>
                </a:lnTo>
                <a:lnTo>
                  <a:pt x="6093866" y="5638393"/>
                </a:lnTo>
                <a:lnTo>
                  <a:pt x="6084100" y="5612993"/>
                </a:lnTo>
                <a:lnTo>
                  <a:pt x="6073089" y="5587593"/>
                </a:lnTo>
                <a:lnTo>
                  <a:pt x="6060833" y="5562193"/>
                </a:lnTo>
                <a:lnTo>
                  <a:pt x="6047371" y="5536793"/>
                </a:lnTo>
                <a:lnTo>
                  <a:pt x="6032690" y="5498693"/>
                </a:lnTo>
                <a:lnTo>
                  <a:pt x="5999785" y="5447893"/>
                </a:lnTo>
                <a:lnTo>
                  <a:pt x="5962205" y="5397093"/>
                </a:lnTo>
                <a:lnTo>
                  <a:pt x="5920067" y="5346293"/>
                </a:lnTo>
                <a:lnTo>
                  <a:pt x="5873470" y="5295493"/>
                </a:lnTo>
                <a:lnTo>
                  <a:pt x="5822531" y="5244693"/>
                </a:lnTo>
                <a:lnTo>
                  <a:pt x="5767349" y="5193893"/>
                </a:lnTo>
                <a:lnTo>
                  <a:pt x="5738203" y="5168493"/>
                </a:lnTo>
                <a:lnTo>
                  <a:pt x="5708040" y="5143093"/>
                </a:lnTo>
                <a:lnTo>
                  <a:pt x="5676862" y="5117693"/>
                </a:lnTo>
                <a:lnTo>
                  <a:pt x="5644693" y="5104993"/>
                </a:lnTo>
                <a:lnTo>
                  <a:pt x="5611546" y="5079593"/>
                </a:lnTo>
                <a:lnTo>
                  <a:pt x="5577433" y="5054193"/>
                </a:lnTo>
                <a:lnTo>
                  <a:pt x="5542369" y="5028793"/>
                </a:lnTo>
                <a:lnTo>
                  <a:pt x="5506351" y="5003393"/>
                </a:lnTo>
                <a:lnTo>
                  <a:pt x="5469420" y="4990693"/>
                </a:lnTo>
                <a:lnTo>
                  <a:pt x="5431574" y="4965293"/>
                </a:lnTo>
                <a:lnTo>
                  <a:pt x="5392813" y="4939893"/>
                </a:lnTo>
                <a:lnTo>
                  <a:pt x="5353177" y="4927193"/>
                </a:lnTo>
                <a:lnTo>
                  <a:pt x="5312664" y="4901793"/>
                </a:lnTo>
                <a:lnTo>
                  <a:pt x="5271300" y="4889093"/>
                </a:lnTo>
                <a:lnTo>
                  <a:pt x="5229072" y="4863693"/>
                </a:lnTo>
                <a:lnTo>
                  <a:pt x="5186019" y="4850993"/>
                </a:lnTo>
                <a:lnTo>
                  <a:pt x="5142141" y="4825593"/>
                </a:lnTo>
                <a:lnTo>
                  <a:pt x="5097462" y="4812893"/>
                </a:lnTo>
                <a:lnTo>
                  <a:pt x="5051984" y="4787493"/>
                </a:lnTo>
                <a:lnTo>
                  <a:pt x="4958702" y="4762093"/>
                </a:lnTo>
                <a:lnTo>
                  <a:pt x="4910925" y="4736693"/>
                </a:lnTo>
                <a:lnTo>
                  <a:pt x="4813147" y="4711293"/>
                </a:lnTo>
                <a:lnTo>
                  <a:pt x="4763186" y="4685893"/>
                </a:lnTo>
                <a:lnTo>
                  <a:pt x="4449140" y="4609693"/>
                </a:lnTo>
                <a:lnTo>
                  <a:pt x="4170222" y="4546193"/>
                </a:lnTo>
                <a:lnTo>
                  <a:pt x="4112717" y="4546193"/>
                </a:lnTo>
                <a:lnTo>
                  <a:pt x="3996093" y="4520793"/>
                </a:lnTo>
                <a:lnTo>
                  <a:pt x="3937012" y="4520793"/>
                </a:lnTo>
                <a:lnTo>
                  <a:pt x="3817340" y="4495393"/>
                </a:lnTo>
                <a:lnTo>
                  <a:pt x="3756787" y="4495393"/>
                </a:lnTo>
                <a:lnTo>
                  <a:pt x="3695776" y="4482693"/>
                </a:lnTo>
                <a:lnTo>
                  <a:pt x="3572408" y="4482693"/>
                </a:lnTo>
                <a:lnTo>
                  <a:pt x="3510076" y="4469993"/>
                </a:lnTo>
                <a:lnTo>
                  <a:pt x="3384219" y="4469993"/>
                </a:lnTo>
                <a:lnTo>
                  <a:pt x="3320719" y="4457293"/>
                </a:lnTo>
                <a:lnTo>
                  <a:pt x="2805519" y="4457293"/>
                </a:lnTo>
                <a:lnTo>
                  <a:pt x="2742019" y="4469993"/>
                </a:lnTo>
                <a:lnTo>
                  <a:pt x="2616162" y="4469993"/>
                </a:lnTo>
                <a:lnTo>
                  <a:pt x="2553830" y="4482693"/>
                </a:lnTo>
                <a:lnTo>
                  <a:pt x="2430462" y="4482693"/>
                </a:lnTo>
                <a:lnTo>
                  <a:pt x="2369451" y="4495393"/>
                </a:lnTo>
                <a:lnTo>
                  <a:pt x="2308898" y="4495393"/>
                </a:lnTo>
                <a:lnTo>
                  <a:pt x="2189226" y="4520793"/>
                </a:lnTo>
                <a:lnTo>
                  <a:pt x="2130145" y="4520793"/>
                </a:lnTo>
                <a:lnTo>
                  <a:pt x="2013521" y="4546193"/>
                </a:lnTo>
                <a:lnTo>
                  <a:pt x="1956028" y="4546193"/>
                </a:lnTo>
                <a:lnTo>
                  <a:pt x="1677098" y="4609693"/>
                </a:lnTo>
                <a:lnTo>
                  <a:pt x="1363052" y="4685893"/>
                </a:lnTo>
                <a:lnTo>
                  <a:pt x="1313091" y="4711293"/>
                </a:lnTo>
                <a:lnTo>
                  <a:pt x="1215313" y="4736693"/>
                </a:lnTo>
                <a:lnTo>
                  <a:pt x="1167536" y="4762093"/>
                </a:lnTo>
                <a:lnTo>
                  <a:pt x="1074254" y="4787493"/>
                </a:lnTo>
                <a:lnTo>
                  <a:pt x="1028776" y="4812893"/>
                </a:lnTo>
                <a:lnTo>
                  <a:pt x="984097" y="4825593"/>
                </a:lnTo>
                <a:lnTo>
                  <a:pt x="940219" y="4850993"/>
                </a:lnTo>
                <a:lnTo>
                  <a:pt x="897166" y="4863693"/>
                </a:lnTo>
                <a:lnTo>
                  <a:pt x="854938" y="4889093"/>
                </a:lnTo>
                <a:lnTo>
                  <a:pt x="813574" y="4901793"/>
                </a:lnTo>
                <a:lnTo>
                  <a:pt x="773061" y="4927193"/>
                </a:lnTo>
                <a:lnTo>
                  <a:pt x="733425" y="4939893"/>
                </a:lnTo>
                <a:lnTo>
                  <a:pt x="694664" y="4965293"/>
                </a:lnTo>
                <a:lnTo>
                  <a:pt x="656818" y="4990693"/>
                </a:lnTo>
                <a:lnTo>
                  <a:pt x="619887" y="5003393"/>
                </a:lnTo>
                <a:lnTo>
                  <a:pt x="583869" y="5028793"/>
                </a:lnTo>
                <a:lnTo>
                  <a:pt x="548805" y="5054193"/>
                </a:lnTo>
                <a:lnTo>
                  <a:pt x="514692" y="5079593"/>
                </a:lnTo>
                <a:lnTo>
                  <a:pt x="481545" y="5104993"/>
                </a:lnTo>
                <a:lnTo>
                  <a:pt x="449376" y="5117693"/>
                </a:lnTo>
                <a:lnTo>
                  <a:pt x="418198" y="5143093"/>
                </a:lnTo>
                <a:lnTo>
                  <a:pt x="388035" y="5168493"/>
                </a:lnTo>
                <a:lnTo>
                  <a:pt x="358889" y="5193893"/>
                </a:lnTo>
                <a:lnTo>
                  <a:pt x="303707" y="5244693"/>
                </a:lnTo>
                <a:lnTo>
                  <a:pt x="252768" y="5295493"/>
                </a:lnTo>
                <a:lnTo>
                  <a:pt x="206184" y="5346293"/>
                </a:lnTo>
                <a:lnTo>
                  <a:pt x="164045" y="5397093"/>
                </a:lnTo>
                <a:lnTo>
                  <a:pt x="126466" y="5447893"/>
                </a:lnTo>
                <a:lnTo>
                  <a:pt x="93548" y="5498693"/>
                </a:lnTo>
                <a:lnTo>
                  <a:pt x="78867" y="5536793"/>
                </a:lnTo>
                <a:lnTo>
                  <a:pt x="65405" y="5562193"/>
                </a:lnTo>
                <a:lnTo>
                  <a:pt x="53162" y="5587593"/>
                </a:lnTo>
                <a:lnTo>
                  <a:pt x="42138" y="5612993"/>
                </a:lnTo>
                <a:lnTo>
                  <a:pt x="32372" y="5638393"/>
                </a:lnTo>
                <a:lnTo>
                  <a:pt x="23863" y="5676493"/>
                </a:lnTo>
                <a:lnTo>
                  <a:pt x="16624" y="5701893"/>
                </a:lnTo>
                <a:lnTo>
                  <a:pt x="6019" y="5752693"/>
                </a:lnTo>
                <a:lnTo>
                  <a:pt x="2679" y="5790793"/>
                </a:lnTo>
                <a:lnTo>
                  <a:pt x="0" y="5841555"/>
                </a:lnTo>
                <a:lnTo>
                  <a:pt x="673" y="5879693"/>
                </a:lnTo>
                <a:lnTo>
                  <a:pt x="2679" y="5905093"/>
                </a:lnTo>
                <a:lnTo>
                  <a:pt x="6019" y="5930493"/>
                </a:lnTo>
                <a:lnTo>
                  <a:pt x="10680" y="5955893"/>
                </a:lnTo>
                <a:lnTo>
                  <a:pt x="16624" y="5993993"/>
                </a:lnTo>
                <a:lnTo>
                  <a:pt x="23863" y="6019393"/>
                </a:lnTo>
                <a:lnTo>
                  <a:pt x="32372" y="6044793"/>
                </a:lnTo>
                <a:lnTo>
                  <a:pt x="42138" y="6070193"/>
                </a:lnTo>
                <a:lnTo>
                  <a:pt x="53162" y="6108293"/>
                </a:lnTo>
                <a:lnTo>
                  <a:pt x="78867" y="6159093"/>
                </a:lnTo>
                <a:lnTo>
                  <a:pt x="109410" y="6209893"/>
                </a:lnTo>
                <a:lnTo>
                  <a:pt x="126466" y="6235293"/>
                </a:lnTo>
                <a:lnTo>
                  <a:pt x="144678" y="6273393"/>
                </a:lnTo>
                <a:lnTo>
                  <a:pt x="184543" y="6324193"/>
                </a:lnTo>
                <a:lnTo>
                  <a:pt x="228930" y="6374993"/>
                </a:lnTo>
                <a:lnTo>
                  <a:pt x="277698" y="6425793"/>
                </a:lnTo>
                <a:lnTo>
                  <a:pt x="330771" y="6476593"/>
                </a:lnTo>
                <a:lnTo>
                  <a:pt x="388035" y="6527393"/>
                </a:lnTo>
                <a:lnTo>
                  <a:pt x="418198" y="6540093"/>
                </a:lnTo>
                <a:lnTo>
                  <a:pt x="449376" y="6565493"/>
                </a:lnTo>
                <a:lnTo>
                  <a:pt x="481545" y="6590893"/>
                </a:lnTo>
                <a:lnTo>
                  <a:pt x="514692" y="6616293"/>
                </a:lnTo>
                <a:lnTo>
                  <a:pt x="548805" y="6641693"/>
                </a:lnTo>
                <a:lnTo>
                  <a:pt x="583869" y="6654393"/>
                </a:lnTo>
                <a:lnTo>
                  <a:pt x="619887" y="6679793"/>
                </a:lnTo>
                <a:lnTo>
                  <a:pt x="656818" y="6705193"/>
                </a:lnTo>
                <a:lnTo>
                  <a:pt x="694664" y="6730593"/>
                </a:lnTo>
                <a:lnTo>
                  <a:pt x="733425" y="6743293"/>
                </a:lnTo>
                <a:lnTo>
                  <a:pt x="773061" y="6768693"/>
                </a:lnTo>
                <a:lnTo>
                  <a:pt x="813574" y="6781393"/>
                </a:lnTo>
                <a:lnTo>
                  <a:pt x="854938" y="6806793"/>
                </a:lnTo>
                <a:lnTo>
                  <a:pt x="897166" y="6832193"/>
                </a:lnTo>
                <a:lnTo>
                  <a:pt x="984097" y="6857593"/>
                </a:lnTo>
                <a:lnTo>
                  <a:pt x="1028776" y="6882993"/>
                </a:lnTo>
                <a:lnTo>
                  <a:pt x="1074254" y="6895693"/>
                </a:lnTo>
                <a:lnTo>
                  <a:pt x="1120508" y="6921093"/>
                </a:lnTo>
                <a:lnTo>
                  <a:pt x="1215313" y="6946493"/>
                </a:lnTo>
                <a:lnTo>
                  <a:pt x="1263840" y="6971893"/>
                </a:lnTo>
                <a:lnTo>
                  <a:pt x="1465072" y="7022693"/>
                </a:lnTo>
                <a:lnTo>
                  <a:pt x="1517103" y="7048093"/>
                </a:lnTo>
                <a:lnTo>
                  <a:pt x="1786902" y="7111593"/>
                </a:lnTo>
                <a:lnTo>
                  <a:pt x="1842693" y="7111593"/>
                </a:lnTo>
                <a:lnTo>
                  <a:pt x="2071573" y="7162393"/>
                </a:lnTo>
                <a:lnTo>
                  <a:pt x="2130145" y="7162393"/>
                </a:lnTo>
                <a:lnTo>
                  <a:pt x="2248814" y="7187793"/>
                </a:lnTo>
                <a:lnTo>
                  <a:pt x="2308898" y="7187793"/>
                </a:lnTo>
                <a:lnTo>
                  <a:pt x="2369451" y="7200493"/>
                </a:lnTo>
                <a:lnTo>
                  <a:pt x="2430462" y="7200493"/>
                </a:lnTo>
                <a:lnTo>
                  <a:pt x="2491930" y="7213193"/>
                </a:lnTo>
                <a:lnTo>
                  <a:pt x="2616162" y="7213193"/>
                </a:lnTo>
                <a:lnTo>
                  <a:pt x="2678887" y="7225893"/>
                </a:lnTo>
                <a:lnTo>
                  <a:pt x="3447351" y="7225893"/>
                </a:lnTo>
                <a:lnTo>
                  <a:pt x="3510076" y="7213193"/>
                </a:lnTo>
                <a:lnTo>
                  <a:pt x="3634308" y="7213193"/>
                </a:lnTo>
                <a:lnTo>
                  <a:pt x="3695776" y="7200493"/>
                </a:lnTo>
                <a:lnTo>
                  <a:pt x="3756787" y="7200493"/>
                </a:lnTo>
                <a:lnTo>
                  <a:pt x="3817340" y="7187793"/>
                </a:lnTo>
                <a:lnTo>
                  <a:pt x="3877424" y="7187793"/>
                </a:lnTo>
                <a:lnTo>
                  <a:pt x="3996093" y="7162393"/>
                </a:lnTo>
                <a:lnTo>
                  <a:pt x="4054665" y="7162393"/>
                </a:lnTo>
                <a:lnTo>
                  <a:pt x="4283545" y="7111593"/>
                </a:lnTo>
                <a:lnTo>
                  <a:pt x="4339336" y="7111593"/>
                </a:lnTo>
                <a:lnTo>
                  <a:pt x="4609135" y="7048093"/>
                </a:lnTo>
                <a:lnTo>
                  <a:pt x="4661166" y="7022693"/>
                </a:lnTo>
                <a:lnTo>
                  <a:pt x="4862398" y="6971893"/>
                </a:lnTo>
                <a:lnTo>
                  <a:pt x="4910925" y="6946493"/>
                </a:lnTo>
                <a:lnTo>
                  <a:pt x="5005730" y="6921093"/>
                </a:lnTo>
                <a:lnTo>
                  <a:pt x="5051984" y="6895693"/>
                </a:lnTo>
                <a:lnTo>
                  <a:pt x="5097462" y="6882993"/>
                </a:lnTo>
                <a:lnTo>
                  <a:pt x="5142141" y="6857593"/>
                </a:lnTo>
                <a:lnTo>
                  <a:pt x="5229072" y="6832193"/>
                </a:lnTo>
                <a:lnTo>
                  <a:pt x="5271300" y="6806793"/>
                </a:lnTo>
                <a:lnTo>
                  <a:pt x="5312664" y="6781393"/>
                </a:lnTo>
                <a:lnTo>
                  <a:pt x="5353177" y="6768693"/>
                </a:lnTo>
                <a:lnTo>
                  <a:pt x="5392813" y="6743293"/>
                </a:lnTo>
                <a:lnTo>
                  <a:pt x="5431574" y="6730593"/>
                </a:lnTo>
                <a:lnTo>
                  <a:pt x="5469420" y="6705193"/>
                </a:lnTo>
                <a:lnTo>
                  <a:pt x="5506351" y="6679793"/>
                </a:lnTo>
                <a:lnTo>
                  <a:pt x="5542369" y="6654393"/>
                </a:lnTo>
                <a:lnTo>
                  <a:pt x="5577433" y="6641693"/>
                </a:lnTo>
                <a:lnTo>
                  <a:pt x="5611546" y="6616293"/>
                </a:lnTo>
                <a:lnTo>
                  <a:pt x="5644693" y="6590893"/>
                </a:lnTo>
                <a:lnTo>
                  <a:pt x="5676862" y="6565493"/>
                </a:lnTo>
                <a:lnTo>
                  <a:pt x="5708040" y="6540093"/>
                </a:lnTo>
                <a:lnTo>
                  <a:pt x="5738203" y="6527393"/>
                </a:lnTo>
                <a:lnTo>
                  <a:pt x="5767349" y="6501993"/>
                </a:lnTo>
                <a:lnTo>
                  <a:pt x="5822531" y="6451193"/>
                </a:lnTo>
                <a:lnTo>
                  <a:pt x="5873470" y="6400393"/>
                </a:lnTo>
                <a:lnTo>
                  <a:pt x="5920067" y="6349593"/>
                </a:lnTo>
                <a:lnTo>
                  <a:pt x="5962205" y="6298793"/>
                </a:lnTo>
                <a:lnTo>
                  <a:pt x="5999785" y="6235293"/>
                </a:lnTo>
                <a:lnTo>
                  <a:pt x="6016828" y="6209893"/>
                </a:lnTo>
                <a:lnTo>
                  <a:pt x="6047371" y="6159093"/>
                </a:lnTo>
                <a:lnTo>
                  <a:pt x="6073089" y="6108293"/>
                </a:lnTo>
                <a:lnTo>
                  <a:pt x="6084100" y="6070193"/>
                </a:lnTo>
                <a:lnTo>
                  <a:pt x="6093866" y="6044793"/>
                </a:lnTo>
                <a:lnTo>
                  <a:pt x="6102375" y="6019393"/>
                </a:lnTo>
                <a:lnTo>
                  <a:pt x="6109614" y="5993993"/>
                </a:lnTo>
                <a:lnTo>
                  <a:pt x="6115570" y="5955893"/>
                </a:lnTo>
                <a:lnTo>
                  <a:pt x="6120219" y="5930493"/>
                </a:lnTo>
                <a:lnTo>
                  <a:pt x="6123559" y="5905093"/>
                </a:lnTo>
                <a:lnTo>
                  <a:pt x="6125565" y="5879693"/>
                </a:lnTo>
                <a:lnTo>
                  <a:pt x="6126238" y="5841593"/>
                </a:lnTo>
                <a:close/>
              </a:path>
              <a:path w="7232015" h="7226300">
                <a:moveTo>
                  <a:pt x="7231405" y="1333500"/>
                </a:moveTo>
                <a:lnTo>
                  <a:pt x="7230707" y="1295400"/>
                </a:lnTo>
                <a:lnTo>
                  <a:pt x="7228611" y="1270000"/>
                </a:lnTo>
                <a:lnTo>
                  <a:pt x="7225144" y="1244600"/>
                </a:lnTo>
                <a:lnTo>
                  <a:pt x="7220318" y="1219200"/>
                </a:lnTo>
                <a:lnTo>
                  <a:pt x="7214133" y="1181100"/>
                </a:lnTo>
                <a:lnTo>
                  <a:pt x="7206615" y="1155700"/>
                </a:lnTo>
                <a:lnTo>
                  <a:pt x="7197788" y="1130300"/>
                </a:lnTo>
                <a:lnTo>
                  <a:pt x="7187641" y="1104900"/>
                </a:lnTo>
                <a:lnTo>
                  <a:pt x="7176211" y="1079500"/>
                </a:lnTo>
                <a:lnTo>
                  <a:pt x="7163498" y="1041400"/>
                </a:lnTo>
                <a:lnTo>
                  <a:pt x="7134288" y="990600"/>
                </a:lnTo>
                <a:lnTo>
                  <a:pt x="7100151" y="939800"/>
                </a:lnTo>
                <a:lnTo>
                  <a:pt x="7061174" y="889000"/>
                </a:lnTo>
                <a:lnTo>
                  <a:pt x="7017486" y="838200"/>
                </a:lnTo>
                <a:lnTo>
                  <a:pt x="6969188" y="787400"/>
                </a:lnTo>
                <a:lnTo>
                  <a:pt x="6916420" y="736600"/>
                </a:lnTo>
                <a:lnTo>
                  <a:pt x="6859257" y="685800"/>
                </a:lnTo>
                <a:lnTo>
                  <a:pt x="6829082" y="660400"/>
                </a:lnTo>
                <a:lnTo>
                  <a:pt x="6797853" y="635000"/>
                </a:lnTo>
                <a:lnTo>
                  <a:pt x="6765582" y="622300"/>
                </a:lnTo>
                <a:lnTo>
                  <a:pt x="6732283" y="596900"/>
                </a:lnTo>
                <a:lnTo>
                  <a:pt x="6697980" y="571500"/>
                </a:lnTo>
                <a:lnTo>
                  <a:pt x="6662687" y="546100"/>
                </a:lnTo>
                <a:lnTo>
                  <a:pt x="6626415" y="533400"/>
                </a:lnTo>
                <a:lnTo>
                  <a:pt x="6589166" y="508000"/>
                </a:lnTo>
                <a:lnTo>
                  <a:pt x="6550977" y="482600"/>
                </a:lnTo>
                <a:lnTo>
                  <a:pt x="6511836" y="469900"/>
                </a:lnTo>
                <a:lnTo>
                  <a:pt x="6471780" y="444500"/>
                </a:lnTo>
                <a:lnTo>
                  <a:pt x="6430823" y="419100"/>
                </a:lnTo>
                <a:lnTo>
                  <a:pt x="6388963" y="406400"/>
                </a:lnTo>
                <a:lnTo>
                  <a:pt x="6346215" y="381000"/>
                </a:lnTo>
                <a:lnTo>
                  <a:pt x="6302603" y="368300"/>
                </a:lnTo>
                <a:lnTo>
                  <a:pt x="6258141" y="342900"/>
                </a:lnTo>
                <a:lnTo>
                  <a:pt x="6166726" y="317500"/>
                </a:lnTo>
                <a:lnTo>
                  <a:pt x="6119787" y="292100"/>
                </a:lnTo>
                <a:lnTo>
                  <a:pt x="6023546" y="266700"/>
                </a:lnTo>
                <a:lnTo>
                  <a:pt x="5974258" y="241300"/>
                </a:lnTo>
                <a:lnTo>
                  <a:pt x="5663247" y="165100"/>
                </a:lnTo>
                <a:lnTo>
                  <a:pt x="5270208" y="76200"/>
                </a:lnTo>
                <a:lnTo>
                  <a:pt x="5211661" y="76200"/>
                </a:lnTo>
                <a:lnTo>
                  <a:pt x="5092928" y="50800"/>
                </a:lnTo>
                <a:lnTo>
                  <a:pt x="5032768" y="50800"/>
                </a:lnTo>
                <a:lnTo>
                  <a:pt x="4972088" y="38100"/>
                </a:lnTo>
                <a:lnTo>
                  <a:pt x="4910925" y="38100"/>
                </a:lnTo>
                <a:lnTo>
                  <a:pt x="4849266" y="25400"/>
                </a:lnTo>
                <a:lnTo>
                  <a:pt x="4787138" y="25400"/>
                </a:lnTo>
                <a:lnTo>
                  <a:pt x="4724552" y="12700"/>
                </a:lnTo>
                <a:lnTo>
                  <a:pt x="4598073" y="12700"/>
                </a:lnTo>
                <a:lnTo>
                  <a:pt x="4534205" y="0"/>
                </a:lnTo>
                <a:lnTo>
                  <a:pt x="3884130" y="0"/>
                </a:lnTo>
                <a:lnTo>
                  <a:pt x="3820261" y="12700"/>
                </a:lnTo>
                <a:lnTo>
                  <a:pt x="3693782" y="12700"/>
                </a:lnTo>
                <a:lnTo>
                  <a:pt x="3631209" y="25400"/>
                </a:lnTo>
                <a:lnTo>
                  <a:pt x="3569081" y="25400"/>
                </a:lnTo>
                <a:lnTo>
                  <a:pt x="3507422" y="38100"/>
                </a:lnTo>
                <a:lnTo>
                  <a:pt x="3446246" y="38100"/>
                </a:lnTo>
                <a:lnTo>
                  <a:pt x="3385566" y="50800"/>
                </a:lnTo>
                <a:lnTo>
                  <a:pt x="3325406" y="50800"/>
                </a:lnTo>
                <a:lnTo>
                  <a:pt x="3206673" y="76200"/>
                </a:lnTo>
                <a:lnTo>
                  <a:pt x="3148139" y="76200"/>
                </a:lnTo>
                <a:lnTo>
                  <a:pt x="2755087" y="165100"/>
                </a:lnTo>
                <a:lnTo>
                  <a:pt x="2444077" y="241300"/>
                </a:lnTo>
                <a:lnTo>
                  <a:pt x="2394788" y="266700"/>
                </a:lnTo>
                <a:lnTo>
                  <a:pt x="2298547" y="292100"/>
                </a:lnTo>
                <a:lnTo>
                  <a:pt x="2251621" y="317500"/>
                </a:lnTo>
                <a:lnTo>
                  <a:pt x="2160193" y="342900"/>
                </a:lnTo>
                <a:lnTo>
                  <a:pt x="2115731" y="368300"/>
                </a:lnTo>
                <a:lnTo>
                  <a:pt x="2072119" y="381000"/>
                </a:lnTo>
                <a:lnTo>
                  <a:pt x="2029383" y="406400"/>
                </a:lnTo>
                <a:lnTo>
                  <a:pt x="1987511" y="419100"/>
                </a:lnTo>
                <a:lnTo>
                  <a:pt x="1946554" y="444500"/>
                </a:lnTo>
                <a:lnTo>
                  <a:pt x="1906498" y="469900"/>
                </a:lnTo>
                <a:lnTo>
                  <a:pt x="1867369" y="482600"/>
                </a:lnTo>
                <a:lnTo>
                  <a:pt x="1829168" y="508000"/>
                </a:lnTo>
                <a:lnTo>
                  <a:pt x="1791931" y="533400"/>
                </a:lnTo>
                <a:lnTo>
                  <a:pt x="1755648" y="546100"/>
                </a:lnTo>
                <a:lnTo>
                  <a:pt x="1720354" y="571500"/>
                </a:lnTo>
                <a:lnTo>
                  <a:pt x="1686052" y="596900"/>
                </a:lnTo>
                <a:lnTo>
                  <a:pt x="1652765" y="622300"/>
                </a:lnTo>
                <a:lnTo>
                  <a:pt x="1620494" y="635000"/>
                </a:lnTo>
                <a:lnTo>
                  <a:pt x="1589252" y="660400"/>
                </a:lnTo>
                <a:lnTo>
                  <a:pt x="1559077" y="685800"/>
                </a:lnTo>
                <a:lnTo>
                  <a:pt x="1529956" y="711200"/>
                </a:lnTo>
                <a:lnTo>
                  <a:pt x="1474978" y="762000"/>
                </a:lnTo>
                <a:lnTo>
                  <a:pt x="1424432" y="812800"/>
                </a:lnTo>
                <a:lnTo>
                  <a:pt x="1378419" y="863600"/>
                </a:lnTo>
                <a:lnTo>
                  <a:pt x="1337081" y="914400"/>
                </a:lnTo>
                <a:lnTo>
                  <a:pt x="1300505" y="965200"/>
                </a:lnTo>
                <a:lnTo>
                  <a:pt x="1268818" y="1016000"/>
                </a:lnTo>
                <a:lnTo>
                  <a:pt x="1242136" y="1079500"/>
                </a:lnTo>
                <a:lnTo>
                  <a:pt x="1230693" y="1104900"/>
                </a:lnTo>
                <a:lnTo>
                  <a:pt x="1220558" y="1130300"/>
                </a:lnTo>
                <a:lnTo>
                  <a:pt x="1211719" y="1155700"/>
                </a:lnTo>
                <a:lnTo>
                  <a:pt x="1204201" y="1181100"/>
                </a:lnTo>
                <a:lnTo>
                  <a:pt x="1198016" y="1219200"/>
                </a:lnTo>
                <a:lnTo>
                  <a:pt x="1193190" y="1244600"/>
                </a:lnTo>
                <a:lnTo>
                  <a:pt x="1189723" y="1270000"/>
                </a:lnTo>
                <a:lnTo>
                  <a:pt x="1187627" y="1295400"/>
                </a:lnTo>
                <a:lnTo>
                  <a:pt x="1186929" y="1333461"/>
                </a:lnTo>
                <a:lnTo>
                  <a:pt x="1187627" y="1358900"/>
                </a:lnTo>
                <a:lnTo>
                  <a:pt x="1189723" y="1384300"/>
                </a:lnTo>
                <a:lnTo>
                  <a:pt x="1193190" y="1409700"/>
                </a:lnTo>
                <a:lnTo>
                  <a:pt x="1198016" y="1447800"/>
                </a:lnTo>
                <a:lnTo>
                  <a:pt x="1204201" y="1473200"/>
                </a:lnTo>
                <a:lnTo>
                  <a:pt x="1211719" y="1498600"/>
                </a:lnTo>
                <a:lnTo>
                  <a:pt x="1220558" y="1524000"/>
                </a:lnTo>
                <a:lnTo>
                  <a:pt x="1230693" y="1549400"/>
                </a:lnTo>
                <a:lnTo>
                  <a:pt x="1242136" y="1587500"/>
                </a:lnTo>
                <a:lnTo>
                  <a:pt x="1268818" y="1638300"/>
                </a:lnTo>
                <a:lnTo>
                  <a:pt x="1300505" y="1689100"/>
                </a:lnTo>
                <a:lnTo>
                  <a:pt x="1337081" y="1739900"/>
                </a:lnTo>
                <a:lnTo>
                  <a:pt x="1378419" y="1790700"/>
                </a:lnTo>
                <a:lnTo>
                  <a:pt x="1424432" y="1841500"/>
                </a:lnTo>
                <a:lnTo>
                  <a:pt x="1474978" y="1892300"/>
                </a:lnTo>
                <a:lnTo>
                  <a:pt x="1529956" y="1943100"/>
                </a:lnTo>
                <a:lnTo>
                  <a:pt x="1559077" y="1968500"/>
                </a:lnTo>
                <a:lnTo>
                  <a:pt x="1589252" y="1993900"/>
                </a:lnTo>
                <a:lnTo>
                  <a:pt x="1620494" y="2019300"/>
                </a:lnTo>
                <a:lnTo>
                  <a:pt x="1652765" y="2044700"/>
                </a:lnTo>
                <a:lnTo>
                  <a:pt x="1686052" y="2057400"/>
                </a:lnTo>
                <a:lnTo>
                  <a:pt x="1720354" y="2082800"/>
                </a:lnTo>
                <a:lnTo>
                  <a:pt x="1755648" y="2108200"/>
                </a:lnTo>
                <a:lnTo>
                  <a:pt x="1791931" y="2133600"/>
                </a:lnTo>
                <a:lnTo>
                  <a:pt x="1829168" y="2146300"/>
                </a:lnTo>
                <a:lnTo>
                  <a:pt x="1867369" y="2171700"/>
                </a:lnTo>
                <a:lnTo>
                  <a:pt x="1906498" y="2197100"/>
                </a:lnTo>
                <a:lnTo>
                  <a:pt x="1946554" y="2209800"/>
                </a:lnTo>
                <a:lnTo>
                  <a:pt x="1987511" y="2235200"/>
                </a:lnTo>
                <a:lnTo>
                  <a:pt x="2029383" y="2247900"/>
                </a:lnTo>
                <a:lnTo>
                  <a:pt x="2072119" y="2273300"/>
                </a:lnTo>
                <a:lnTo>
                  <a:pt x="2115731" y="2286000"/>
                </a:lnTo>
                <a:lnTo>
                  <a:pt x="2160193" y="2311400"/>
                </a:lnTo>
                <a:lnTo>
                  <a:pt x="2205494" y="2324100"/>
                </a:lnTo>
                <a:lnTo>
                  <a:pt x="2251621" y="2349500"/>
                </a:lnTo>
                <a:lnTo>
                  <a:pt x="2346287" y="2374900"/>
                </a:lnTo>
                <a:lnTo>
                  <a:pt x="2394788" y="2400300"/>
                </a:lnTo>
                <a:lnTo>
                  <a:pt x="2553462" y="2440013"/>
                </a:lnTo>
                <a:lnTo>
                  <a:pt x="2506662" y="2445829"/>
                </a:lnTo>
                <a:lnTo>
                  <a:pt x="2457475" y="2452814"/>
                </a:lnTo>
                <a:lnTo>
                  <a:pt x="2408377" y="2460625"/>
                </a:lnTo>
                <a:lnTo>
                  <a:pt x="2359368" y="2469273"/>
                </a:lnTo>
                <a:lnTo>
                  <a:pt x="2310434" y="2478773"/>
                </a:lnTo>
                <a:lnTo>
                  <a:pt x="2261578" y="2489098"/>
                </a:lnTo>
                <a:lnTo>
                  <a:pt x="2212822" y="2500274"/>
                </a:lnTo>
                <a:lnTo>
                  <a:pt x="2164423" y="2512237"/>
                </a:lnTo>
                <a:lnTo>
                  <a:pt x="2116277" y="2524988"/>
                </a:lnTo>
                <a:lnTo>
                  <a:pt x="2068385" y="2538539"/>
                </a:lnTo>
                <a:lnTo>
                  <a:pt x="2020735" y="2552890"/>
                </a:lnTo>
                <a:lnTo>
                  <a:pt x="1973326" y="2568029"/>
                </a:lnTo>
                <a:lnTo>
                  <a:pt x="1926183" y="2583954"/>
                </a:lnTo>
                <a:lnTo>
                  <a:pt x="1879269" y="2600680"/>
                </a:lnTo>
                <a:lnTo>
                  <a:pt x="1832622" y="2618206"/>
                </a:lnTo>
                <a:lnTo>
                  <a:pt x="1784032" y="2637409"/>
                </a:lnTo>
                <a:lnTo>
                  <a:pt x="1735823" y="2657551"/>
                </a:lnTo>
                <a:lnTo>
                  <a:pt x="1688084" y="2678734"/>
                </a:lnTo>
                <a:lnTo>
                  <a:pt x="1640903" y="2701074"/>
                </a:lnTo>
                <a:lnTo>
                  <a:pt x="1594345" y="2724683"/>
                </a:lnTo>
                <a:lnTo>
                  <a:pt x="1548523" y="2749689"/>
                </a:lnTo>
                <a:lnTo>
                  <a:pt x="1503502" y="2776182"/>
                </a:lnTo>
                <a:lnTo>
                  <a:pt x="1449362" y="2811386"/>
                </a:lnTo>
                <a:lnTo>
                  <a:pt x="1397342" y="2849638"/>
                </a:lnTo>
                <a:lnTo>
                  <a:pt x="1416418" y="2804668"/>
                </a:lnTo>
                <a:lnTo>
                  <a:pt x="1436395" y="2760141"/>
                </a:lnTo>
                <a:lnTo>
                  <a:pt x="1457274" y="2716022"/>
                </a:lnTo>
                <a:lnTo>
                  <a:pt x="1479067" y="2672334"/>
                </a:lnTo>
                <a:lnTo>
                  <a:pt x="1501762" y="2629077"/>
                </a:lnTo>
                <a:lnTo>
                  <a:pt x="1503946" y="2620886"/>
                </a:lnTo>
                <a:lnTo>
                  <a:pt x="1480604" y="2583357"/>
                </a:lnTo>
                <a:lnTo>
                  <a:pt x="1440586" y="2575395"/>
                </a:lnTo>
                <a:lnTo>
                  <a:pt x="1421142" y="2579827"/>
                </a:lnTo>
                <a:lnTo>
                  <a:pt x="1391399" y="2606344"/>
                </a:lnTo>
                <a:lnTo>
                  <a:pt x="1367332" y="2650642"/>
                </a:lnTo>
                <a:lnTo>
                  <a:pt x="1344510" y="2695498"/>
                </a:lnTo>
                <a:lnTo>
                  <a:pt x="1322920" y="2740926"/>
                </a:lnTo>
                <a:lnTo>
                  <a:pt x="1302562" y="2786900"/>
                </a:lnTo>
                <a:lnTo>
                  <a:pt x="1283436" y="2833446"/>
                </a:lnTo>
                <a:lnTo>
                  <a:pt x="1265542" y="2880550"/>
                </a:lnTo>
                <a:lnTo>
                  <a:pt x="1249476" y="2923641"/>
                </a:lnTo>
                <a:lnTo>
                  <a:pt x="1234224" y="2967012"/>
                </a:lnTo>
                <a:lnTo>
                  <a:pt x="1219796" y="3010687"/>
                </a:lnTo>
                <a:lnTo>
                  <a:pt x="1206195" y="3054654"/>
                </a:lnTo>
                <a:lnTo>
                  <a:pt x="1193419" y="3098927"/>
                </a:lnTo>
                <a:lnTo>
                  <a:pt x="1192022" y="3112668"/>
                </a:lnTo>
                <a:lnTo>
                  <a:pt x="1195374" y="3124962"/>
                </a:lnTo>
                <a:lnTo>
                  <a:pt x="1202867" y="3135490"/>
                </a:lnTo>
                <a:lnTo>
                  <a:pt x="1213929" y="3143948"/>
                </a:lnTo>
                <a:lnTo>
                  <a:pt x="1229118" y="3150298"/>
                </a:lnTo>
                <a:lnTo>
                  <a:pt x="1245235" y="3152813"/>
                </a:lnTo>
                <a:lnTo>
                  <a:pt x="1261592" y="3151721"/>
                </a:lnTo>
                <a:lnTo>
                  <a:pt x="1277480" y="3147276"/>
                </a:lnTo>
                <a:lnTo>
                  <a:pt x="1293063" y="3141281"/>
                </a:lnTo>
                <a:lnTo>
                  <a:pt x="1308862" y="3135452"/>
                </a:lnTo>
                <a:lnTo>
                  <a:pt x="1324813" y="3129838"/>
                </a:lnTo>
                <a:lnTo>
                  <a:pt x="1340815" y="3124479"/>
                </a:lnTo>
                <a:lnTo>
                  <a:pt x="1347152" y="3122447"/>
                </a:lnTo>
                <a:lnTo>
                  <a:pt x="1352537" y="3120847"/>
                </a:lnTo>
                <a:lnTo>
                  <a:pt x="1357884" y="3119209"/>
                </a:lnTo>
                <a:lnTo>
                  <a:pt x="1423873" y="3101860"/>
                </a:lnTo>
                <a:lnTo>
                  <a:pt x="1488833" y="3088805"/>
                </a:lnTo>
                <a:lnTo>
                  <a:pt x="1529422" y="3082594"/>
                </a:lnTo>
                <a:lnTo>
                  <a:pt x="1552905" y="3079699"/>
                </a:lnTo>
                <a:lnTo>
                  <a:pt x="1557528" y="3079026"/>
                </a:lnTo>
                <a:lnTo>
                  <a:pt x="1563166" y="3078137"/>
                </a:lnTo>
                <a:lnTo>
                  <a:pt x="1565109" y="3077870"/>
                </a:lnTo>
                <a:lnTo>
                  <a:pt x="1558632" y="3079038"/>
                </a:lnTo>
                <a:lnTo>
                  <a:pt x="1564081" y="3078086"/>
                </a:lnTo>
                <a:lnTo>
                  <a:pt x="1569897" y="3078010"/>
                </a:lnTo>
                <a:lnTo>
                  <a:pt x="1575409" y="3077578"/>
                </a:lnTo>
                <a:lnTo>
                  <a:pt x="1591678" y="3076397"/>
                </a:lnTo>
                <a:lnTo>
                  <a:pt x="1607959" y="3075444"/>
                </a:lnTo>
                <a:lnTo>
                  <a:pt x="1624253" y="3074720"/>
                </a:lnTo>
                <a:lnTo>
                  <a:pt x="1640573" y="3074238"/>
                </a:lnTo>
                <a:lnTo>
                  <a:pt x="1673733" y="3073958"/>
                </a:lnTo>
                <a:lnTo>
                  <a:pt x="1706867" y="3074644"/>
                </a:lnTo>
                <a:lnTo>
                  <a:pt x="1739976" y="3076283"/>
                </a:lnTo>
                <a:lnTo>
                  <a:pt x="1773047" y="3078886"/>
                </a:lnTo>
                <a:lnTo>
                  <a:pt x="1791944" y="3076879"/>
                </a:lnTo>
                <a:lnTo>
                  <a:pt x="1810905" y="3068358"/>
                </a:lnTo>
                <a:lnTo>
                  <a:pt x="1825244" y="3054413"/>
                </a:lnTo>
                <a:lnTo>
                  <a:pt x="1830260" y="3036138"/>
                </a:lnTo>
                <a:lnTo>
                  <a:pt x="1824139" y="3017050"/>
                </a:lnTo>
                <a:lnTo>
                  <a:pt x="1773047" y="2993390"/>
                </a:lnTo>
                <a:lnTo>
                  <a:pt x="1720240" y="2989694"/>
                </a:lnTo>
                <a:lnTo>
                  <a:pt x="1667624" y="2988297"/>
                </a:lnTo>
                <a:lnTo>
                  <a:pt x="1615224" y="2989237"/>
                </a:lnTo>
                <a:lnTo>
                  <a:pt x="1563014" y="2992501"/>
                </a:lnTo>
                <a:lnTo>
                  <a:pt x="1510995" y="2998076"/>
                </a:lnTo>
                <a:lnTo>
                  <a:pt x="1459179" y="3005975"/>
                </a:lnTo>
                <a:lnTo>
                  <a:pt x="1407566" y="3016186"/>
                </a:lnTo>
                <a:lnTo>
                  <a:pt x="1356144" y="3028734"/>
                </a:lnTo>
                <a:lnTo>
                  <a:pt x="1360360" y="3023552"/>
                </a:lnTo>
                <a:lnTo>
                  <a:pt x="1388960" y="2991027"/>
                </a:lnTo>
                <a:lnTo>
                  <a:pt x="1412798" y="2966542"/>
                </a:lnTo>
                <a:lnTo>
                  <a:pt x="1414487" y="2964599"/>
                </a:lnTo>
                <a:lnTo>
                  <a:pt x="1416291" y="2963126"/>
                </a:lnTo>
                <a:lnTo>
                  <a:pt x="1412481" y="2966174"/>
                </a:lnTo>
                <a:lnTo>
                  <a:pt x="1413954" y="2964878"/>
                </a:lnTo>
                <a:lnTo>
                  <a:pt x="1420507" y="2959239"/>
                </a:lnTo>
                <a:lnTo>
                  <a:pt x="1451343" y="2931985"/>
                </a:lnTo>
                <a:lnTo>
                  <a:pt x="1483233" y="2906077"/>
                </a:lnTo>
                <a:lnTo>
                  <a:pt x="1516176" y="2881528"/>
                </a:lnTo>
                <a:lnTo>
                  <a:pt x="1550187" y="2858325"/>
                </a:lnTo>
                <a:lnTo>
                  <a:pt x="1590814" y="2832747"/>
                </a:lnTo>
                <a:lnTo>
                  <a:pt x="1605114" y="2824264"/>
                </a:lnTo>
                <a:lnTo>
                  <a:pt x="1606219" y="2823578"/>
                </a:lnTo>
                <a:lnTo>
                  <a:pt x="1608912" y="2822003"/>
                </a:lnTo>
                <a:lnTo>
                  <a:pt x="1614360" y="2819019"/>
                </a:lnTo>
                <a:lnTo>
                  <a:pt x="1632991" y="2808681"/>
                </a:lnTo>
                <a:lnTo>
                  <a:pt x="1670659" y="2788793"/>
                </a:lnTo>
                <a:lnTo>
                  <a:pt x="1729028" y="2760307"/>
                </a:lnTo>
                <a:lnTo>
                  <a:pt x="1768779" y="2742247"/>
                </a:lnTo>
                <a:lnTo>
                  <a:pt x="1808886" y="2724950"/>
                </a:lnTo>
                <a:lnTo>
                  <a:pt x="1849259" y="2708325"/>
                </a:lnTo>
                <a:lnTo>
                  <a:pt x="1893912" y="2690749"/>
                </a:lnTo>
                <a:lnTo>
                  <a:pt x="1938858" y="2673934"/>
                </a:lnTo>
                <a:lnTo>
                  <a:pt x="1984082" y="2657868"/>
                </a:lnTo>
                <a:lnTo>
                  <a:pt x="2029587" y="2642578"/>
                </a:lnTo>
                <a:lnTo>
                  <a:pt x="2051672" y="2635466"/>
                </a:lnTo>
                <a:lnTo>
                  <a:pt x="2052104" y="2635466"/>
                </a:lnTo>
                <a:lnTo>
                  <a:pt x="2076297" y="2628023"/>
                </a:lnTo>
                <a:lnTo>
                  <a:pt x="2135555" y="2610777"/>
                </a:lnTo>
                <a:lnTo>
                  <a:pt x="2181326" y="2598382"/>
                </a:lnTo>
                <a:lnTo>
                  <a:pt x="2250986" y="2581071"/>
                </a:lnTo>
                <a:lnTo>
                  <a:pt x="2297823" y="2570454"/>
                </a:lnTo>
                <a:lnTo>
                  <a:pt x="2344813" y="2560612"/>
                </a:lnTo>
                <a:lnTo>
                  <a:pt x="2391943" y="2551569"/>
                </a:lnTo>
                <a:lnTo>
                  <a:pt x="2439225" y="2543302"/>
                </a:lnTo>
                <a:lnTo>
                  <a:pt x="2486647" y="2535821"/>
                </a:lnTo>
                <a:lnTo>
                  <a:pt x="2534208" y="2529128"/>
                </a:lnTo>
                <a:lnTo>
                  <a:pt x="2581922" y="2523210"/>
                </a:lnTo>
                <a:lnTo>
                  <a:pt x="2637053" y="2517483"/>
                </a:lnTo>
                <a:lnTo>
                  <a:pt x="2678074" y="2514041"/>
                </a:lnTo>
                <a:lnTo>
                  <a:pt x="2731782" y="2510447"/>
                </a:lnTo>
                <a:lnTo>
                  <a:pt x="2782328" y="2508021"/>
                </a:lnTo>
                <a:lnTo>
                  <a:pt x="2919806" y="2540000"/>
                </a:lnTo>
                <a:lnTo>
                  <a:pt x="2975991" y="2540000"/>
                </a:lnTo>
                <a:lnTo>
                  <a:pt x="3206673" y="2590800"/>
                </a:lnTo>
                <a:lnTo>
                  <a:pt x="3265767" y="2590800"/>
                </a:lnTo>
                <a:lnTo>
                  <a:pt x="3385566" y="2616200"/>
                </a:lnTo>
                <a:lnTo>
                  <a:pt x="3446246" y="2616200"/>
                </a:lnTo>
                <a:lnTo>
                  <a:pt x="3507422" y="2628900"/>
                </a:lnTo>
                <a:lnTo>
                  <a:pt x="3569081" y="2628900"/>
                </a:lnTo>
                <a:lnTo>
                  <a:pt x="3631209" y="2641600"/>
                </a:lnTo>
                <a:lnTo>
                  <a:pt x="3756812" y="2641600"/>
                </a:lnTo>
                <a:lnTo>
                  <a:pt x="3820261" y="2654300"/>
                </a:lnTo>
                <a:lnTo>
                  <a:pt x="4598073" y="2654300"/>
                </a:lnTo>
                <a:lnTo>
                  <a:pt x="4661522" y="2641600"/>
                </a:lnTo>
                <a:lnTo>
                  <a:pt x="4787138" y="2641600"/>
                </a:lnTo>
                <a:lnTo>
                  <a:pt x="4849266" y="2628900"/>
                </a:lnTo>
                <a:lnTo>
                  <a:pt x="4910925" y="2628900"/>
                </a:lnTo>
                <a:lnTo>
                  <a:pt x="4972088" y="2616200"/>
                </a:lnTo>
                <a:lnTo>
                  <a:pt x="5032768" y="2616200"/>
                </a:lnTo>
                <a:lnTo>
                  <a:pt x="5152568" y="2590800"/>
                </a:lnTo>
                <a:lnTo>
                  <a:pt x="5211661" y="2590800"/>
                </a:lnTo>
                <a:lnTo>
                  <a:pt x="5442356" y="2540000"/>
                </a:lnTo>
                <a:lnTo>
                  <a:pt x="5498528" y="2540000"/>
                </a:lnTo>
                <a:lnTo>
                  <a:pt x="5716841" y="2489200"/>
                </a:lnTo>
                <a:lnTo>
                  <a:pt x="5769749" y="2463800"/>
                </a:lnTo>
                <a:lnTo>
                  <a:pt x="6023546" y="2400300"/>
                </a:lnTo>
                <a:lnTo>
                  <a:pt x="6072060" y="2374900"/>
                </a:lnTo>
                <a:lnTo>
                  <a:pt x="6166726" y="2349500"/>
                </a:lnTo>
                <a:lnTo>
                  <a:pt x="6212840" y="2324100"/>
                </a:lnTo>
                <a:lnTo>
                  <a:pt x="6258141" y="2311400"/>
                </a:lnTo>
                <a:lnTo>
                  <a:pt x="6302603" y="2286000"/>
                </a:lnTo>
                <a:lnTo>
                  <a:pt x="6346215" y="2273300"/>
                </a:lnTo>
                <a:lnTo>
                  <a:pt x="6388963" y="2247900"/>
                </a:lnTo>
                <a:lnTo>
                  <a:pt x="6430823" y="2235200"/>
                </a:lnTo>
                <a:lnTo>
                  <a:pt x="6471780" y="2209800"/>
                </a:lnTo>
                <a:lnTo>
                  <a:pt x="6511836" y="2197100"/>
                </a:lnTo>
                <a:lnTo>
                  <a:pt x="6550977" y="2171700"/>
                </a:lnTo>
                <a:lnTo>
                  <a:pt x="6589166" y="2146300"/>
                </a:lnTo>
                <a:lnTo>
                  <a:pt x="6626415" y="2133600"/>
                </a:lnTo>
                <a:lnTo>
                  <a:pt x="6662687" y="2108200"/>
                </a:lnTo>
                <a:lnTo>
                  <a:pt x="6697980" y="2082800"/>
                </a:lnTo>
                <a:lnTo>
                  <a:pt x="6732283" y="2057400"/>
                </a:lnTo>
                <a:lnTo>
                  <a:pt x="6765582" y="2044700"/>
                </a:lnTo>
                <a:lnTo>
                  <a:pt x="6797853" y="2019300"/>
                </a:lnTo>
                <a:lnTo>
                  <a:pt x="6829082" y="1993900"/>
                </a:lnTo>
                <a:lnTo>
                  <a:pt x="6859257" y="1968500"/>
                </a:lnTo>
                <a:lnTo>
                  <a:pt x="6888378" y="1943100"/>
                </a:lnTo>
                <a:lnTo>
                  <a:pt x="6943357" y="1892300"/>
                </a:lnTo>
                <a:lnTo>
                  <a:pt x="6993903" y="1841500"/>
                </a:lnTo>
                <a:lnTo>
                  <a:pt x="7039915" y="1790700"/>
                </a:lnTo>
                <a:lnTo>
                  <a:pt x="7081253" y="1739900"/>
                </a:lnTo>
                <a:lnTo>
                  <a:pt x="7117829" y="1689100"/>
                </a:lnTo>
                <a:lnTo>
                  <a:pt x="7149516" y="1638300"/>
                </a:lnTo>
                <a:lnTo>
                  <a:pt x="7176211" y="1587500"/>
                </a:lnTo>
                <a:lnTo>
                  <a:pt x="7187641" y="1549400"/>
                </a:lnTo>
                <a:lnTo>
                  <a:pt x="7197788" y="1524000"/>
                </a:lnTo>
                <a:lnTo>
                  <a:pt x="7206615" y="1498600"/>
                </a:lnTo>
                <a:lnTo>
                  <a:pt x="7214133" y="1473200"/>
                </a:lnTo>
                <a:lnTo>
                  <a:pt x="7220318" y="1447800"/>
                </a:lnTo>
                <a:lnTo>
                  <a:pt x="7225144" y="1409700"/>
                </a:lnTo>
                <a:lnTo>
                  <a:pt x="7228611" y="1384300"/>
                </a:lnTo>
                <a:lnTo>
                  <a:pt x="7230707" y="1358900"/>
                </a:lnTo>
                <a:lnTo>
                  <a:pt x="7231405" y="1333500"/>
                </a:lnTo>
                <a:close/>
              </a:path>
            </a:pathLst>
          </a:custGeom>
          <a:solidFill>
            <a:srgbClr val="B69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7692" y="205727"/>
            <a:ext cx="10964545" cy="147320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sz="4100" spc="-5" dirty="0">
                <a:solidFill>
                  <a:srgbClr val="B69858"/>
                </a:solidFill>
              </a:rPr>
              <a:t>Важнейшие</a:t>
            </a:r>
            <a:r>
              <a:rPr sz="4100" spc="-45" dirty="0">
                <a:solidFill>
                  <a:srgbClr val="B69858"/>
                </a:solidFill>
              </a:rPr>
              <a:t> </a:t>
            </a:r>
            <a:r>
              <a:rPr sz="4100" spc="-5" dirty="0">
                <a:solidFill>
                  <a:srgbClr val="B69858"/>
                </a:solidFill>
              </a:rPr>
              <a:t>инструменты</a:t>
            </a:r>
            <a:r>
              <a:rPr sz="4100" spc="-40" dirty="0">
                <a:solidFill>
                  <a:srgbClr val="B69858"/>
                </a:solidFill>
              </a:rPr>
              <a:t> </a:t>
            </a:r>
            <a:r>
              <a:rPr sz="4100" spc="-5" dirty="0">
                <a:solidFill>
                  <a:srgbClr val="B69858"/>
                </a:solidFill>
              </a:rPr>
              <a:t>наставнической</a:t>
            </a:r>
            <a:endParaRPr sz="4100"/>
          </a:p>
          <a:p>
            <a:pPr marR="136525" algn="ctr">
              <a:lnSpc>
                <a:spcPct val="100000"/>
              </a:lnSpc>
              <a:spcBef>
                <a:spcPts val="780"/>
              </a:spcBef>
            </a:pPr>
            <a:r>
              <a:rPr sz="4100" spc="-5" dirty="0">
                <a:solidFill>
                  <a:srgbClr val="B69858"/>
                </a:solidFill>
              </a:rPr>
              <a:t>деятельности</a:t>
            </a:r>
            <a:endParaRPr sz="4100"/>
          </a:p>
        </p:txBody>
      </p:sp>
      <p:sp>
        <p:nvSpPr>
          <p:cNvPr id="4" name="object 4"/>
          <p:cNvSpPr txBox="1"/>
          <p:nvPr/>
        </p:nvSpPr>
        <p:spPr>
          <a:xfrm>
            <a:off x="6567676" y="2738978"/>
            <a:ext cx="3667125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95"/>
              </a:spcBef>
            </a:pPr>
            <a:r>
              <a:rPr sz="3000" b="1" spc="220" dirty="0">
                <a:solidFill>
                  <a:srgbClr val="FFFEFE"/>
                </a:solidFill>
                <a:latin typeface="Trebuchet MS"/>
                <a:cs typeface="Trebuchet MS"/>
              </a:rPr>
              <a:t>Индивидуальный  </a:t>
            </a:r>
            <a:r>
              <a:rPr sz="3000" b="1" spc="185" dirty="0">
                <a:solidFill>
                  <a:srgbClr val="FFFEFE"/>
                </a:solidFill>
                <a:latin typeface="Trebuchet MS"/>
                <a:cs typeface="Trebuchet MS"/>
              </a:rPr>
              <a:t>образовательный  </a:t>
            </a:r>
            <a:r>
              <a:rPr sz="3000" b="1" spc="235" dirty="0">
                <a:solidFill>
                  <a:srgbClr val="FFFEFE"/>
                </a:solidFill>
                <a:latin typeface="Trebuchet MS"/>
                <a:cs typeface="Trebuchet MS"/>
              </a:rPr>
              <a:t>маршрут</a:t>
            </a:r>
            <a:endParaRPr sz="3000" dirty="0">
              <a:latin typeface="Trebuchet MS"/>
              <a:cs typeface="Trebuchet MS"/>
            </a:endParaRPr>
          </a:p>
          <a:p>
            <a:pPr marL="98425" algn="ctr">
              <a:lnSpc>
                <a:spcPct val="100000"/>
              </a:lnSpc>
              <a:spcBef>
                <a:spcPts val="600"/>
              </a:spcBef>
            </a:pPr>
            <a:r>
              <a:rPr sz="3000" b="1" spc="-70" dirty="0">
                <a:solidFill>
                  <a:srgbClr val="FFFEFE"/>
                </a:solidFill>
                <a:latin typeface="Trebuchet MS"/>
                <a:cs typeface="Trebuchet MS"/>
              </a:rPr>
              <a:t>(5</a:t>
            </a:r>
            <a:r>
              <a:rPr sz="3000" b="1" spc="-125" dirty="0">
                <a:solidFill>
                  <a:srgbClr val="FFFEFE"/>
                </a:solidFill>
                <a:latin typeface="Trebuchet MS"/>
                <a:cs typeface="Trebuchet MS"/>
              </a:rPr>
              <a:t> </a:t>
            </a:r>
            <a:r>
              <a:rPr sz="3000" b="1" spc="70" dirty="0">
                <a:solidFill>
                  <a:srgbClr val="FFFEFE"/>
                </a:solidFill>
                <a:latin typeface="Trebuchet MS"/>
                <a:cs typeface="Trebuchet MS"/>
              </a:rPr>
              <a:t>лет)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82989" y="7184282"/>
            <a:ext cx="4606925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95"/>
              </a:spcBef>
            </a:pPr>
            <a:r>
              <a:rPr sz="3000" b="1" spc="175" dirty="0">
                <a:solidFill>
                  <a:srgbClr val="FFFEFE"/>
                </a:solidFill>
                <a:latin typeface="Trebuchet MS"/>
                <a:cs typeface="Trebuchet MS"/>
              </a:rPr>
              <a:t>Персонализированная  </a:t>
            </a:r>
            <a:r>
              <a:rPr sz="3000" b="1" spc="204" dirty="0">
                <a:solidFill>
                  <a:srgbClr val="FFFEFE"/>
                </a:solidFill>
                <a:latin typeface="Trebuchet MS"/>
                <a:cs typeface="Trebuchet MS"/>
              </a:rPr>
              <a:t>программа</a:t>
            </a:r>
            <a:endParaRPr sz="3000" dirty="0">
              <a:latin typeface="Trebuchet MS"/>
              <a:cs typeface="Trebuchet MS"/>
            </a:endParaRPr>
          </a:p>
          <a:p>
            <a:pPr marL="98425" algn="ctr">
              <a:lnSpc>
                <a:spcPct val="100000"/>
              </a:lnSpc>
              <a:spcBef>
                <a:spcPts val="600"/>
              </a:spcBef>
            </a:pPr>
            <a:r>
              <a:rPr sz="3000" b="1" spc="185" dirty="0">
                <a:solidFill>
                  <a:srgbClr val="FFFEFE"/>
                </a:solidFill>
                <a:latin typeface="Trebuchet MS"/>
                <a:cs typeface="Trebuchet MS"/>
              </a:rPr>
              <a:t>наставничества</a:t>
            </a:r>
            <a:endParaRPr sz="3000" dirty="0">
              <a:latin typeface="Trebuchet MS"/>
              <a:cs typeface="Trebuchet MS"/>
            </a:endParaRPr>
          </a:p>
          <a:p>
            <a:pPr marL="98425" algn="ctr">
              <a:lnSpc>
                <a:spcPct val="100000"/>
              </a:lnSpc>
              <a:spcBef>
                <a:spcPts val="600"/>
              </a:spcBef>
            </a:pPr>
            <a:r>
              <a:rPr sz="3000" b="1" spc="85" dirty="0">
                <a:solidFill>
                  <a:srgbClr val="FFFEFE"/>
                </a:solidFill>
                <a:latin typeface="Trebuchet MS"/>
                <a:cs typeface="Trebuchet MS"/>
              </a:rPr>
              <a:t>(от</a:t>
            </a:r>
            <a:r>
              <a:rPr sz="3000" b="1" spc="-125" dirty="0">
                <a:solidFill>
                  <a:srgbClr val="FFFEFE"/>
                </a:solidFill>
                <a:latin typeface="Trebuchet MS"/>
                <a:cs typeface="Trebuchet MS"/>
              </a:rPr>
              <a:t> </a:t>
            </a:r>
            <a:r>
              <a:rPr sz="3000" b="1" spc="-50" dirty="0">
                <a:solidFill>
                  <a:srgbClr val="FFFEFE"/>
                </a:solidFill>
                <a:latin typeface="Trebuchet MS"/>
                <a:cs typeface="Trebuchet MS"/>
              </a:rPr>
              <a:t>3</a:t>
            </a:r>
            <a:r>
              <a:rPr sz="3000" b="1" spc="-125" dirty="0">
                <a:solidFill>
                  <a:srgbClr val="FFFEFE"/>
                </a:solidFill>
                <a:latin typeface="Trebuchet MS"/>
                <a:cs typeface="Trebuchet MS"/>
              </a:rPr>
              <a:t> </a:t>
            </a:r>
            <a:r>
              <a:rPr sz="3000" b="1" spc="35" dirty="0">
                <a:solidFill>
                  <a:srgbClr val="FFFEFE"/>
                </a:solidFill>
                <a:latin typeface="Trebuchet MS"/>
                <a:cs typeface="Trebuchet MS"/>
              </a:rPr>
              <a:t>мес.</a:t>
            </a:r>
            <a:r>
              <a:rPr sz="3000" b="1" spc="-125" dirty="0">
                <a:solidFill>
                  <a:srgbClr val="FFFEFE"/>
                </a:solidFill>
                <a:latin typeface="Trebuchet MS"/>
                <a:cs typeface="Trebuchet MS"/>
              </a:rPr>
              <a:t> </a:t>
            </a:r>
            <a:r>
              <a:rPr sz="3000" b="1" spc="-140" dirty="0">
                <a:solidFill>
                  <a:srgbClr val="FFFEFE"/>
                </a:solidFill>
                <a:latin typeface="Trebuchet MS"/>
                <a:cs typeface="Trebuchet MS"/>
              </a:rPr>
              <a:t>-</a:t>
            </a:r>
            <a:r>
              <a:rPr sz="3000" b="1" spc="-125" dirty="0">
                <a:solidFill>
                  <a:srgbClr val="FFFEFE"/>
                </a:solidFill>
                <a:latin typeface="Trebuchet MS"/>
                <a:cs typeface="Trebuchet MS"/>
              </a:rPr>
              <a:t> </a:t>
            </a:r>
            <a:r>
              <a:rPr sz="3000" b="1" spc="130" dirty="0">
                <a:solidFill>
                  <a:srgbClr val="FFFEFE"/>
                </a:solidFill>
                <a:latin typeface="Trebuchet MS"/>
                <a:cs typeface="Trebuchet MS"/>
              </a:rPr>
              <a:t>до</a:t>
            </a:r>
            <a:r>
              <a:rPr sz="3000" b="1" spc="-125" dirty="0">
                <a:solidFill>
                  <a:srgbClr val="FFFEFE"/>
                </a:solidFill>
                <a:latin typeface="Trebuchet MS"/>
                <a:cs typeface="Trebuchet MS"/>
              </a:rPr>
              <a:t> </a:t>
            </a:r>
            <a:r>
              <a:rPr sz="3000" b="1" spc="85" dirty="0">
                <a:solidFill>
                  <a:srgbClr val="FFFEFE"/>
                </a:solidFill>
                <a:latin typeface="Trebuchet MS"/>
                <a:cs typeface="Trebuchet MS"/>
              </a:rPr>
              <a:t>года)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55733" y="6216262"/>
            <a:ext cx="633412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160" dirty="0">
                <a:solidFill>
                  <a:srgbClr val="8E260D"/>
                </a:solidFill>
                <a:latin typeface="Trebuchet MS"/>
                <a:cs typeface="Trebuchet MS"/>
              </a:rPr>
              <a:t>Самопроектируемая</a:t>
            </a:r>
            <a:r>
              <a:rPr sz="2700" b="1" spc="-160" dirty="0">
                <a:solidFill>
                  <a:srgbClr val="8E260D"/>
                </a:solidFill>
                <a:latin typeface="Trebuchet MS"/>
                <a:cs typeface="Trebuchet MS"/>
              </a:rPr>
              <a:t> </a:t>
            </a:r>
            <a:r>
              <a:rPr sz="2700" b="1" spc="120" dirty="0">
                <a:solidFill>
                  <a:srgbClr val="8E260D"/>
                </a:solidFill>
                <a:latin typeface="Trebuchet MS"/>
                <a:cs typeface="Trebuchet MS"/>
              </a:rPr>
              <a:t>деятельность</a:t>
            </a:r>
            <a:endParaRPr sz="27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685181" y="3297197"/>
            <a:ext cx="1617980" cy="6046470"/>
            <a:chOff x="10685181" y="3297197"/>
            <a:chExt cx="1617980" cy="6046470"/>
          </a:xfrm>
        </p:grpSpPr>
        <p:sp>
          <p:nvSpPr>
            <p:cNvPr id="8" name="object 8"/>
            <p:cNvSpPr/>
            <p:nvPr/>
          </p:nvSpPr>
          <p:spPr>
            <a:xfrm>
              <a:off x="10899530" y="3297197"/>
              <a:ext cx="1403985" cy="469265"/>
            </a:xfrm>
            <a:custGeom>
              <a:avLst/>
              <a:gdLst/>
              <a:ahLst/>
              <a:cxnLst/>
              <a:rect l="l" t="t" r="r" b="b"/>
              <a:pathLst>
                <a:path w="1403984" h="469264">
                  <a:moveTo>
                    <a:pt x="1366245" y="468725"/>
                  </a:moveTo>
                  <a:lnTo>
                    <a:pt x="1401503" y="445659"/>
                  </a:lnTo>
                  <a:lnTo>
                    <a:pt x="1403364" y="436373"/>
                  </a:lnTo>
                  <a:lnTo>
                    <a:pt x="1401671" y="426242"/>
                  </a:lnTo>
                  <a:lnTo>
                    <a:pt x="1387159" y="385998"/>
                  </a:lnTo>
                  <a:lnTo>
                    <a:pt x="1371726" y="346157"/>
                  </a:lnTo>
                  <a:lnTo>
                    <a:pt x="1355372" y="306718"/>
                  </a:lnTo>
                  <a:lnTo>
                    <a:pt x="1338097" y="267681"/>
                  </a:lnTo>
                  <a:lnTo>
                    <a:pt x="1314625" y="216724"/>
                  </a:lnTo>
                  <a:lnTo>
                    <a:pt x="1289175" y="166838"/>
                  </a:lnTo>
                  <a:lnTo>
                    <a:pt x="1261750" y="118023"/>
                  </a:lnTo>
                  <a:lnTo>
                    <a:pt x="1232348" y="70280"/>
                  </a:lnTo>
                  <a:lnTo>
                    <a:pt x="1194723" y="49681"/>
                  </a:lnTo>
                  <a:lnTo>
                    <a:pt x="1179200" y="51509"/>
                  </a:lnTo>
                  <a:lnTo>
                    <a:pt x="1150550" y="79756"/>
                  </a:lnTo>
                  <a:lnTo>
                    <a:pt x="1150406" y="86487"/>
                  </a:lnTo>
                  <a:lnTo>
                    <a:pt x="1152413" y="92455"/>
                  </a:lnTo>
                  <a:lnTo>
                    <a:pt x="1175773" y="131271"/>
                  </a:lnTo>
                  <a:lnTo>
                    <a:pt x="1198126" y="170647"/>
                  </a:lnTo>
                  <a:lnTo>
                    <a:pt x="1219470" y="210586"/>
                  </a:lnTo>
                  <a:lnTo>
                    <a:pt x="1239807" y="251086"/>
                  </a:lnTo>
                  <a:lnTo>
                    <a:pt x="1219957" y="237853"/>
                  </a:lnTo>
                  <a:lnTo>
                    <a:pt x="1199753" y="225210"/>
                  </a:lnTo>
                  <a:lnTo>
                    <a:pt x="1158289" y="201693"/>
                  </a:lnTo>
                  <a:lnTo>
                    <a:pt x="1110052" y="177525"/>
                  </a:lnTo>
                  <a:lnTo>
                    <a:pt x="1060843" y="155545"/>
                  </a:lnTo>
                  <a:lnTo>
                    <a:pt x="1010816" y="135511"/>
                  </a:lnTo>
                  <a:lnTo>
                    <a:pt x="960128" y="117179"/>
                  </a:lnTo>
                  <a:lnTo>
                    <a:pt x="908935" y="100307"/>
                  </a:lnTo>
                  <a:lnTo>
                    <a:pt x="862087" y="86101"/>
                  </a:lnTo>
                  <a:lnTo>
                    <a:pt x="814984" y="72963"/>
                  </a:lnTo>
                  <a:lnTo>
                    <a:pt x="767625" y="60894"/>
                  </a:lnTo>
                  <a:lnTo>
                    <a:pt x="720011" y="49894"/>
                  </a:lnTo>
                  <a:lnTo>
                    <a:pt x="672141" y="39963"/>
                  </a:lnTo>
                  <a:lnTo>
                    <a:pt x="624017" y="31100"/>
                  </a:lnTo>
                  <a:lnTo>
                    <a:pt x="575544" y="23316"/>
                  </a:lnTo>
                  <a:lnTo>
                    <a:pt x="527035" y="16646"/>
                  </a:lnTo>
                  <a:lnTo>
                    <a:pt x="478490" y="11090"/>
                  </a:lnTo>
                  <a:lnTo>
                    <a:pt x="429908" y="6647"/>
                  </a:lnTo>
                  <a:lnTo>
                    <a:pt x="381289" y="3318"/>
                  </a:lnTo>
                  <a:lnTo>
                    <a:pt x="332634" y="1102"/>
                  </a:lnTo>
                  <a:lnTo>
                    <a:pt x="283943" y="0"/>
                  </a:lnTo>
                  <a:lnTo>
                    <a:pt x="235214" y="11"/>
                  </a:lnTo>
                  <a:lnTo>
                    <a:pt x="186450" y="1136"/>
                  </a:lnTo>
                  <a:lnTo>
                    <a:pt x="137649" y="3374"/>
                  </a:lnTo>
                  <a:lnTo>
                    <a:pt x="88811" y="6726"/>
                  </a:lnTo>
                  <a:lnTo>
                    <a:pt x="39937" y="11191"/>
                  </a:lnTo>
                  <a:lnTo>
                    <a:pt x="3560" y="31397"/>
                  </a:lnTo>
                  <a:lnTo>
                    <a:pt x="0" y="45661"/>
                  </a:lnTo>
                  <a:lnTo>
                    <a:pt x="4564" y="59113"/>
                  </a:lnTo>
                  <a:lnTo>
                    <a:pt x="15747" y="68512"/>
                  </a:lnTo>
                  <a:lnTo>
                    <a:pt x="30079" y="73726"/>
                  </a:lnTo>
                  <a:lnTo>
                    <a:pt x="44093" y="74624"/>
                  </a:lnTo>
                  <a:lnTo>
                    <a:pt x="83960" y="70886"/>
                  </a:lnTo>
                  <a:lnTo>
                    <a:pt x="123860" y="67918"/>
                  </a:lnTo>
                  <a:lnTo>
                    <a:pt x="163793" y="65722"/>
                  </a:lnTo>
                  <a:lnTo>
                    <a:pt x="203761" y="64296"/>
                  </a:lnTo>
                  <a:lnTo>
                    <a:pt x="243431" y="63621"/>
                  </a:lnTo>
                  <a:lnTo>
                    <a:pt x="263247" y="63568"/>
                  </a:lnTo>
                  <a:lnTo>
                    <a:pt x="283050" y="63704"/>
                  </a:lnTo>
                  <a:lnTo>
                    <a:pt x="328434" y="64705"/>
                  </a:lnTo>
                  <a:lnTo>
                    <a:pt x="401180" y="68799"/>
                  </a:lnTo>
                  <a:lnTo>
                    <a:pt x="448140" y="72766"/>
                  </a:lnTo>
                  <a:lnTo>
                    <a:pt x="494979" y="77779"/>
                  </a:lnTo>
                  <a:lnTo>
                    <a:pt x="541697" y="83839"/>
                  </a:lnTo>
                  <a:lnTo>
                    <a:pt x="588293" y="90943"/>
                  </a:lnTo>
                  <a:lnTo>
                    <a:pt x="634768" y="99094"/>
                  </a:lnTo>
                  <a:lnTo>
                    <a:pt x="686127" y="109374"/>
                  </a:lnTo>
                  <a:lnTo>
                    <a:pt x="730478" y="119319"/>
                  </a:lnTo>
                  <a:lnTo>
                    <a:pt x="748603" y="123674"/>
                  </a:lnTo>
                  <a:lnTo>
                    <a:pt x="748922" y="123653"/>
                  </a:lnTo>
                  <a:lnTo>
                    <a:pt x="799646" y="137030"/>
                  </a:lnTo>
                  <a:lnTo>
                    <a:pt x="867452" y="157083"/>
                  </a:lnTo>
                  <a:lnTo>
                    <a:pt x="931554" y="178369"/>
                  </a:lnTo>
                  <a:lnTo>
                    <a:pt x="991907" y="200762"/>
                  </a:lnTo>
                  <a:lnTo>
                    <a:pt x="1036159" y="219094"/>
                  </a:lnTo>
                  <a:lnTo>
                    <a:pt x="1078963" y="238812"/>
                  </a:lnTo>
                  <a:lnTo>
                    <a:pt x="1083108" y="240765"/>
                  </a:lnTo>
                  <a:lnTo>
                    <a:pt x="1085167" y="241803"/>
                  </a:lnTo>
                  <a:lnTo>
                    <a:pt x="1086007" y="242257"/>
                  </a:lnTo>
                  <a:lnTo>
                    <a:pt x="1092084" y="245353"/>
                  </a:lnTo>
                  <a:lnTo>
                    <a:pt x="1127998" y="264885"/>
                  </a:lnTo>
                  <a:lnTo>
                    <a:pt x="1179488" y="297101"/>
                  </a:lnTo>
                  <a:lnTo>
                    <a:pt x="1228129" y="333529"/>
                  </a:lnTo>
                  <a:lnTo>
                    <a:pt x="1229626" y="334739"/>
                  </a:lnTo>
                  <a:lnTo>
                    <a:pt x="1239114" y="341728"/>
                  </a:lnTo>
                  <a:lnTo>
                    <a:pt x="1231410" y="336202"/>
                  </a:lnTo>
                  <a:lnTo>
                    <a:pt x="1232810" y="337215"/>
                  </a:lnTo>
                  <a:lnTo>
                    <a:pt x="1234147" y="338571"/>
                  </a:lnTo>
                  <a:lnTo>
                    <a:pt x="1263414" y="365942"/>
                  </a:lnTo>
                  <a:lnTo>
                    <a:pt x="1278767" y="381990"/>
                  </a:lnTo>
                  <a:lnTo>
                    <a:pt x="1227605" y="373268"/>
                  </a:lnTo>
                  <a:lnTo>
                    <a:pt x="1176385" y="367624"/>
                  </a:lnTo>
                  <a:lnTo>
                    <a:pt x="1125107" y="365058"/>
                  </a:lnTo>
                  <a:lnTo>
                    <a:pt x="1073771" y="365571"/>
                  </a:lnTo>
                  <a:lnTo>
                    <a:pt x="1022377" y="369162"/>
                  </a:lnTo>
                  <a:lnTo>
                    <a:pt x="970924" y="375832"/>
                  </a:lnTo>
                  <a:lnTo>
                    <a:pt x="934551" y="395843"/>
                  </a:lnTo>
                  <a:lnTo>
                    <a:pt x="930987" y="410301"/>
                  </a:lnTo>
                  <a:lnTo>
                    <a:pt x="935560" y="423624"/>
                  </a:lnTo>
                  <a:lnTo>
                    <a:pt x="946761" y="433278"/>
                  </a:lnTo>
                  <a:lnTo>
                    <a:pt x="961099" y="438684"/>
                  </a:lnTo>
                  <a:lnTo>
                    <a:pt x="975081" y="439264"/>
                  </a:lnTo>
                  <a:lnTo>
                    <a:pt x="999236" y="435743"/>
                  </a:lnTo>
                  <a:lnTo>
                    <a:pt x="1023462" y="432931"/>
                  </a:lnTo>
                  <a:lnTo>
                    <a:pt x="1072129" y="429439"/>
                  </a:lnTo>
                  <a:lnTo>
                    <a:pt x="1108135" y="428694"/>
                  </a:lnTo>
                  <a:lnTo>
                    <a:pt x="1120139" y="428790"/>
                  </a:lnTo>
                  <a:lnTo>
                    <a:pt x="1124210" y="428846"/>
                  </a:lnTo>
                  <a:lnTo>
                    <a:pt x="1128482" y="428617"/>
                  </a:lnTo>
                  <a:lnTo>
                    <a:pt x="1132529" y="429065"/>
                  </a:lnTo>
                  <a:lnTo>
                    <a:pt x="1127719" y="428507"/>
                  </a:lnTo>
                  <a:lnTo>
                    <a:pt x="1129160" y="428615"/>
                  </a:lnTo>
                  <a:lnTo>
                    <a:pt x="1133344" y="429002"/>
                  </a:lnTo>
                  <a:lnTo>
                    <a:pt x="1136763" y="429280"/>
                  </a:lnTo>
                  <a:lnTo>
                    <a:pt x="1144493" y="429623"/>
                  </a:lnTo>
                  <a:lnTo>
                    <a:pt x="1152221" y="430108"/>
                  </a:lnTo>
                  <a:lnTo>
                    <a:pt x="1208475" y="435877"/>
                  </a:lnTo>
                  <a:lnTo>
                    <a:pt x="1256625" y="443850"/>
                  </a:lnTo>
                  <a:lnTo>
                    <a:pt x="1285901" y="450170"/>
                  </a:lnTo>
                  <a:lnTo>
                    <a:pt x="1289928" y="451096"/>
                  </a:lnTo>
                  <a:lnTo>
                    <a:pt x="1330565" y="462470"/>
                  </a:lnTo>
                  <a:lnTo>
                    <a:pt x="1342293" y="466164"/>
                  </a:lnTo>
                  <a:lnTo>
                    <a:pt x="1354182" y="468703"/>
                  </a:lnTo>
                  <a:lnTo>
                    <a:pt x="1366245" y="468725"/>
                  </a:lnTo>
                  <a:close/>
                </a:path>
              </a:pathLst>
            </a:custGeom>
            <a:solidFill>
              <a:srgbClr val="B69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85181" y="3971183"/>
              <a:ext cx="85725" cy="857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85181" y="4676033"/>
              <a:ext cx="85725" cy="857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85181" y="9257558"/>
              <a:ext cx="85725" cy="85724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sz="half" idx="4294967295"/>
          </p:nvPr>
        </p:nvSpPr>
        <p:spPr>
          <a:xfrm>
            <a:off x="11192348" y="2643977"/>
            <a:ext cx="6574155" cy="6101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80" dirty="0">
                <a:solidFill>
                  <a:schemeClr val="accent6">
                    <a:lumMod val="50000"/>
                  </a:schemeClr>
                </a:solidFill>
              </a:rPr>
              <a:t>Целеполагание;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120" dirty="0">
                <a:solidFill>
                  <a:schemeClr val="accent6">
                    <a:lumMod val="50000"/>
                  </a:schemeClr>
                </a:solidFill>
              </a:rPr>
              <a:t>Диагностический</a:t>
            </a:r>
            <a:r>
              <a:rPr sz="2400" b="1" spc="-11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2400" b="1" spc="40" dirty="0">
                <a:solidFill>
                  <a:schemeClr val="accent6">
                    <a:lumMod val="50000"/>
                  </a:schemeClr>
                </a:solidFill>
              </a:rPr>
              <a:t>этап;</a:t>
            </a:r>
          </a:p>
          <a:p>
            <a:pPr marL="453390" indent="-147955">
              <a:lnSpc>
                <a:spcPct val="100000"/>
              </a:lnSpc>
              <a:spcBef>
                <a:spcPts val="375"/>
              </a:spcBef>
              <a:buChar char="-"/>
              <a:tabLst>
                <a:tab pos="454025" algn="l"/>
              </a:tabLst>
            </a:pPr>
            <a:r>
              <a:rPr sz="2400" b="1" spc="75" dirty="0">
                <a:solidFill>
                  <a:schemeClr val="accent6">
                    <a:lumMod val="50000"/>
                  </a:schemeClr>
                </a:solidFill>
              </a:rPr>
              <a:t>научно-теоретическое;</a:t>
            </a:r>
          </a:p>
          <a:p>
            <a:pPr marL="453390" indent="-147955">
              <a:lnSpc>
                <a:spcPct val="100000"/>
              </a:lnSpc>
              <a:spcBef>
                <a:spcPts val="375"/>
              </a:spcBef>
              <a:buChar char="-"/>
              <a:tabLst>
                <a:tab pos="454025" algn="l"/>
              </a:tabLst>
            </a:pPr>
            <a:r>
              <a:rPr sz="2400" b="1" spc="130" dirty="0">
                <a:solidFill>
                  <a:schemeClr val="accent6">
                    <a:lumMod val="50000"/>
                  </a:schemeClr>
                </a:solidFill>
              </a:rPr>
              <a:t>н</a:t>
            </a:r>
            <a:r>
              <a:rPr sz="2400" b="1" spc="90" dirty="0">
                <a:solidFill>
                  <a:schemeClr val="accent6">
                    <a:lumMod val="50000"/>
                  </a:schemeClr>
                </a:solidFill>
              </a:rPr>
              <a:t>ор</a:t>
            </a:r>
            <a:r>
              <a:rPr sz="2400" b="1" spc="240" dirty="0">
                <a:solidFill>
                  <a:schemeClr val="accent6">
                    <a:lumMod val="50000"/>
                  </a:schemeClr>
                </a:solidFill>
              </a:rPr>
              <a:t>м</a:t>
            </a:r>
            <a:r>
              <a:rPr sz="2400" b="1" spc="130" dirty="0">
                <a:solidFill>
                  <a:schemeClr val="accent6">
                    <a:lumMod val="50000"/>
                  </a:schemeClr>
                </a:solidFill>
              </a:rPr>
              <a:t>а</a:t>
            </a:r>
            <a:r>
              <a:rPr sz="2400" b="1" spc="125" dirty="0">
                <a:solidFill>
                  <a:schemeClr val="accent6">
                    <a:lumMod val="50000"/>
                  </a:schemeClr>
                </a:solidFill>
              </a:rPr>
              <a:t>т</a:t>
            </a:r>
            <a:r>
              <a:rPr sz="2400" b="1" spc="229" dirty="0">
                <a:solidFill>
                  <a:schemeClr val="accent6">
                    <a:lumMod val="50000"/>
                  </a:schemeClr>
                </a:solidFill>
              </a:rPr>
              <a:t>и</a:t>
            </a:r>
            <a:r>
              <a:rPr sz="2400" b="1" spc="180" dirty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sz="2400" b="1" spc="130" dirty="0">
                <a:solidFill>
                  <a:schemeClr val="accent6">
                    <a:lumMod val="50000"/>
                  </a:schemeClr>
                </a:solidFill>
              </a:rPr>
              <a:t>н</a:t>
            </a:r>
            <a:r>
              <a:rPr sz="2400" b="1" spc="95" dirty="0">
                <a:solidFill>
                  <a:schemeClr val="accent6">
                    <a:lumMod val="50000"/>
                  </a:schemeClr>
                </a:solidFill>
              </a:rPr>
              <a:t>о</a:t>
            </a:r>
            <a:r>
              <a:rPr sz="2400" b="1" spc="-85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2400" b="1" spc="-95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sz="2400" b="1" spc="-85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2400" b="1" spc="130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sz="2400" b="1" spc="90" dirty="0">
                <a:solidFill>
                  <a:schemeClr val="accent6">
                    <a:lumMod val="50000"/>
                  </a:schemeClr>
                </a:solidFill>
              </a:rPr>
              <a:t>р</a:t>
            </a:r>
            <a:r>
              <a:rPr sz="2400" b="1" spc="130" dirty="0">
                <a:solidFill>
                  <a:schemeClr val="accent6">
                    <a:lumMod val="50000"/>
                  </a:schemeClr>
                </a:solidFill>
              </a:rPr>
              <a:t>а</a:t>
            </a:r>
            <a:r>
              <a:rPr sz="2400" b="1" spc="180" dirty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sz="2400" b="1" spc="90" dirty="0">
                <a:solidFill>
                  <a:schemeClr val="accent6">
                    <a:lumMod val="50000"/>
                  </a:schemeClr>
                </a:solidFill>
              </a:rPr>
              <a:t>о</a:t>
            </a:r>
            <a:r>
              <a:rPr sz="2400" b="1" spc="180" dirty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sz="2400" b="1" spc="90" dirty="0">
                <a:solidFill>
                  <a:schemeClr val="accent6">
                    <a:lumMod val="50000"/>
                  </a:schemeClr>
                </a:solidFill>
              </a:rPr>
              <a:t>о</a:t>
            </a:r>
            <a:r>
              <a:rPr sz="2400" b="1" spc="20" dirty="0">
                <a:solidFill>
                  <a:schemeClr val="accent6">
                    <a:lumMod val="50000"/>
                  </a:schemeClr>
                </a:solidFill>
              </a:rPr>
              <a:t>е</a:t>
            </a:r>
            <a:r>
              <a:rPr sz="2400" b="1" spc="-155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marL="453390" indent="-213995">
              <a:lnSpc>
                <a:spcPct val="100000"/>
              </a:lnSpc>
              <a:spcBef>
                <a:spcPts val="375"/>
              </a:spcBef>
              <a:buChar char="-"/>
              <a:tabLst>
                <a:tab pos="453390" algn="l"/>
                <a:tab pos="454025" algn="l"/>
              </a:tabLst>
            </a:pPr>
            <a:r>
              <a:rPr sz="2400" b="1" spc="75" dirty="0">
                <a:solidFill>
                  <a:schemeClr val="accent6">
                    <a:lumMod val="50000"/>
                  </a:schemeClr>
                </a:solidFill>
              </a:rPr>
              <a:t>предметно-профессиональное;</a:t>
            </a:r>
          </a:p>
          <a:p>
            <a:pPr marL="519430" lvl="1" indent="-213995">
              <a:lnSpc>
                <a:spcPct val="100000"/>
              </a:lnSpc>
              <a:spcBef>
                <a:spcPts val="375"/>
              </a:spcBef>
              <a:buChar char="-"/>
              <a:tabLst>
                <a:tab pos="519430" algn="l"/>
                <a:tab pos="520065" algn="l"/>
              </a:tabLst>
            </a:pPr>
            <a:r>
              <a:rPr sz="2000" b="1" spc="65" dirty="0">
                <a:solidFill>
                  <a:srgbClr val="8E260D"/>
                </a:solidFill>
                <a:latin typeface="Trebuchet MS"/>
                <a:cs typeface="Trebuchet MS"/>
              </a:rPr>
              <a:t>психолого-педагогическое;</a:t>
            </a:r>
            <a:endParaRPr sz="2000" dirty="0">
              <a:latin typeface="Trebuchet MS"/>
              <a:cs typeface="Trebuchet MS"/>
            </a:endParaRPr>
          </a:p>
          <a:p>
            <a:pPr marL="519430" lvl="2" indent="-147955">
              <a:lnSpc>
                <a:spcPct val="100000"/>
              </a:lnSpc>
              <a:spcBef>
                <a:spcPts val="375"/>
              </a:spcBef>
              <a:buChar char="-"/>
              <a:tabLst>
                <a:tab pos="520065" algn="l"/>
              </a:tabLst>
            </a:pPr>
            <a:r>
              <a:rPr sz="2000" b="1" spc="75" dirty="0">
                <a:solidFill>
                  <a:srgbClr val="8E260D"/>
                </a:solidFill>
                <a:latin typeface="Trebuchet MS"/>
                <a:cs typeface="Trebuchet MS"/>
              </a:rPr>
              <a:t>учебно-методическое;</a:t>
            </a:r>
            <a:endParaRPr sz="2000" dirty="0">
              <a:latin typeface="Trebuchet MS"/>
              <a:cs typeface="Trebuchet MS"/>
            </a:endParaRPr>
          </a:p>
          <a:p>
            <a:pPr marL="519430" lvl="1" indent="-213995">
              <a:lnSpc>
                <a:spcPct val="100000"/>
              </a:lnSpc>
              <a:spcBef>
                <a:spcPts val="375"/>
              </a:spcBef>
              <a:buChar char="-"/>
              <a:tabLst>
                <a:tab pos="519430" algn="l"/>
                <a:tab pos="520065" algn="l"/>
              </a:tabLst>
            </a:pPr>
            <a:r>
              <a:rPr sz="2000" b="1" spc="235" dirty="0">
                <a:solidFill>
                  <a:srgbClr val="8E260D"/>
                </a:solidFill>
                <a:latin typeface="Trebuchet MS"/>
                <a:cs typeface="Trebuchet MS"/>
              </a:rPr>
              <a:t>И</a:t>
            </a:r>
            <a:r>
              <a:rPr sz="2000" b="1" spc="55" dirty="0">
                <a:solidFill>
                  <a:srgbClr val="8E260D"/>
                </a:solidFill>
                <a:latin typeface="Trebuchet MS"/>
                <a:cs typeface="Trebuchet MS"/>
              </a:rPr>
              <a:t>К</a:t>
            </a:r>
            <a:r>
              <a:rPr sz="2000" b="1" spc="-145" dirty="0">
                <a:solidFill>
                  <a:srgbClr val="8E260D"/>
                </a:solidFill>
                <a:latin typeface="Trebuchet MS"/>
                <a:cs typeface="Trebuchet MS"/>
              </a:rPr>
              <a:t>Т</a:t>
            </a:r>
            <a:r>
              <a:rPr sz="2000" b="1" spc="-85" dirty="0">
                <a:solidFill>
                  <a:srgbClr val="8E260D"/>
                </a:solidFill>
                <a:latin typeface="Trebuchet MS"/>
                <a:cs typeface="Trebuchet MS"/>
              </a:rPr>
              <a:t> </a:t>
            </a:r>
            <a:r>
              <a:rPr sz="2000" b="1" spc="-95" dirty="0">
                <a:solidFill>
                  <a:srgbClr val="8E260D"/>
                </a:solidFill>
                <a:latin typeface="Trebuchet MS"/>
                <a:cs typeface="Trebuchet MS"/>
              </a:rPr>
              <a:t>-</a:t>
            </a:r>
            <a:r>
              <a:rPr sz="2000" b="1" spc="-85" dirty="0">
                <a:solidFill>
                  <a:srgbClr val="8E260D"/>
                </a:solidFill>
                <a:latin typeface="Trebuchet MS"/>
                <a:cs typeface="Trebuchet MS"/>
              </a:rPr>
              <a:t> </a:t>
            </a:r>
            <a:r>
              <a:rPr sz="2000" b="1" spc="140" dirty="0">
                <a:solidFill>
                  <a:srgbClr val="8E260D"/>
                </a:solidFill>
                <a:latin typeface="Trebuchet MS"/>
                <a:cs typeface="Trebuchet MS"/>
              </a:rPr>
              <a:t>к</a:t>
            </a:r>
            <a:r>
              <a:rPr sz="2000" b="1" spc="90" dirty="0">
                <a:solidFill>
                  <a:srgbClr val="8E260D"/>
                </a:solidFill>
                <a:latin typeface="Trebuchet MS"/>
                <a:cs typeface="Trebuchet MS"/>
              </a:rPr>
              <a:t>о</a:t>
            </a:r>
            <a:r>
              <a:rPr sz="2000" b="1" spc="240" dirty="0">
                <a:solidFill>
                  <a:srgbClr val="8E260D"/>
                </a:solidFill>
                <a:latin typeface="Trebuchet MS"/>
                <a:cs typeface="Trebuchet MS"/>
              </a:rPr>
              <a:t>м</a:t>
            </a:r>
            <a:r>
              <a:rPr sz="2000" b="1" spc="130" dirty="0">
                <a:solidFill>
                  <a:srgbClr val="8E260D"/>
                </a:solidFill>
                <a:latin typeface="Trebuchet MS"/>
                <a:cs typeface="Trebuchet MS"/>
              </a:rPr>
              <a:t>п</a:t>
            </a:r>
            <a:r>
              <a:rPr sz="2000" b="1" spc="20" dirty="0">
                <a:solidFill>
                  <a:srgbClr val="8E260D"/>
                </a:solidFill>
                <a:latin typeface="Trebuchet MS"/>
                <a:cs typeface="Trebuchet MS"/>
              </a:rPr>
              <a:t>е</a:t>
            </a:r>
            <a:r>
              <a:rPr sz="2000" b="1" spc="125" dirty="0">
                <a:solidFill>
                  <a:srgbClr val="8E260D"/>
                </a:solidFill>
                <a:latin typeface="Trebuchet MS"/>
                <a:cs typeface="Trebuchet MS"/>
              </a:rPr>
              <a:t>т</a:t>
            </a:r>
            <a:r>
              <a:rPr sz="2000" b="1" spc="20" dirty="0">
                <a:solidFill>
                  <a:srgbClr val="8E260D"/>
                </a:solidFill>
                <a:latin typeface="Trebuchet MS"/>
                <a:cs typeface="Trebuchet MS"/>
              </a:rPr>
              <a:t>е</a:t>
            </a:r>
            <a:r>
              <a:rPr sz="2000" b="1" spc="130" dirty="0">
                <a:solidFill>
                  <a:srgbClr val="8E260D"/>
                </a:solidFill>
                <a:latin typeface="Trebuchet MS"/>
                <a:cs typeface="Trebuchet MS"/>
              </a:rPr>
              <a:t>н</a:t>
            </a:r>
            <a:r>
              <a:rPr sz="2000" b="1" spc="165" dirty="0">
                <a:solidFill>
                  <a:srgbClr val="8E260D"/>
                </a:solidFill>
                <a:latin typeface="Trebuchet MS"/>
                <a:cs typeface="Trebuchet MS"/>
              </a:rPr>
              <a:t>ц</a:t>
            </a:r>
            <a:r>
              <a:rPr sz="2000" b="1" spc="229" dirty="0">
                <a:solidFill>
                  <a:srgbClr val="8E260D"/>
                </a:solidFill>
                <a:latin typeface="Trebuchet MS"/>
                <a:cs typeface="Trebuchet MS"/>
              </a:rPr>
              <a:t>ии</a:t>
            </a:r>
            <a:r>
              <a:rPr sz="2000" b="1" spc="-155" dirty="0">
                <a:solidFill>
                  <a:srgbClr val="8E260D"/>
                </a:solidFill>
                <a:latin typeface="Trebuchet MS"/>
                <a:cs typeface="Trebuchet MS"/>
              </a:rPr>
              <a:t>;</a:t>
            </a:r>
            <a:endParaRPr sz="2000" dirty="0">
              <a:latin typeface="Trebuchet MS"/>
              <a:cs typeface="Trebuchet MS"/>
            </a:endParaRPr>
          </a:p>
          <a:p>
            <a:pPr marL="519430" lvl="1" indent="-213995">
              <a:lnSpc>
                <a:spcPct val="100000"/>
              </a:lnSpc>
              <a:spcBef>
                <a:spcPts val="375"/>
              </a:spcBef>
              <a:buChar char="-"/>
              <a:tabLst>
                <a:tab pos="519430" algn="l"/>
                <a:tab pos="520065" algn="l"/>
              </a:tabLst>
            </a:pPr>
            <a:r>
              <a:rPr sz="2000" b="1" spc="145" dirty="0">
                <a:solidFill>
                  <a:srgbClr val="8E260D"/>
                </a:solidFill>
                <a:latin typeface="Trebuchet MS"/>
                <a:cs typeface="Trebuchet MS"/>
              </a:rPr>
              <a:t>цифровизация</a:t>
            </a:r>
            <a:r>
              <a:rPr sz="2000" b="1" spc="-110" dirty="0">
                <a:solidFill>
                  <a:srgbClr val="8E260D"/>
                </a:solidFill>
                <a:latin typeface="Trebuchet MS"/>
                <a:cs typeface="Trebuchet MS"/>
              </a:rPr>
              <a:t> </a:t>
            </a:r>
            <a:r>
              <a:rPr sz="2000" b="1" spc="100" dirty="0">
                <a:solidFill>
                  <a:srgbClr val="8E260D"/>
                </a:solidFill>
                <a:latin typeface="Trebuchet MS"/>
                <a:cs typeface="Trebuchet MS"/>
              </a:rPr>
              <a:t>образования;</a:t>
            </a:r>
            <a:endParaRPr sz="2000" dirty="0">
              <a:latin typeface="Trebuchet MS"/>
              <a:cs typeface="Trebuchet MS"/>
            </a:endParaRPr>
          </a:p>
          <a:p>
            <a:pPr marL="519430" lvl="2" indent="-147955">
              <a:lnSpc>
                <a:spcPct val="100000"/>
              </a:lnSpc>
              <a:spcBef>
                <a:spcPts val="375"/>
              </a:spcBef>
              <a:buChar char="-"/>
              <a:tabLst>
                <a:tab pos="520065" algn="l"/>
              </a:tabLst>
            </a:pPr>
            <a:r>
              <a:rPr sz="2000" b="1" spc="105" dirty="0">
                <a:solidFill>
                  <a:srgbClr val="8E260D"/>
                </a:solidFill>
                <a:latin typeface="Trebuchet MS"/>
                <a:cs typeface="Trebuchet MS"/>
              </a:rPr>
              <a:t>внеурочная</a:t>
            </a:r>
            <a:r>
              <a:rPr sz="2000" b="1" spc="-80" dirty="0">
                <a:solidFill>
                  <a:srgbClr val="8E260D"/>
                </a:solidFill>
                <a:latin typeface="Trebuchet MS"/>
                <a:cs typeface="Trebuchet MS"/>
              </a:rPr>
              <a:t> </a:t>
            </a:r>
            <a:r>
              <a:rPr sz="2000" b="1" spc="235" dirty="0">
                <a:solidFill>
                  <a:srgbClr val="8E260D"/>
                </a:solidFill>
                <a:latin typeface="Trebuchet MS"/>
                <a:cs typeface="Trebuchet MS"/>
              </a:rPr>
              <a:t>и</a:t>
            </a:r>
            <a:r>
              <a:rPr sz="2000" b="1" spc="-80" dirty="0">
                <a:solidFill>
                  <a:srgbClr val="8E260D"/>
                </a:solidFill>
                <a:latin typeface="Trebuchet MS"/>
                <a:cs typeface="Trebuchet MS"/>
              </a:rPr>
              <a:t> </a:t>
            </a:r>
            <a:r>
              <a:rPr sz="2000" b="1" spc="110" dirty="0">
                <a:solidFill>
                  <a:srgbClr val="8E260D"/>
                </a:solidFill>
                <a:latin typeface="Trebuchet MS"/>
                <a:cs typeface="Trebuchet MS"/>
              </a:rPr>
              <a:t>воспитательная</a:t>
            </a:r>
            <a:r>
              <a:rPr sz="2000" b="1" spc="-80" dirty="0">
                <a:solidFill>
                  <a:srgbClr val="8E260D"/>
                </a:solidFill>
                <a:latin typeface="Trebuchet MS"/>
                <a:cs typeface="Trebuchet MS"/>
              </a:rPr>
              <a:t> </a:t>
            </a:r>
            <a:r>
              <a:rPr sz="2000" b="1" spc="65" dirty="0">
                <a:solidFill>
                  <a:srgbClr val="FFFFFF"/>
                </a:solidFill>
                <a:latin typeface="Trebuchet MS"/>
                <a:cs typeface="Trebuchet MS"/>
              </a:rPr>
              <a:t>деятельность;</a:t>
            </a:r>
            <a:endParaRPr sz="2000" dirty="0">
              <a:latin typeface="Trebuchet MS"/>
              <a:cs typeface="Trebuchet MS"/>
            </a:endParaRPr>
          </a:p>
          <a:p>
            <a:pPr marL="519430" lvl="1" indent="-213995">
              <a:lnSpc>
                <a:spcPct val="100000"/>
              </a:lnSpc>
              <a:spcBef>
                <a:spcPts val="375"/>
              </a:spcBef>
              <a:buChar char="-"/>
              <a:tabLst>
                <a:tab pos="519430" algn="l"/>
                <a:tab pos="520065" algn="l"/>
              </a:tabLst>
            </a:pPr>
            <a:r>
              <a:rPr sz="2000" b="1" spc="90" dirty="0">
                <a:solidFill>
                  <a:srgbClr val="8E260D"/>
                </a:solidFill>
                <a:latin typeface="Trebuchet MS"/>
                <a:cs typeface="Trebuchet MS"/>
              </a:rPr>
              <a:t>здоровьесбережение</a:t>
            </a:r>
            <a:r>
              <a:rPr sz="2000" b="1" spc="-114" dirty="0">
                <a:solidFill>
                  <a:srgbClr val="8E260D"/>
                </a:solidFill>
                <a:latin typeface="Trebuchet MS"/>
                <a:cs typeface="Trebuchet MS"/>
              </a:rPr>
              <a:t> </a:t>
            </a:r>
            <a:r>
              <a:rPr sz="2000" b="1" spc="100" dirty="0">
                <a:solidFill>
                  <a:srgbClr val="8E260D"/>
                </a:solidFill>
                <a:latin typeface="Trebuchet MS"/>
                <a:cs typeface="Trebuchet MS"/>
              </a:rPr>
              <a:t>обучающихся;</a:t>
            </a:r>
            <a:endParaRPr sz="2000" dirty="0">
              <a:latin typeface="Trebuchet MS"/>
              <a:cs typeface="Trebuchet MS"/>
            </a:endParaRPr>
          </a:p>
          <a:p>
            <a:pPr marL="519430" lvl="1" indent="-213995">
              <a:lnSpc>
                <a:spcPct val="100000"/>
              </a:lnSpc>
              <a:spcBef>
                <a:spcPts val="375"/>
              </a:spcBef>
              <a:buChar char="-"/>
              <a:tabLst>
                <a:tab pos="519430" algn="l"/>
                <a:tab pos="520065" algn="l"/>
              </a:tabLst>
            </a:pPr>
            <a:r>
              <a:rPr sz="2000" b="1" spc="100" dirty="0">
                <a:solidFill>
                  <a:srgbClr val="8E260D"/>
                </a:solidFill>
                <a:latin typeface="Trebuchet MS"/>
                <a:cs typeface="Trebuchet MS"/>
              </a:rPr>
              <a:t>обучение</a:t>
            </a:r>
            <a:r>
              <a:rPr sz="2000" b="1" spc="-105" dirty="0">
                <a:solidFill>
                  <a:srgbClr val="8E260D"/>
                </a:solidFill>
                <a:latin typeface="Trebuchet MS"/>
                <a:cs typeface="Trebuchet MS"/>
              </a:rPr>
              <a:t> </a:t>
            </a:r>
            <a:r>
              <a:rPr sz="2000" b="1" spc="100" dirty="0">
                <a:solidFill>
                  <a:srgbClr val="8E260D"/>
                </a:solidFill>
                <a:latin typeface="Trebuchet MS"/>
                <a:cs typeface="Trebuchet MS"/>
              </a:rPr>
              <a:t>одаренных</a:t>
            </a:r>
            <a:r>
              <a:rPr sz="2000" b="1" spc="-100" dirty="0">
                <a:solidFill>
                  <a:srgbClr val="8E260D"/>
                </a:solidFill>
                <a:latin typeface="Trebuchet MS"/>
                <a:cs typeface="Trebuchet MS"/>
              </a:rPr>
              <a:t> </a:t>
            </a:r>
            <a:r>
              <a:rPr sz="2000" b="1" spc="50" dirty="0">
                <a:solidFill>
                  <a:srgbClr val="8E260D"/>
                </a:solidFill>
                <a:latin typeface="Trebuchet MS"/>
                <a:cs typeface="Trebuchet MS"/>
              </a:rPr>
              <a:t>детей;</a:t>
            </a:r>
            <a:endParaRPr sz="2000" dirty="0">
              <a:latin typeface="Trebuchet MS"/>
              <a:cs typeface="Trebuchet MS"/>
            </a:endParaRPr>
          </a:p>
          <a:p>
            <a:pPr marL="585470" lvl="2" indent="-213995">
              <a:lnSpc>
                <a:spcPct val="100000"/>
              </a:lnSpc>
              <a:spcBef>
                <a:spcPts val="375"/>
              </a:spcBef>
              <a:buChar char="-"/>
              <a:tabLst>
                <a:tab pos="585470" algn="l"/>
                <a:tab pos="586105" algn="l"/>
              </a:tabLst>
            </a:pPr>
            <a:r>
              <a:rPr sz="2000" b="1" spc="100" dirty="0">
                <a:solidFill>
                  <a:srgbClr val="8E260D"/>
                </a:solidFill>
                <a:latin typeface="Trebuchet MS"/>
                <a:cs typeface="Trebuchet MS"/>
              </a:rPr>
              <a:t>обучение</a:t>
            </a:r>
            <a:r>
              <a:rPr sz="2000" b="1" spc="-105" dirty="0">
                <a:solidFill>
                  <a:srgbClr val="8E260D"/>
                </a:solidFill>
                <a:latin typeface="Trebuchet MS"/>
                <a:cs typeface="Trebuchet MS"/>
              </a:rPr>
              <a:t> </a:t>
            </a:r>
            <a:r>
              <a:rPr sz="2000" b="1" spc="95" dirty="0">
                <a:solidFill>
                  <a:srgbClr val="8E260D"/>
                </a:solidFill>
                <a:latin typeface="Trebuchet MS"/>
                <a:cs typeface="Trebuchet MS"/>
              </a:rPr>
              <a:t>детей</a:t>
            </a:r>
            <a:r>
              <a:rPr sz="2000" b="1" spc="-100" dirty="0">
                <a:solidFill>
                  <a:srgbClr val="8E260D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8E260D"/>
                </a:solidFill>
                <a:latin typeface="Trebuchet MS"/>
                <a:cs typeface="Trebuchet MS"/>
              </a:rPr>
              <a:t>с</a:t>
            </a:r>
            <a:r>
              <a:rPr sz="2000" b="1" spc="-105" dirty="0">
                <a:solidFill>
                  <a:srgbClr val="8E260D"/>
                </a:solidFill>
                <a:latin typeface="Trebuchet MS"/>
                <a:cs typeface="Trebuchet MS"/>
              </a:rPr>
              <a:t> </a:t>
            </a:r>
            <a:r>
              <a:rPr sz="2000" b="1" spc="80" dirty="0">
                <a:solidFill>
                  <a:srgbClr val="8E260D"/>
                </a:solidFill>
                <a:latin typeface="Trebuchet MS"/>
                <a:cs typeface="Trebuchet MS"/>
              </a:rPr>
              <a:t>ОВЗ.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00" dirty="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105" dirty="0">
                <a:solidFill>
                  <a:schemeClr val="accent6">
                    <a:lumMod val="50000"/>
                  </a:schemeClr>
                </a:solidFill>
              </a:rPr>
              <a:t>Дорожная</a:t>
            </a:r>
            <a:r>
              <a:rPr sz="2800" spc="-95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2800" spc="125" dirty="0">
                <a:solidFill>
                  <a:schemeClr val="accent6">
                    <a:lumMod val="50000"/>
                  </a:schemeClr>
                </a:solidFill>
              </a:rPr>
              <a:t>карта</a:t>
            </a:r>
            <a:r>
              <a:rPr sz="2800" spc="-9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2800" spc="110" dirty="0">
                <a:solidFill>
                  <a:schemeClr val="accent6">
                    <a:lumMod val="50000"/>
                  </a:schemeClr>
                </a:solidFill>
              </a:rPr>
              <a:t>(таблица</a:t>
            </a:r>
            <a:r>
              <a:rPr sz="2800" spc="-9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2800" spc="135" dirty="0">
                <a:solidFill>
                  <a:schemeClr val="accent6">
                    <a:lumMod val="50000"/>
                  </a:schemeClr>
                </a:solidFill>
              </a:rPr>
              <a:t>на</a:t>
            </a:r>
            <a:r>
              <a:rPr sz="2800" spc="-9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2800" spc="-35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sz="2800" spc="-95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2800" spc="-5" dirty="0">
                <a:solidFill>
                  <a:schemeClr val="accent6">
                    <a:lumMod val="50000"/>
                  </a:schemeClr>
                </a:solidFill>
              </a:rPr>
              <a:t>год);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88388" y="196988"/>
            <a:ext cx="2326212" cy="1628037"/>
          </a:xfrm>
          <a:prstGeom prst="roundRect">
            <a:avLst/>
          </a:prstGeom>
          <a:solidFill>
            <a:srgbClr val="F3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39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7" r="732" b="347"/>
          <a:stretch>
            <a:fillRect/>
          </a:stretch>
        </p:blipFill>
        <p:spPr>
          <a:xfrm>
            <a:off x="0" y="-27295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4724400" y="4076700"/>
            <a:ext cx="10269855" cy="877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indent="941705">
              <a:lnSpc>
                <a:spcPct val="130300"/>
              </a:lnSpc>
              <a:spcBef>
                <a:spcPts val="100"/>
              </a:spcBef>
            </a:pPr>
            <a:r>
              <a:rPr lang="ru-RU" sz="4700" spc="-5" dirty="0" smtClean="0">
                <a:solidFill>
                  <a:schemeClr val="accent6">
                    <a:lumMod val="50000"/>
                  </a:schemeClr>
                </a:solidFill>
              </a:rPr>
              <a:t>Спасибо за внимание!</a:t>
            </a:r>
            <a:endParaRPr lang="ru-RU" sz="47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59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379" y="81813"/>
            <a:ext cx="18149242" cy="10205187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75460" y="4673689"/>
            <a:ext cx="6497616" cy="5503863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t="-28839" b="-28839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32084" y="4918582"/>
            <a:ext cx="1042203" cy="13027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11693" y="8066179"/>
            <a:ext cx="10194623" cy="211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8E270E"/>
                </a:solidFill>
                <a:latin typeface="Open Sans Bold"/>
              </a:rPr>
              <a:t>Яскевич Елена Николаевна, учитель начальных классов, </a:t>
            </a:r>
          </a:p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8E270E"/>
                </a:solidFill>
                <a:latin typeface="Open Sans Bold"/>
              </a:rPr>
              <a:t>высшей квалификационной категории;</a:t>
            </a:r>
          </a:p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8E270E"/>
                </a:solidFill>
                <a:latin typeface="Open Sans Bold"/>
              </a:rPr>
              <a:t>Шталтовая Ольга Александровна, учитель начальных классов, </a:t>
            </a:r>
          </a:p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8E270E"/>
                </a:solidFill>
                <a:latin typeface="Open Sans Bold"/>
              </a:rPr>
              <a:t>высшей квалификационной категории;</a:t>
            </a:r>
          </a:p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8E270E"/>
                </a:solidFill>
                <a:latin typeface="Open Sans Bold"/>
              </a:rPr>
              <a:t>Тимофеева Анна Александровна,</a:t>
            </a:r>
          </a:p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8E270E"/>
                </a:solidFill>
                <a:latin typeface="Open Sans Bold"/>
              </a:rPr>
              <a:t>педагог-психолог.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07862" y="3288404"/>
            <a:ext cx="8564255" cy="2281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BB4F30"/>
                </a:solidFill>
                <a:latin typeface="Arimo Bold"/>
              </a:rPr>
              <a:t>"Лаборатория педмастерства" - муниципальная школа наставничества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12910" y="6117977"/>
            <a:ext cx="7561376" cy="78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E270E"/>
                </a:solidFill>
                <a:latin typeface="Open Sans Bold"/>
              </a:rPr>
              <a:t>Нацпроект "Образование"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E270E"/>
                </a:solidFill>
                <a:latin typeface="Open Sans Bold"/>
              </a:rPr>
              <a:t>Федеральный проект "Современная школа"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7" r="732" b="3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898544" y="4061417"/>
            <a:ext cx="4878213" cy="159447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7985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553501" y="2989461"/>
            <a:ext cx="4878213" cy="159447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7985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6155487" y="4509136"/>
            <a:ext cx="4233802" cy="72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8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Arimo Bold"/>
              </a:rPr>
              <a:t>Внешний контур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76757" y="3488013"/>
            <a:ext cx="4549788" cy="573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Arimo Bold"/>
              </a:rPr>
              <a:t>Внутренний контур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98544" y="5735385"/>
            <a:ext cx="4847962" cy="1087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6"/>
              </a:lnSpc>
            </a:pPr>
            <a:r>
              <a:rPr lang="en-US" sz="2800">
                <a:solidFill>
                  <a:srgbClr val="B79859"/>
                </a:solidFill>
                <a:latin typeface="Arimo Bold"/>
              </a:rPr>
              <a:t>муниципальный уровень </a:t>
            </a:r>
          </a:p>
          <a:p>
            <a:pPr algn="ctr">
              <a:lnSpc>
                <a:spcPts val="4396"/>
              </a:lnSpc>
              <a:spcBef>
                <a:spcPct val="0"/>
              </a:spcBef>
            </a:pPr>
            <a:r>
              <a:rPr lang="en-US" sz="2800">
                <a:solidFill>
                  <a:srgbClr val="8E270E"/>
                </a:solidFill>
                <a:latin typeface="Arimo Bold"/>
              </a:rPr>
              <a:t>Управление образования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31080" y="7196361"/>
            <a:ext cx="4847962" cy="1087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6"/>
              </a:lnSpc>
            </a:pPr>
            <a:r>
              <a:rPr lang="en-US" sz="2800">
                <a:solidFill>
                  <a:srgbClr val="B79859"/>
                </a:solidFill>
                <a:latin typeface="Arimo Bold"/>
              </a:rPr>
              <a:t>региональный  уровень </a:t>
            </a:r>
          </a:p>
          <a:p>
            <a:pPr algn="ctr">
              <a:lnSpc>
                <a:spcPts val="4396"/>
              </a:lnSpc>
              <a:spcBef>
                <a:spcPct val="0"/>
              </a:spcBef>
            </a:pPr>
            <a:r>
              <a:rPr lang="en-US" sz="2800">
                <a:solidFill>
                  <a:srgbClr val="9A0000"/>
                </a:solidFill>
                <a:latin typeface="Arimo Bold"/>
              </a:rPr>
              <a:t>ПК ИРО, ЦНППМ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87112" y="8657336"/>
            <a:ext cx="5916419" cy="1087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6"/>
              </a:lnSpc>
            </a:pPr>
            <a:r>
              <a:rPr lang="en-US" sz="2800">
                <a:solidFill>
                  <a:srgbClr val="B79859"/>
                </a:solidFill>
                <a:latin typeface="Arimo Bold"/>
              </a:rPr>
              <a:t> федеральный уровень</a:t>
            </a:r>
          </a:p>
          <a:p>
            <a:pPr algn="ctr">
              <a:lnSpc>
                <a:spcPts val="4396"/>
              </a:lnSpc>
              <a:spcBef>
                <a:spcPct val="0"/>
              </a:spcBef>
            </a:pPr>
            <a:r>
              <a:rPr lang="en-US" sz="2800">
                <a:solidFill>
                  <a:srgbClr val="9A0000"/>
                </a:solidFill>
                <a:latin typeface="Arimo Bold"/>
              </a:rPr>
              <a:t>Академия Минпросвещения РФ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3463840">
            <a:off x="5353189" y="5477961"/>
            <a:ext cx="616445" cy="77941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934489" y="5116323"/>
            <a:ext cx="4847962" cy="1087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6"/>
              </a:lnSpc>
              <a:spcBef>
                <a:spcPct val="0"/>
              </a:spcBef>
            </a:pPr>
            <a:r>
              <a:rPr lang="en-US" sz="2800">
                <a:solidFill>
                  <a:srgbClr val="B79859"/>
                </a:solidFill>
                <a:latin typeface="Arimo Bold"/>
              </a:rPr>
              <a:t>образовательная организация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7296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8681" y="2174045"/>
            <a:ext cx="6703476" cy="708425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882202" y="2240151"/>
            <a:ext cx="11967108" cy="1836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8"/>
              </a:lnSpc>
            </a:pPr>
            <a:r>
              <a:rPr lang="en-US" sz="4699">
                <a:solidFill>
                  <a:srgbClr val="BB4F30"/>
                </a:solidFill>
                <a:latin typeface="Arimo Bold"/>
              </a:rPr>
              <a:t>Этапы реализации системы</a:t>
            </a:r>
          </a:p>
          <a:p>
            <a:pPr algn="ctr">
              <a:lnSpc>
                <a:spcPts val="7378"/>
              </a:lnSpc>
              <a:spcBef>
                <a:spcPct val="0"/>
              </a:spcBef>
            </a:pPr>
            <a:r>
              <a:rPr lang="en-US" sz="4699">
                <a:solidFill>
                  <a:srgbClr val="BB4F30"/>
                </a:solidFill>
                <a:latin typeface="Arimo Bold"/>
              </a:rPr>
              <a:t>(целевой модели) наставничества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73905" y="8106723"/>
            <a:ext cx="6053326" cy="90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78"/>
              </a:lnSpc>
              <a:spcBef>
                <a:spcPct val="0"/>
              </a:spcBef>
            </a:pPr>
            <a:r>
              <a:rPr lang="en-US" sz="4699">
                <a:solidFill>
                  <a:srgbClr val="BB4F30"/>
                </a:solidFill>
                <a:latin typeface="Arimo Bold"/>
              </a:rPr>
              <a:t>Подготовительный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82202" y="6420384"/>
            <a:ext cx="6053326" cy="90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78"/>
              </a:lnSpc>
              <a:spcBef>
                <a:spcPct val="0"/>
              </a:spcBef>
            </a:pPr>
            <a:r>
              <a:rPr lang="en-US" sz="4699">
                <a:solidFill>
                  <a:srgbClr val="BB4F30"/>
                </a:solidFill>
                <a:latin typeface="Arimo Bold"/>
              </a:rPr>
              <a:t>Основной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00567" y="4953000"/>
            <a:ext cx="6053326" cy="90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78"/>
              </a:lnSpc>
              <a:spcBef>
                <a:spcPct val="0"/>
              </a:spcBef>
            </a:pPr>
            <a:r>
              <a:rPr lang="en-US" sz="4699">
                <a:solidFill>
                  <a:srgbClr val="BB4F30"/>
                </a:solidFill>
                <a:latin typeface="Arimo Bold"/>
              </a:rPr>
              <a:t>Заключительный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8388" y="196988"/>
            <a:ext cx="2326212" cy="1628037"/>
          </a:xfrm>
          <a:prstGeom prst="roundRect">
            <a:avLst/>
          </a:prstGeom>
          <a:solidFill>
            <a:srgbClr val="F3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7296"/>
            <a:ext cx="18288000" cy="10287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6348894" y="323840"/>
            <a:ext cx="8709025" cy="1263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42315">
              <a:lnSpc>
                <a:spcPct val="116100"/>
              </a:lnSpc>
              <a:spcBef>
                <a:spcPts val="95"/>
              </a:spcBef>
            </a:pPr>
            <a:r>
              <a:rPr sz="3500" b="1" spc="-5" dirty="0">
                <a:solidFill>
                  <a:srgbClr val="BA4E2F"/>
                </a:solidFill>
                <a:latin typeface="Arial"/>
                <a:cs typeface="Arial"/>
              </a:rPr>
              <a:t>"Лаборатория педмастерства" </a:t>
            </a:r>
            <a:r>
              <a:rPr sz="3500" b="1" dirty="0">
                <a:solidFill>
                  <a:srgbClr val="BA4E2F"/>
                </a:solidFill>
                <a:latin typeface="Arial"/>
                <a:cs typeface="Arial"/>
              </a:rPr>
              <a:t>- </a:t>
            </a:r>
            <a:r>
              <a:rPr sz="3500" b="1" spc="5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500" b="1" spc="-5" dirty="0">
                <a:solidFill>
                  <a:srgbClr val="BA4E2F"/>
                </a:solidFill>
                <a:latin typeface="Arial"/>
                <a:cs typeface="Arial"/>
              </a:rPr>
              <a:t>муниципальная</a:t>
            </a:r>
            <a:r>
              <a:rPr sz="3500" b="1" spc="-45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500" b="1" spc="-5" dirty="0">
                <a:solidFill>
                  <a:srgbClr val="BA4E2F"/>
                </a:solidFill>
                <a:latin typeface="Arial"/>
                <a:cs typeface="Arial"/>
              </a:rPr>
              <a:t>школа</a:t>
            </a:r>
            <a:r>
              <a:rPr sz="3500" b="1" spc="-45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500" b="1" spc="-5" dirty="0">
                <a:solidFill>
                  <a:srgbClr val="BA4E2F"/>
                </a:solidFill>
                <a:latin typeface="Arial"/>
                <a:cs typeface="Arial"/>
              </a:rPr>
              <a:t>наставничества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55025" y="1712936"/>
            <a:ext cx="10269855" cy="1892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41705">
              <a:lnSpc>
                <a:spcPct val="130300"/>
              </a:lnSpc>
              <a:spcBef>
                <a:spcPts val="100"/>
              </a:spcBef>
            </a:pPr>
            <a:r>
              <a:rPr sz="4700" spc="-5" dirty="0"/>
              <a:t>Этапы реализации системы </a:t>
            </a:r>
            <a:r>
              <a:rPr sz="4700" dirty="0"/>
              <a:t> </a:t>
            </a:r>
            <a:r>
              <a:rPr sz="4700" spc="-5" dirty="0"/>
              <a:t>(целевой</a:t>
            </a:r>
            <a:r>
              <a:rPr sz="4700" spc="-50" dirty="0"/>
              <a:t> </a:t>
            </a:r>
            <a:r>
              <a:rPr sz="4700" spc="-5" dirty="0"/>
              <a:t>модели)</a:t>
            </a:r>
            <a:r>
              <a:rPr sz="4700" spc="-45" dirty="0"/>
              <a:t> </a:t>
            </a:r>
            <a:r>
              <a:rPr sz="4700" spc="-5" dirty="0"/>
              <a:t>наставничества</a:t>
            </a:r>
            <a:endParaRPr sz="47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133060" y="5659763"/>
            <a:ext cx="14643100" cy="3039745"/>
            <a:chOff x="1133060" y="5659763"/>
            <a:chExt cx="14643100" cy="30397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060" y="5659763"/>
              <a:ext cx="152400" cy="152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060" y="6383663"/>
              <a:ext cx="152400" cy="1523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060" y="7107563"/>
              <a:ext cx="152400" cy="1523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060" y="7831463"/>
              <a:ext cx="152400" cy="1523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974211" y="7994787"/>
              <a:ext cx="1802130" cy="704850"/>
            </a:xfrm>
            <a:custGeom>
              <a:avLst/>
              <a:gdLst/>
              <a:ahLst/>
              <a:cxnLst/>
              <a:rect l="l" t="t" r="r" b="b"/>
              <a:pathLst>
                <a:path w="1802130" h="704850">
                  <a:moveTo>
                    <a:pt x="1750219" y="704437"/>
                  </a:moveTo>
                  <a:lnTo>
                    <a:pt x="1791067" y="687784"/>
                  </a:lnTo>
                  <a:lnTo>
                    <a:pt x="1801527" y="665831"/>
                  </a:lnTo>
                  <a:lnTo>
                    <a:pt x="1800182" y="652615"/>
                  </a:lnTo>
                  <a:lnTo>
                    <a:pt x="1784654" y="599461"/>
                  </a:lnTo>
                  <a:lnTo>
                    <a:pt x="1767888" y="546747"/>
                  </a:lnTo>
                  <a:lnTo>
                    <a:pt x="1749884" y="494474"/>
                  </a:lnTo>
                  <a:lnTo>
                    <a:pt x="1730640" y="442643"/>
                  </a:lnTo>
                  <a:lnTo>
                    <a:pt x="1713387" y="397350"/>
                  </a:lnTo>
                  <a:lnTo>
                    <a:pt x="1694944" y="352598"/>
                  </a:lnTo>
                  <a:lnTo>
                    <a:pt x="1675312" y="308385"/>
                  </a:lnTo>
                  <a:lnTo>
                    <a:pt x="1654490" y="264713"/>
                  </a:lnTo>
                  <a:lnTo>
                    <a:pt x="1632479" y="221581"/>
                  </a:lnTo>
                  <a:lnTo>
                    <a:pt x="1609279" y="178988"/>
                  </a:lnTo>
                  <a:lnTo>
                    <a:pt x="1580591" y="153493"/>
                  </a:lnTo>
                  <a:lnTo>
                    <a:pt x="1561847" y="149227"/>
                  </a:lnTo>
                  <a:lnTo>
                    <a:pt x="1541392" y="150273"/>
                  </a:lnTo>
                  <a:lnTo>
                    <a:pt x="1504339" y="175979"/>
                  </a:lnTo>
                  <a:lnTo>
                    <a:pt x="1500745" y="192971"/>
                  </a:lnTo>
                  <a:lnTo>
                    <a:pt x="1502859" y="200843"/>
                  </a:lnTo>
                  <a:lnTo>
                    <a:pt x="1524743" y="242439"/>
                  </a:lnTo>
                  <a:lnTo>
                    <a:pt x="1545754" y="284445"/>
                  </a:lnTo>
                  <a:lnTo>
                    <a:pt x="1565890" y="326861"/>
                  </a:lnTo>
                  <a:lnTo>
                    <a:pt x="1585152" y="369685"/>
                  </a:lnTo>
                  <a:lnTo>
                    <a:pt x="1603541" y="412919"/>
                  </a:lnTo>
                  <a:lnTo>
                    <a:pt x="1578718" y="394166"/>
                  </a:lnTo>
                  <a:lnTo>
                    <a:pt x="1553384" y="376144"/>
                  </a:lnTo>
                  <a:lnTo>
                    <a:pt x="1501181" y="342293"/>
                  </a:lnTo>
                  <a:lnTo>
                    <a:pt x="1457767" y="316812"/>
                  </a:lnTo>
                  <a:lnTo>
                    <a:pt x="1413576" y="292773"/>
                  </a:lnTo>
                  <a:lnTo>
                    <a:pt x="1368688" y="270068"/>
                  </a:lnTo>
                  <a:lnTo>
                    <a:pt x="1323187" y="248585"/>
                  </a:lnTo>
                  <a:lnTo>
                    <a:pt x="1277154" y="228217"/>
                  </a:lnTo>
                  <a:lnTo>
                    <a:pt x="1230671" y="208854"/>
                  </a:lnTo>
                  <a:lnTo>
                    <a:pt x="1183819" y="190387"/>
                  </a:lnTo>
                  <a:lnTo>
                    <a:pt x="1138829" y="173541"/>
                  </a:lnTo>
                  <a:lnTo>
                    <a:pt x="1093600" y="157458"/>
                  </a:lnTo>
                  <a:lnTo>
                    <a:pt x="1048131" y="142138"/>
                  </a:lnTo>
                  <a:lnTo>
                    <a:pt x="1002423" y="127582"/>
                  </a:lnTo>
                  <a:lnTo>
                    <a:pt x="956476" y="113790"/>
                  </a:lnTo>
                  <a:lnTo>
                    <a:pt x="910289" y="100761"/>
                  </a:lnTo>
                  <a:lnTo>
                    <a:pt x="863863" y="88496"/>
                  </a:lnTo>
                  <a:lnTo>
                    <a:pt x="817197" y="76994"/>
                  </a:lnTo>
                  <a:lnTo>
                    <a:pt x="767037" y="65566"/>
                  </a:lnTo>
                  <a:lnTo>
                    <a:pt x="716785" y="55055"/>
                  </a:lnTo>
                  <a:lnTo>
                    <a:pt x="666442" y="45462"/>
                  </a:lnTo>
                  <a:lnTo>
                    <a:pt x="616007" y="36787"/>
                  </a:lnTo>
                  <a:lnTo>
                    <a:pt x="565480" y="29029"/>
                  </a:lnTo>
                  <a:lnTo>
                    <a:pt x="514862" y="22189"/>
                  </a:lnTo>
                  <a:lnTo>
                    <a:pt x="464152" y="16266"/>
                  </a:lnTo>
                  <a:lnTo>
                    <a:pt x="413351" y="11261"/>
                  </a:lnTo>
                  <a:lnTo>
                    <a:pt x="362457" y="7173"/>
                  </a:lnTo>
                  <a:lnTo>
                    <a:pt x="311473" y="4003"/>
                  </a:lnTo>
                  <a:lnTo>
                    <a:pt x="260396" y="1751"/>
                  </a:lnTo>
                  <a:lnTo>
                    <a:pt x="209228" y="417"/>
                  </a:lnTo>
                  <a:lnTo>
                    <a:pt x="157968" y="0"/>
                  </a:lnTo>
                  <a:lnTo>
                    <a:pt x="106617" y="500"/>
                  </a:lnTo>
                  <a:lnTo>
                    <a:pt x="55174" y="1918"/>
                  </a:lnTo>
                  <a:lnTo>
                    <a:pt x="5877" y="24914"/>
                  </a:lnTo>
                  <a:lnTo>
                    <a:pt x="0" y="43018"/>
                  </a:lnTo>
                  <a:lnTo>
                    <a:pt x="4816" y="60762"/>
                  </a:lnTo>
                  <a:lnTo>
                    <a:pt x="18632" y="73835"/>
                  </a:lnTo>
                  <a:lnTo>
                    <a:pt x="36926" y="81775"/>
                  </a:lnTo>
                  <a:lnTo>
                    <a:pt x="55174" y="84118"/>
                  </a:lnTo>
                  <a:lnTo>
                    <a:pt x="107622" y="82666"/>
                  </a:lnTo>
                  <a:lnTo>
                    <a:pt x="160049" y="82211"/>
                  </a:lnTo>
                  <a:lnTo>
                    <a:pt x="212454" y="82754"/>
                  </a:lnTo>
                  <a:lnTo>
                    <a:pt x="264836" y="84294"/>
                  </a:lnTo>
                  <a:lnTo>
                    <a:pt x="316766" y="86776"/>
                  </a:lnTo>
                  <a:lnTo>
                    <a:pt x="368564" y="90234"/>
                  </a:lnTo>
                  <a:lnTo>
                    <a:pt x="408120" y="93543"/>
                  </a:lnTo>
                  <a:lnTo>
                    <a:pt x="461279" y="99046"/>
                  </a:lnTo>
                  <a:lnTo>
                    <a:pt x="513847" y="105607"/>
                  </a:lnTo>
                  <a:lnTo>
                    <a:pt x="566233" y="113153"/>
                  </a:lnTo>
                  <a:lnTo>
                    <a:pt x="618437" y="121682"/>
                  </a:lnTo>
                  <a:lnTo>
                    <a:pt x="670459" y="131195"/>
                  </a:lnTo>
                  <a:lnTo>
                    <a:pt x="722298" y="141693"/>
                  </a:lnTo>
                  <a:lnTo>
                    <a:pt x="773955" y="153174"/>
                  </a:lnTo>
                  <a:lnTo>
                    <a:pt x="825429" y="165639"/>
                  </a:lnTo>
                  <a:lnTo>
                    <a:pt x="869657" y="177191"/>
                  </a:lnTo>
                  <a:lnTo>
                    <a:pt x="913708" y="189488"/>
                  </a:lnTo>
                  <a:lnTo>
                    <a:pt x="972170" y="206980"/>
                  </a:lnTo>
                  <a:lnTo>
                    <a:pt x="972590" y="206980"/>
                  </a:lnTo>
                  <a:lnTo>
                    <a:pt x="1037768" y="228531"/>
                  </a:lnTo>
                  <a:lnTo>
                    <a:pt x="1081377" y="243971"/>
                  </a:lnTo>
                  <a:lnTo>
                    <a:pt x="1124712" y="260139"/>
                  </a:lnTo>
                  <a:lnTo>
                    <a:pt x="1167774" y="277037"/>
                  </a:lnTo>
                  <a:lnTo>
                    <a:pt x="1206707" y="293025"/>
                  </a:lnTo>
                  <a:lnTo>
                    <a:pt x="1245371" y="309654"/>
                  </a:lnTo>
                  <a:lnTo>
                    <a:pt x="1283704" y="327023"/>
                  </a:lnTo>
                  <a:lnTo>
                    <a:pt x="1321644" y="345230"/>
                  </a:lnTo>
                  <a:lnTo>
                    <a:pt x="1358219" y="363857"/>
                  </a:lnTo>
                  <a:lnTo>
                    <a:pt x="1394276" y="383481"/>
                  </a:lnTo>
                  <a:lnTo>
                    <a:pt x="1399528" y="386352"/>
                  </a:lnTo>
                  <a:lnTo>
                    <a:pt x="1402133" y="387865"/>
                  </a:lnTo>
                  <a:lnTo>
                    <a:pt x="1403192" y="388522"/>
                  </a:lnTo>
                  <a:lnTo>
                    <a:pt x="1410872" y="393031"/>
                  </a:lnTo>
                  <a:lnTo>
                    <a:pt x="1447958" y="415946"/>
                  </a:lnTo>
                  <a:lnTo>
                    <a:pt x="1488953" y="443583"/>
                  </a:lnTo>
                  <a:lnTo>
                    <a:pt x="1520726" y="467194"/>
                  </a:lnTo>
                  <a:lnTo>
                    <a:pt x="1551477" y="492103"/>
                  </a:lnTo>
                  <a:lnTo>
                    <a:pt x="1581206" y="518311"/>
                  </a:lnTo>
                  <a:lnTo>
                    <a:pt x="1587532" y="523725"/>
                  </a:lnTo>
                  <a:lnTo>
                    <a:pt x="1588943" y="524976"/>
                  </a:lnTo>
                  <a:lnTo>
                    <a:pt x="1585267" y="522038"/>
                  </a:lnTo>
                  <a:lnTo>
                    <a:pt x="1587011" y="523462"/>
                  </a:lnTo>
                  <a:lnTo>
                    <a:pt x="1588644" y="525326"/>
                  </a:lnTo>
                  <a:lnTo>
                    <a:pt x="1595243" y="531836"/>
                  </a:lnTo>
                  <a:lnTo>
                    <a:pt x="1600157" y="536812"/>
                  </a:lnTo>
                  <a:lnTo>
                    <a:pt x="1635100" y="575216"/>
                  </a:lnTo>
                  <a:lnTo>
                    <a:pt x="1643266" y="585123"/>
                  </a:lnTo>
                  <a:lnTo>
                    <a:pt x="1593685" y="573066"/>
                  </a:lnTo>
                  <a:lnTo>
                    <a:pt x="1543913" y="563240"/>
                  </a:lnTo>
                  <a:lnTo>
                    <a:pt x="1493950" y="555646"/>
                  </a:lnTo>
                  <a:lnTo>
                    <a:pt x="1443796" y="550283"/>
                  </a:lnTo>
                  <a:lnTo>
                    <a:pt x="1393450" y="547152"/>
                  </a:lnTo>
                  <a:lnTo>
                    <a:pt x="1342914" y="546252"/>
                  </a:lnTo>
                  <a:lnTo>
                    <a:pt x="1292186" y="547584"/>
                  </a:lnTo>
                  <a:lnTo>
                    <a:pt x="1241266" y="551147"/>
                  </a:lnTo>
                  <a:lnTo>
                    <a:pt x="1191991" y="573893"/>
                  </a:lnTo>
                  <a:lnTo>
                    <a:pt x="1186092" y="592247"/>
                  </a:lnTo>
                  <a:lnTo>
                    <a:pt x="1190930" y="609825"/>
                  </a:lnTo>
                  <a:lnTo>
                    <a:pt x="1204749" y="623229"/>
                  </a:lnTo>
                  <a:lnTo>
                    <a:pt x="1223034" y="631417"/>
                  </a:lnTo>
                  <a:lnTo>
                    <a:pt x="1241266" y="633348"/>
                  </a:lnTo>
                  <a:lnTo>
                    <a:pt x="1273152" y="630847"/>
                  </a:lnTo>
                  <a:lnTo>
                    <a:pt x="1305071" y="629268"/>
                  </a:lnTo>
                  <a:lnTo>
                    <a:pt x="1337022" y="628611"/>
                  </a:lnTo>
                  <a:lnTo>
                    <a:pt x="1369006" y="628876"/>
                  </a:lnTo>
                  <a:lnTo>
                    <a:pt x="1384735" y="629349"/>
                  </a:lnTo>
                  <a:lnTo>
                    <a:pt x="1400450" y="630043"/>
                  </a:lnTo>
                  <a:lnTo>
                    <a:pt x="1416151" y="630960"/>
                  </a:lnTo>
                  <a:lnTo>
                    <a:pt x="1431838" y="632098"/>
                  </a:lnTo>
                  <a:lnTo>
                    <a:pt x="1437157" y="632515"/>
                  </a:lnTo>
                  <a:lnTo>
                    <a:pt x="1442763" y="632580"/>
                  </a:lnTo>
                  <a:lnTo>
                    <a:pt x="1448015" y="633501"/>
                  </a:lnTo>
                  <a:lnTo>
                    <a:pt x="1441774" y="632374"/>
                  </a:lnTo>
                  <a:lnTo>
                    <a:pt x="1443648" y="632635"/>
                  </a:lnTo>
                  <a:lnTo>
                    <a:pt x="1449086" y="633489"/>
                  </a:lnTo>
                  <a:lnTo>
                    <a:pt x="1453533" y="634137"/>
                  </a:lnTo>
                  <a:lnTo>
                    <a:pt x="1461089" y="634993"/>
                  </a:lnTo>
                  <a:lnTo>
                    <a:pt x="1468640" y="635918"/>
                  </a:lnTo>
                  <a:lnTo>
                    <a:pt x="1515322" y="642890"/>
                  </a:lnTo>
                  <a:lnTo>
                    <a:pt x="1577967" y="655440"/>
                  </a:lnTo>
                  <a:lnTo>
                    <a:pt x="1615872" y="664891"/>
                  </a:lnTo>
                  <a:lnTo>
                    <a:pt x="1646753" y="673702"/>
                  </a:lnTo>
                  <a:lnTo>
                    <a:pt x="1651940" y="675237"/>
                  </a:lnTo>
                  <a:lnTo>
                    <a:pt x="1688860" y="687745"/>
                  </a:lnTo>
                  <a:lnTo>
                    <a:pt x="1719120" y="699108"/>
                  </a:lnTo>
                  <a:lnTo>
                    <a:pt x="1734447" y="703389"/>
                  </a:lnTo>
                  <a:lnTo>
                    <a:pt x="1750219" y="704437"/>
                  </a:lnTo>
                  <a:close/>
                </a:path>
              </a:pathLst>
            </a:custGeom>
            <a:solidFill>
              <a:srgbClr val="B69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38500" y="3907227"/>
            <a:ext cx="17702530" cy="5350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0059">
              <a:lnSpc>
                <a:spcPct val="100000"/>
              </a:lnSpc>
              <a:spcBef>
                <a:spcPts val="100"/>
              </a:spcBef>
            </a:pPr>
            <a:r>
              <a:rPr sz="4100" b="1" spc="-5" dirty="0">
                <a:solidFill>
                  <a:srgbClr val="8E260D"/>
                </a:solidFill>
                <a:latin typeface="Arial"/>
                <a:cs typeface="Arial"/>
              </a:rPr>
              <a:t>Подготовительный</a:t>
            </a:r>
            <a:r>
              <a:rPr sz="4100" b="1" spc="-50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4100" b="1" spc="-5" dirty="0">
                <a:solidFill>
                  <a:srgbClr val="8E260D"/>
                </a:solidFill>
                <a:latin typeface="Arial"/>
                <a:cs typeface="Arial"/>
              </a:rPr>
              <a:t>этап:</a:t>
            </a:r>
            <a:endParaRPr sz="4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950">
              <a:latin typeface="Arial"/>
              <a:cs typeface="Arial"/>
            </a:endParaRPr>
          </a:p>
          <a:p>
            <a:pPr marL="1365250" marR="851535" indent="144145">
              <a:lnSpc>
                <a:spcPct val="115900"/>
              </a:lnSpc>
              <a:tabLst>
                <a:tab pos="5069840" algn="l"/>
                <a:tab pos="7804784" algn="l"/>
              </a:tabLst>
            </a:pPr>
            <a:r>
              <a:rPr sz="4100" b="1" spc="-5" dirty="0">
                <a:solidFill>
                  <a:srgbClr val="BA4E2F"/>
                </a:solidFill>
                <a:latin typeface="Arial"/>
                <a:cs typeface="Arial"/>
              </a:rPr>
              <a:t>осмысление	проблемы образовательной организации; </a:t>
            </a:r>
            <a:r>
              <a:rPr sz="4100" b="1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4100" b="1" spc="-5" dirty="0">
                <a:solidFill>
                  <a:srgbClr val="BA4E2F"/>
                </a:solidFill>
                <a:latin typeface="Arial"/>
                <a:cs typeface="Arial"/>
              </a:rPr>
              <a:t>обоснование необходимость развития наставничества; </a:t>
            </a:r>
            <a:r>
              <a:rPr sz="4100" b="1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4100" b="1" spc="-5" dirty="0">
                <a:solidFill>
                  <a:srgbClr val="BA4E2F"/>
                </a:solidFill>
                <a:latin typeface="Arial"/>
                <a:cs typeface="Arial"/>
              </a:rPr>
              <a:t>формулирование целей, задач, планируемых результатов; </a:t>
            </a:r>
            <a:r>
              <a:rPr sz="4100" b="1" spc="-1125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4100" b="1" spc="-5" dirty="0">
                <a:solidFill>
                  <a:srgbClr val="BA4E2F"/>
                </a:solidFill>
                <a:latin typeface="Arial"/>
                <a:cs typeface="Arial"/>
              </a:rPr>
              <a:t>выбор формы,</a:t>
            </a:r>
            <a:r>
              <a:rPr sz="4100" b="1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4100" b="1" spc="-5" dirty="0">
                <a:solidFill>
                  <a:srgbClr val="BA4E2F"/>
                </a:solidFill>
                <a:latin typeface="Arial"/>
                <a:cs typeface="Arial"/>
              </a:rPr>
              <a:t>видов </a:t>
            </a:r>
            <a:r>
              <a:rPr sz="4100" b="1" dirty="0">
                <a:solidFill>
                  <a:srgbClr val="BA4E2F"/>
                </a:solidFill>
                <a:latin typeface="Arial"/>
                <a:cs typeface="Arial"/>
              </a:rPr>
              <a:t>и	</a:t>
            </a:r>
            <a:r>
              <a:rPr sz="4100" b="1" spc="-5" dirty="0">
                <a:solidFill>
                  <a:srgbClr val="BA4E2F"/>
                </a:solidFill>
                <a:latin typeface="Arial"/>
                <a:cs typeface="Arial"/>
              </a:rPr>
              <a:t>типов</a:t>
            </a:r>
            <a:r>
              <a:rPr sz="41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4100" b="1" spc="-5" dirty="0">
                <a:solidFill>
                  <a:srgbClr val="BA4E2F"/>
                </a:solidFill>
                <a:latin typeface="Arial"/>
                <a:cs typeface="Arial"/>
              </a:rPr>
              <a:t>наставничества.</a:t>
            </a:r>
            <a:endParaRPr sz="4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6499225" algn="l"/>
              </a:tabLst>
            </a:pPr>
            <a:r>
              <a:rPr sz="3400" b="1" spc="215" dirty="0">
                <a:solidFill>
                  <a:srgbClr val="BA4E2F"/>
                </a:solidFill>
                <a:latin typeface="Trebuchet MS"/>
                <a:cs typeface="Trebuchet MS"/>
              </a:rPr>
              <a:t>нормативно-правовая</a:t>
            </a:r>
            <a:r>
              <a:rPr sz="3400" b="1" spc="-130" dirty="0">
                <a:solidFill>
                  <a:srgbClr val="BA4E2F"/>
                </a:solidFill>
                <a:latin typeface="Trebuchet MS"/>
                <a:cs typeface="Trebuchet MS"/>
              </a:rPr>
              <a:t> </a:t>
            </a:r>
            <a:r>
              <a:rPr sz="3400" b="1" spc="204" dirty="0">
                <a:solidFill>
                  <a:srgbClr val="BA4E2F"/>
                </a:solidFill>
                <a:latin typeface="Trebuchet MS"/>
                <a:cs typeface="Trebuchet MS"/>
              </a:rPr>
              <a:t>база	</a:t>
            </a:r>
            <a:r>
              <a:rPr sz="3400" b="1" spc="-55" dirty="0">
                <a:solidFill>
                  <a:srgbClr val="BA4E2F"/>
                </a:solidFill>
                <a:latin typeface="Trebuchet MS"/>
                <a:cs typeface="Trebuchet MS"/>
              </a:rPr>
              <a:t>+</a:t>
            </a:r>
            <a:r>
              <a:rPr sz="3400" b="1" spc="-140" dirty="0">
                <a:solidFill>
                  <a:srgbClr val="BA4E2F"/>
                </a:solidFill>
                <a:latin typeface="Trebuchet MS"/>
                <a:cs typeface="Trebuchet MS"/>
              </a:rPr>
              <a:t> </a:t>
            </a:r>
            <a:r>
              <a:rPr sz="3400" b="1" spc="225" dirty="0">
                <a:solidFill>
                  <a:srgbClr val="BA4E2F"/>
                </a:solidFill>
                <a:latin typeface="Trebuchet MS"/>
                <a:cs typeface="Trebuchet MS"/>
              </a:rPr>
              <a:t>организационные</a:t>
            </a:r>
            <a:r>
              <a:rPr sz="3400" b="1" spc="-145" dirty="0">
                <a:solidFill>
                  <a:srgbClr val="BA4E2F"/>
                </a:solidFill>
                <a:latin typeface="Trebuchet MS"/>
                <a:cs typeface="Trebuchet MS"/>
              </a:rPr>
              <a:t> </a:t>
            </a:r>
            <a:r>
              <a:rPr sz="3400" b="1" spc="165" dirty="0">
                <a:solidFill>
                  <a:srgbClr val="BA4E2F"/>
                </a:solidFill>
                <a:latin typeface="Trebuchet MS"/>
                <a:cs typeface="Trebuchet MS"/>
              </a:rPr>
              <a:t>структуры</a:t>
            </a:r>
            <a:r>
              <a:rPr sz="3400" b="1" spc="-145" dirty="0">
                <a:solidFill>
                  <a:srgbClr val="BA4E2F"/>
                </a:solidFill>
                <a:latin typeface="Trebuchet MS"/>
                <a:cs typeface="Trebuchet MS"/>
              </a:rPr>
              <a:t> </a:t>
            </a:r>
            <a:r>
              <a:rPr sz="3400" b="1" spc="-55" dirty="0">
                <a:solidFill>
                  <a:srgbClr val="BA4E2F"/>
                </a:solidFill>
                <a:latin typeface="Trebuchet MS"/>
                <a:cs typeface="Trebuchet MS"/>
              </a:rPr>
              <a:t>+</a:t>
            </a:r>
            <a:r>
              <a:rPr sz="3400" b="1" spc="-145" dirty="0">
                <a:solidFill>
                  <a:srgbClr val="BA4E2F"/>
                </a:solidFill>
                <a:latin typeface="Trebuchet MS"/>
                <a:cs typeface="Trebuchet MS"/>
              </a:rPr>
              <a:t> </a:t>
            </a:r>
            <a:r>
              <a:rPr sz="3400" b="1" spc="215" dirty="0">
                <a:solidFill>
                  <a:srgbClr val="BA4E2F"/>
                </a:solidFill>
                <a:latin typeface="Trebuchet MS"/>
                <a:cs typeface="Trebuchet MS"/>
              </a:rPr>
              <a:t>цифровая</a:t>
            </a:r>
            <a:r>
              <a:rPr sz="3400" b="1" spc="-145" dirty="0">
                <a:solidFill>
                  <a:srgbClr val="BA4E2F"/>
                </a:solidFill>
                <a:latin typeface="Trebuchet MS"/>
                <a:cs typeface="Trebuchet MS"/>
              </a:rPr>
              <a:t> </a:t>
            </a:r>
            <a:r>
              <a:rPr sz="3400" b="1" spc="105" dirty="0">
                <a:solidFill>
                  <a:srgbClr val="BA4E2F"/>
                </a:solidFill>
                <a:latin typeface="Trebuchet MS"/>
                <a:cs typeface="Trebuchet MS"/>
              </a:rPr>
              <a:t>среда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8388" y="196988"/>
            <a:ext cx="2326212" cy="1628037"/>
          </a:xfrm>
          <a:prstGeom prst="roundRect">
            <a:avLst/>
          </a:prstGeom>
          <a:solidFill>
            <a:srgbClr val="F3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284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7296"/>
            <a:ext cx="18288000" cy="10287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6312910" y="323837"/>
            <a:ext cx="8980170" cy="126365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R="115570" algn="ctr">
              <a:lnSpc>
                <a:spcPct val="100000"/>
              </a:lnSpc>
              <a:spcBef>
                <a:spcPts val="775"/>
              </a:spcBef>
            </a:pPr>
            <a:r>
              <a:rPr sz="3500" b="1" spc="-5" dirty="0">
                <a:solidFill>
                  <a:srgbClr val="BA4E2F"/>
                </a:solidFill>
                <a:latin typeface="Arial"/>
                <a:cs typeface="Arial"/>
              </a:rPr>
              <a:t>"Лаборатория</a:t>
            </a:r>
            <a:r>
              <a:rPr sz="3500" b="1" spc="-5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500" b="1" spc="-5" dirty="0">
                <a:solidFill>
                  <a:srgbClr val="BA4E2F"/>
                </a:solidFill>
                <a:latin typeface="Arial"/>
                <a:cs typeface="Arial"/>
              </a:rPr>
              <a:t>педмастерства"</a:t>
            </a:r>
            <a:endParaRPr sz="3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3500" b="1" dirty="0">
                <a:solidFill>
                  <a:srgbClr val="BA4E2F"/>
                </a:solidFill>
                <a:latin typeface="Arial"/>
                <a:cs typeface="Arial"/>
              </a:rPr>
              <a:t>-</a:t>
            </a:r>
            <a:r>
              <a:rPr sz="3500" b="1" spc="-35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500" b="1" spc="-5" dirty="0">
                <a:solidFill>
                  <a:srgbClr val="BA4E2F"/>
                </a:solidFill>
                <a:latin typeface="Arial"/>
                <a:cs typeface="Arial"/>
              </a:rPr>
              <a:t>муниципальная</a:t>
            </a:r>
            <a:r>
              <a:rPr sz="3500" b="1" spc="-3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500" b="1" spc="-5" dirty="0">
                <a:solidFill>
                  <a:srgbClr val="BA4E2F"/>
                </a:solidFill>
                <a:latin typeface="Arial"/>
                <a:cs typeface="Arial"/>
              </a:rPr>
              <a:t>школа</a:t>
            </a:r>
            <a:r>
              <a:rPr sz="3500" b="1" spc="-3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3500" b="1" spc="-5" dirty="0">
                <a:solidFill>
                  <a:srgbClr val="BA4E2F"/>
                </a:solidFill>
                <a:latin typeface="Arial"/>
                <a:cs typeface="Arial"/>
              </a:rPr>
              <a:t>наставничества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55025" y="1890704"/>
            <a:ext cx="10269855" cy="1892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41705">
              <a:lnSpc>
                <a:spcPct val="130300"/>
              </a:lnSpc>
              <a:spcBef>
                <a:spcPts val="100"/>
              </a:spcBef>
            </a:pPr>
            <a:r>
              <a:rPr sz="4700" spc="-5" dirty="0"/>
              <a:t>Этапы реализации системы </a:t>
            </a:r>
            <a:r>
              <a:rPr sz="4700" dirty="0"/>
              <a:t> </a:t>
            </a:r>
            <a:r>
              <a:rPr sz="4700" spc="-5" dirty="0"/>
              <a:t>(целевой</a:t>
            </a:r>
            <a:r>
              <a:rPr sz="4700" spc="-50" dirty="0"/>
              <a:t> </a:t>
            </a:r>
            <a:r>
              <a:rPr sz="4700" spc="-5" dirty="0"/>
              <a:t>модели)</a:t>
            </a:r>
            <a:r>
              <a:rPr sz="4700" spc="-45" dirty="0"/>
              <a:t> </a:t>
            </a:r>
            <a:r>
              <a:rPr sz="4700" spc="-5" dirty="0"/>
              <a:t>наставничества</a:t>
            </a:r>
            <a:endParaRPr sz="4700" dirty="0"/>
          </a:p>
        </p:txBody>
      </p:sp>
      <p:grpSp>
        <p:nvGrpSpPr>
          <p:cNvPr id="4" name="object 4"/>
          <p:cNvGrpSpPr/>
          <p:nvPr/>
        </p:nvGrpSpPr>
        <p:grpSpPr>
          <a:xfrm>
            <a:off x="520147" y="4698115"/>
            <a:ext cx="133350" cy="4638675"/>
            <a:chOff x="520147" y="4698115"/>
            <a:chExt cx="133350" cy="46386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722" y="4698115"/>
              <a:ext cx="104775" cy="1047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722" y="5212465"/>
              <a:ext cx="104775" cy="1047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722" y="5726815"/>
              <a:ext cx="104775" cy="1047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0147" y="6755514"/>
              <a:ext cx="104775" cy="1047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0147" y="7250814"/>
              <a:ext cx="104775" cy="1047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0147" y="7746114"/>
              <a:ext cx="104775" cy="1047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0147" y="9232014"/>
              <a:ext cx="104775" cy="10477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83597" y="3628505"/>
            <a:ext cx="17895570" cy="584009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4100" b="1" spc="-5" dirty="0">
                <a:solidFill>
                  <a:srgbClr val="8E260D"/>
                </a:solidFill>
                <a:latin typeface="Arial"/>
                <a:cs typeface="Arial"/>
              </a:rPr>
              <a:t>Основной</a:t>
            </a:r>
            <a:r>
              <a:rPr sz="4100" b="1" spc="-50" dirty="0">
                <a:solidFill>
                  <a:srgbClr val="8E260D"/>
                </a:solidFill>
                <a:latin typeface="Arial"/>
                <a:cs typeface="Arial"/>
              </a:rPr>
              <a:t> </a:t>
            </a:r>
            <a:r>
              <a:rPr sz="4100" b="1" spc="-5" dirty="0">
                <a:solidFill>
                  <a:srgbClr val="8E260D"/>
                </a:solidFill>
                <a:latin typeface="Arial"/>
                <a:cs typeface="Arial"/>
              </a:rPr>
              <a:t>этап</a:t>
            </a:r>
            <a:endParaRPr sz="4100">
              <a:latin typeface="Arial"/>
              <a:cs typeface="Arial"/>
            </a:endParaRPr>
          </a:p>
          <a:p>
            <a:pPr marL="638810">
              <a:lnSpc>
                <a:spcPct val="100000"/>
              </a:lnSpc>
              <a:spcBef>
                <a:spcPts val="705"/>
              </a:spcBef>
            </a:pPr>
            <a:r>
              <a:rPr sz="2900" b="1" spc="-5" dirty="0">
                <a:solidFill>
                  <a:srgbClr val="BA4E2F"/>
                </a:solidFill>
                <a:latin typeface="Arial"/>
                <a:cs typeface="Arial"/>
              </a:rPr>
              <a:t>формирование</a:t>
            </a:r>
            <a:r>
              <a:rPr sz="2900" b="1" spc="-35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900" b="1" spc="-5" dirty="0">
                <a:solidFill>
                  <a:srgbClr val="BA4E2F"/>
                </a:solidFill>
                <a:latin typeface="Arial"/>
                <a:cs typeface="Arial"/>
              </a:rPr>
              <a:t>наставнических</a:t>
            </a:r>
            <a:r>
              <a:rPr sz="2900" b="1" spc="-3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900" b="1" spc="-5" dirty="0">
                <a:solidFill>
                  <a:srgbClr val="BA4E2F"/>
                </a:solidFill>
                <a:latin typeface="Arial"/>
                <a:cs typeface="Arial"/>
              </a:rPr>
              <a:t>пар/групп;</a:t>
            </a:r>
            <a:endParaRPr sz="2900">
              <a:latin typeface="Arial"/>
              <a:cs typeface="Arial"/>
            </a:endParaRPr>
          </a:p>
          <a:p>
            <a:pPr marL="638810">
              <a:lnSpc>
                <a:spcPct val="100000"/>
              </a:lnSpc>
              <a:spcBef>
                <a:spcPts val="570"/>
              </a:spcBef>
              <a:tabLst>
                <a:tab pos="3750310" algn="l"/>
              </a:tabLst>
            </a:pPr>
            <a:r>
              <a:rPr sz="2900" b="1" spc="-5" dirty="0">
                <a:solidFill>
                  <a:srgbClr val="BA4E2F"/>
                </a:solidFill>
                <a:latin typeface="Arial"/>
                <a:cs typeface="Arial"/>
              </a:rPr>
              <a:t>формирование	банка</a:t>
            </a:r>
            <a:r>
              <a:rPr sz="2900" b="1" spc="-25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900" b="1" spc="-5" dirty="0">
                <a:solidFill>
                  <a:srgbClr val="BA4E2F"/>
                </a:solidFill>
                <a:latin typeface="Arial"/>
                <a:cs typeface="Arial"/>
              </a:rPr>
              <a:t>наставляемых</a:t>
            </a:r>
            <a:r>
              <a:rPr sz="2900" b="1" spc="-2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BA4E2F"/>
                </a:solidFill>
                <a:latin typeface="Arial"/>
                <a:cs typeface="Arial"/>
              </a:rPr>
              <a:t>и</a:t>
            </a:r>
            <a:r>
              <a:rPr sz="2900" b="1" spc="-2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900" b="1" spc="-5" dirty="0">
                <a:solidFill>
                  <a:srgbClr val="BA4E2F"/>
                </a:solidFill>
                <a:latin typeface="Arial"/>
                <a:cs typeface="Arial"/>
              </a:rPr>
              <a:t>базы</a:t>
            </a:r>
            <a:r>
              <a:rPr sz="2900" b="1" spc="-2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900" b="1" spc="-5" dirty="0">
                <a:solidFill>
                  <a:srgbClr val="BA4E2F"/>
                </a:solidFill>
                <a:latin typeface="Arial"/>
                <a:cs typeface="Arial"/>
              </a:rPr>
              <a:t>наставников;</a:t>
            </a:r>
            <a:endParaRPr sz="2900">
              <a:latin typeface="Arial"/>
              <a:cs typeface="Arial"/>
            </a:endParaRPr>
          </a:p>
          <a:p>
            <a:pPr marL="638810" marR="5080">
              <a:lnSpc>
                <a:spcPct val="116399"/>
              </a:lnSpc>
            </a:pPr>
            <a:r>
              <a:rPr sz="2900" b="1" spc="-5" dirty="0">
                <a:solidFill>
                  <a:srgbClr val="BA4E2F"/>
                </a:solidFill>
                <a:latin typeface="Arial"/>
                <a:cs typeface="Arial"/>
              </a:rPr>
              <a:t>проведение организационно-установочного мероприятия для потенциальных наставников </a:t>
            </a:r>
            <a:r>
              <a:rPr sz="2900" b="1" dirty="0">
                <a:solidFill>
                  <a:srgbClr val="BA4E2F"/>
                </a:solidFill>
                <a:latin typeface="Arial"/>
                <a:cs typeface="Arial"/>
              </a:rPr>
              <a:t>и </a:t>
            </a:r>
            <a:r>
              <a:rPr sz="2900" b="1" spc="-795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900" b="1" spc="-5" dirty="0">
                <a:solidFill>
                  <a:srgbClr val="BA4E2F"/>
                </a:solidFill>
                <a:latin typeface="Arial"/>
                <a:cs typeface="Arial"/>
              </a:rPr>
              <a:t>наставляемых;</a:t>
            </a:r>
            <a:endParaRPr sz="2900">
              <a:latin typeface="Arial"/>
              <a:cs typeface="Arial"/>
            </a:endParaRPr>
          </a:p>
          <a:p>
            <a:pPr marL="616585" marR="7085965">
              <a:lnSpc>
                <a:spcPct val="116100"/>
              </a:lnSpc>
              <a:spcBef>
                <a:spcPts val="130"/>
              </a:spcBef>
            </a:pP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создание персонализированных программ </a:t>
            </a:r>
            <a:r>
              <a:rPr sz="2800" b="1" dirty="0">
                <a:solidFill>
                  <a:srgbClr val="BA4E2F"/>
                </a:solidFill>
                <a:latin typeface="Arial"/>
                <a:cs typeface="Arial"/>
              </a:rPr>
              <a:t>и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ИОМ; </a:t>
            </a:r>
            <a:r>
              <a:rPr sz="2800" b="1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организация обучения наставников на внешнем контуре; </a:t>
            </a:r>
            <a:r>
              <a:rPr sz="2800" b="1" spc="-765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взаимодействие</a:t>
            </a:r>
            <a:r>
              <a:rPr sz="28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наставников</a:t>
            </a:r>
            <a:r>
              <a:rPr sz="28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BA4E2F"/>
                </a:solidFill>
                <a:latin typeface="Arial"/>
                <a:cs typeface="Arial"/>
              </a:rPr>
              <a:t>и</a:t>
            </a:r>
            <a:r>
              <a:rPr sz="28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наставляемых:</a:t>
            </a:r>
            <a:endParaRPr sz="2800">
              <a:latin typeface="Arial"/>
              <a:cs typeface="Arial"/>
            </a:endParaRPr>
          </a:p>
          <a:p>
            <a:pPr marL="2383155">
              <a:lnSpc>
                <a:spcPct val="100000"/>
              </a:lnSpc>
              <a:spcBef>
                <a:spcPts val="540"/>
              </a:spcBef>
            </a:pP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-на</a:t>
            </a:r>
            <a:r>
              <a:rPr sz="28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внутреннем</a:t>
            </a:r>
            <a:r>
              <a:rPr sz="28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контуре</a:t>
            </a:r>
            <a:r>
              <a:rPr sz="28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BA4E2F"/>
                </a:solidFill>
                <a:latin typeface="Arial"/>
                <a:cs typeface="Arial"/>
              </a:rPr>
              <a:t>-</a:t>
            </a:r>
            <a:r>
              <a:rPr sz="28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совместная</a:t>
            </a:r>
            <a:r>
              <a:rPr sz="28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подготовка</a:t>
            </a:r>
            <a:r>
              <a:rPr sz="28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BA4E2F"/>
                </a:solidFill>
                <a:latin typeface="Arial"/>
                <a:cs typeface="Arial"/>
              </a:rPr>
              <a:t>к</a:t>
            </a:r>
            <a:r>
              <a:rPr sz="28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урокам</a:t>
            </a:r>
            <a:r>
              <a:rPr sz="28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BA4E2F"/>
                </a:solidFill>
                <a:latin typeface="Arial"/>
                <a:cs typeface="Arial"/>
              </a:rPr>
              <a:t>и</a:t>
            </a:r>
            <a:r>
              <a:rPr sz="28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т.д.;</a:t>
            </a:r>
            <a:endParaRPr sz="2800">
              <a:latin typeface="Arial"/>
              <a:cs typeface="Arial"/>
            </a:endParaRPr>
          </a:p>
          <a:p>
            <a:pPr marL="616585" marR="849630" indent="1765935">
              <a:lnSpc>
                <a:spcPct val="116100"/>
              </a:lnSpc>
            </a:pPr>
            <a:r>
              <a:rPr sz="2800" b="1" dirty="0">
                <a:solidFill>
                  <a:srgbClr val="BA4E2F"/>
                </a:solidFill>
                <a:latin typeface="Arial"/>
                <a:cs typeface="Arial"/>
              </a:rPr>
              <a:t>-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на внешнем контуре </a:t>
            </a:r>
            <a:r>
              <a:rPr sz="2800" b="1" dirty="0">
                <a:solidFill>
                  <a:srgbClr val="BA4E2F"/>
                </a:solidFill>
                <a:latin typeface="Arial"/>
                <a:cs typeface="Arial"/>
              </a:rPr>
              <a:t>-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участие </a:t>
            </a:r>
            <a:r>
              <a:rPr sz="2800" b="1" dirty="0">
                <a:solidFill>
                  <a:srgbClr val="BA4E2F"/>
                </a:solidFill>
                <a:latin typeface="Arial"/>
                <a:cs typeface="Arial"/>
              </a:rPr>
              <a:t>в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региональных </a:t>
            </a:r>
            <a:r>
              <a:rPr sz="2800" b="1" dirty="0">
                <a:solidFill>
                  <a:srgbClr val="BA4E2F"/>
                </a:solidFill>
                <a:latin typeface="Arial"/>
                <a:cs typeface="Arial"/>
              </a:rPr>
              <a:t>и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муниципальных форумах, </a:t>
            </a:r>
            <a:r>
              <a:rPr sz="2800" b="1" dirty="0">
                <a:solidFill>
                  <a:srgbClr val="BA4E2F"/>
                </a:solidFill>
                <a:latin typeface="Arial"/>
                <a:cs typeface="Arial"/>
              </a:rPr>
              <a:t>и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т.д. </a:t>
            </a:r>
            <a:r>
              <a:rPr sz="2800" b="1" spc="-765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промежуточная</a:t>
            </a:r>
            <a:r>
              <a:rPr sz="2800" b="1" spc="-10" dirty="0">
                <a:solidFill>
                  <a:srgbClr val="BA4E2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BA4E2F"/>
                </a:solidFill>
                <a:latin typeface="Arial"/>
                <a:cs typeface="Arial"/>
              </a:rPr>
              <a:t>диагностика.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17321" y="6967898"/>
            <a:ext cx="378460" cy="1299210"/>
            <a:chOff x="217321" y="6967898"/>
            <a:chExt cx="378460" cy="1299210"/>
          </a:xfrm>
        </p:grpSpPr>
        <p:sp>
          <p:nvSpPr>
            <p:cNvPr id="14" name="object 14"/>
            <p:cNvSpPr/>
            <p:nvPr/>
          </p:nvSpPr>
          <p:spPr>
            <a:xfrm>
              <a:off x="392451" y="7287497"/>
              <a:ext cx="144780" cy="280670"/>
            </a:xfrm>
            <a:custGeom>
              <a:avLst/>
              <a:gdLst/>
              <a:ahLst/>
              <a:cxnLst/>
              <a:rect l="l" t="t" r="r" b="b"/>
              <a:pathLst>
                <a:path w="144779" h="280670">
                  <a:moveTo>
                    <a:pt x="144090" y="280171"/>
                  </a:moveTo>
                  <a:lnTo>
                    <a:pt x="112835" y="240219"/>
                  </a:lnTo>
                  <a:lnTo>
                    <a:pt x="64275" y="153129"/>
                  </a:lnTo>
                  <a:lnTo>
                    <a:pt x="19600" y="66193"/>
                  </a:lnTo>
                  <a:lnTo>
                    <a:pt x="0" y="26705"/>
                  </a:lnTo>
                  <a:lnTo>
                    <a:pt x="10291" y="20180"/>
                  </a:lnTo>
                  <a:lnTo>
                    <a:pt x="35137" y="7721"/>
                  </a:lnTo>
                  <a:lnTo>
                    <a:pt x="65492" y="0"/>
                  </a:lnTo>
                  <a:lnTo>
                    <a:pt x="92311" y="7689"/>
                  </a:lnTo>
                  <a:lnTo>
                    <a:pt x="103315" y="50380"/>
                  </a:lnTo>
                  <a:lnTo>
                    <a:pt x="125970" y="144239"/>
                  </a:lnTo>
                  <a:lnTo>
                    <a:pt x="144740" y="237943"/>
                  </a:lnTo>
                  <a:lnTo>
                    <a:pt x="144090" y="280171"/>
                  </a:lnTo>
                  <a:close/>
                </a:path>
              </a:pathLst>
            </a:custGeom>
            <a:solidFill>
              <a:srgbClr val="F4F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321" y="6967898"/>
              <a:ext cx="173146" cy="10383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77888" y="7022236"/>
              <a:ext cx="317500" cy="350520"/>
            </a:xfrm>
            <a:custGeom>
              <a:avLst/>
              <a:gdLst/>
              <a:ahLst/>
              <a:cxnLst/>
              <a:rect l="l" t="t" r="r" b="b"/>
              <a:pathLst>
                <a:path w="317500" h="350520">
                  <a:moveTo>
                    <a:pt x="317309" y="217817"/>
                  </a:moveTo>
                  <a:lnTo>
                    <a:pt x="310070" y="203161"/>
                  </a:lnTo>
                  <a:lnTo>
                    <a:pt x="279044" y="193598"/>
                  </a:lnTo>
                  <a:lnTo>
                    <a:pt x="237236" y="187921"/>
                  </a:lnTo>
                  <a:lnTo>
                    <a:pt x="209753" y="185889"/>
                  </a:lnTo>
                  <a:lnTo>
                    <a:pt x="196049" y="163106"/>
                  </a:lnTo>
                  <a:lnTo>
                    <a:pt x="151003" y="93522"/>
                  </a:lnTo>
                  <a:lnTo>
                    <a:pt x="99199" y="25946"/>
                  </a:lnTo>
                  <a:lnTo>
                    <a:pt x="59702" y="0"/>
                  </a:lnTo>
                  <a:lnTo>
                    <a:pt x="35267" y="10566"/>
                  </a:lnTo>
                  <a:lnTo>
                    <a:pt x="16637" y="23329"/>
                  </a:lnTo>
                  <a:lnTo>
                    <a:pt x="4749" y="34086"/>
                  </a:lnTo>
                  <a:lnTo>
                    <a:pt x="584" y="38608"/>
                  </a:lnTo>
                  <a:lnTo>
                    <a:pt x="8382" y="75831"/>
                  </a:lnTo>
                  <a:lnTo>
                    <a:pt x="27559" y="158584"/>
                  </a:lnTo>
                  <a:lnTo>
                    <a:pt x="51752" y="243446"/>
                  </a:lnTo>
                  <a:lnTo>
                    <a:pt x="52755" y="245376"/>
                  </a:lnTo>
                  <a:lnTo>
                    <a:pt x="52476" y="245503"/>
                  </a:lnTo>
                  <a:lnTo>
                    <a:pt x="39865" y="257886"/>
                  </a:lnTo>
                  <a:lnTo>
                    <a:pt x="15608" y="286169"/>
                  </a:lnTo>
                  <a:lnTo>
                    <a:pt x="0" y="317030"/>
                  </a:lnTo>
                  <a:lnTo>
                    <a:pt x="13360" y="337121"/>
                  </a:lnTo>
                  <a:lnTo>
                    <a:pt x="23279" y="342265"/>
                  </a:lnTo>
                  <a:lnTo>
                    <a:pt x="53441" y="350126"/>
                  </a:lnTo>
                  <a:lnTo>
                    <a:pt x="104444" y="349313"/>
                  </a:lnTo>
                  <a:lnTo>
                    <a:pt x="176872" y="328434"/>
                  </a:lnTo>
                  <a:lnTo>
                    <a:pt x="236004" y="299161"/>
                  </a:lnTo>
                  <a:lnTo>
                    <a:pt x="279577" y="268909"/>
                  </a:lnTo>
                  <a:lnTo>
                    <a:pt x="306908" y="240753"/>
                  </a:lnTo>
                  <a:lnTo>
                    <a:pt x="317309" y="217817"/>
                  </a:lnTo>
                  <a:close/>
                </a:path>
              </a:pathLst>
            </a:custGeom>
            <a:solidFill>
              <a:srgbClr val="B69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0801" y="7051478"/>
              <a:ext cx="207010" cy="223520"/>
            </a:xfrm>
            <a:custGeom>
              <a:avLst/>
              <a:gdLst/>
              <a:ahLst/>
              <a:cxnLst/>
              <a:rect l="l" t="t" r="r" b="b"/>
              <a:pathLst>
                <a:path w="207009" h="223520">
                  <a:moveTo>
                    <a:pt x="113582" y="221622"/>
                  </a:moveTo>
                  <a:lnTo>
                    <a:pt x="124754" y="220257"/>
                  </a:lnTo>
                  <a:lnTo>
                    <a:pt x="151149" y="212556"/>
                  </a:lnTo>
                  <a:lnTo>
                    <a:pt x="182082" y="193107"/>
                  </a:lnTo>
                  <a:lnTo>
                    <a:pt x="206867" y="156499"/>
                  </a:lnTo>
                </a:path>
                <a:path w="207009" h="223520">
                  <a:moveTo>
                    <a:pt x="49229" y="215292"/>
                  </a:moveTo>
                  <a:lnTo>
                    <a:pt x="51747" y="220922"/>
                  </a:lnTo>
                  <a:lnTo>
                    <a:pt x="65714" y="223368"/>
                  </a:lnTo>
                </a:path>
                <a:path w="207009" h="223520">
                  <a:moveTo>
                    <a:pt x="0" y="20756"/>
                  </a:moveTo>
                  <a:lnTo>
                    <a:pt x="5821" y="19120"/>
                  </a:lnTo>
                  <a:lnTo>
                    <a:pt x="20395" y="14662"/>
                  </a:lnTo>
                  <a:lnTo>
                    <a:pt x="39386" y="8063"/>
                  </a:lnTo>
                  <a:lnTo>
                    <a:pt x="58459" y="0"/>
                  </a:lnTo>
                </a:path>
              </a:pathLst>
            </a:custGeom>
            <a:ln w="5333">
              <a:solidFill>
                <a:srgbClr val="832B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2451" y="7986385"/>
              <a:ext cx="144780" cy="280670"/>
            </a:xfrm>
            <a:custGeom>
              <a:avLst/>
              <a:gdLst/>
              <a:ahLst/>
              <a:cxnLst/>
              <a:rect l="l" t="t" r="r" b="b"/>
              <a:pathLst>
                <a:path w="144779" h="280670">
                  <a:moveTo>
                    <a:pt x="144090" y="280171"/>
                  </a:moveTo>
                  <a:lnTo>
                    <a:pt x="112835" y="240219"/>
                  </a:lnTo>
                  <a:lnTo>
                    <a:pt x="64275" y="153129"/>
                  </a:lnTo>
                  <a:lnTo>
                    <a:pt x="19600" y="66193"/>
                  </a:lnTo>
                  <a:lnTo>
                    <a:pt x="0" y="26705"/>
                  </a:lnTo>
                  <a:lnTo>
                    <a:pt x="10291" y="20180"/>
                  </a:lnTo>
                  <a:lnTo>
                    <a:pt x="35137" y="7721"/>
                  </a:lnTo>
                  <a:lnTo>
                    <a:pt x="65492" y="0"/>
                  </a:lnTo>
                  <a:lnTo>
                    <a:pt x="92311" y="7689"/>
                  </a:lnTo>
                  <a:lnTo>
                    <a:pt x="103315" y="50380"/>
                  </a:lnTo>
                  <a:lnTo>
                    <a:pt x="125970" y="144239"/>
                  </a:lnTo>
                  <a:lnTo>
                    <a:pt x="144740" y="237943"/>
                  </a:lnTo>
                  <a:lnTo>
                    <a:pt x="144090" y="280171"/>
                  </a:lnTo>
                  <a:close/>
                </a:path>
              </a:pathLst>
            </a:custGeom>
            <a:solidFill>
              <a:srgbClr val="F4F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321" y="7666787"/>
              <a:ext cx="173146" cy="10383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77888" y="7721117"/>
              <a:ext cx="317500" cy="350520"/>
            </a:xfrm>
            <a:custGeom>
              <a:avLst/>
              <a:gdLst/>
              <a:ahLst/>
              <a:cxnLst/>
              <a:rect l="l" t="t" r="r" b="b"/>
              <a:pathLst>
                <a:path w="317500" h="350520">
                  <a:moveTo>
                    <a:pt x="317309" y="217817"/>
                  </a:moveTo>
                  <a:lnTo>
                    <a:pt x="310070" y="203174"/>
                  </a:lnTo>
                  <a:lnTo>
                    <a:pt x="279044" y="193598"/>
                  </a:lnTo>
                  <a:lnTo>
                    <a:pt x="237236" y="187921"/>
                  </a:lnTo>
                  <a:lnTo>
                    <a:pt x="209753" y="185902"/>
                  </a:lnTo>
                  <a:lnTo>
                    <a:pt x="196049" y="163118"/>
                  </a:lnTo>
                  <a:lnTo>
                    <a:pt x="151003" y="93522"/>
                  </a:lnTo>
                  <a:lnTo>
                    <a:pt x="99199" y="25946"/>
                  </a:lnTo>
                  <a:lnTo>
                    <a:pt x="59702" y="0"/>
                  </a:lnTo>
                  <a:lnTo>
                    <a:pt x="35267" y="10579"/>
                  </a:lnTo>
                  <a:lnTo>
                    <a:pt x="16637" y="23342"/>
                  </a:lnTo>
                  <a:lnTo>
                    <a:pt x="4749" y="34086"/>
                  </a:lnTo>
                  <a:lnTo>
                    <a:pt x="584" y="38608"/>
                  </a:lnTo>
                  <a:lnTo>
                    <a:pt x="8382" y="75844"/>
                  </a:lnTo>
                  <a:lnTo>
                    <a:pt x="27559" y="158597"/>
                  </a:lnTo>
                  <a:lnTo>
                    <a:pt x="51752" y="243446"/>
                  </a:lnTo>
                  <a:lnTo>
                    <a:pt x="52768" y="245389"/>
                  </a:lnTo>
                  <a:lnTo>
                    <a:pt x="52476" y="245516"/>
                  </a:lnTo>
                  <a:lnTo>
                    <a:pt x="39865" y="257898"/>
                  </a:lnTo>
                  <a:lnTo>
                    <a:pt x="15608" y="286181"/>
                  </a:lnTo>
                  <a:lnTo>
                    <a:pt x="0" y="317030"/>
                  </a:lnTo>
                  <a:lnTo>
                    <a:pt x="13360" y="337121"/>
                  </a:lnTo>
                  <a:lnTo>
                    <a:pt x="23279" y="342277"/>
                  </a:lnTo>
                  <a:lnTo>
                    <a:pt x="53441" y="350126"/>
                  </a:lnTo>
                  <a:lnTo>
                    <a:pt x="104444" y="349313"/>
                  </a:lnTo>
                  <a:lnTo>
                    <a:pt x="176872" y="328447"/>
                  </a:lnTo>
                  <a:lnTo>
                    <a:pt x="236004" y="299173"/>
                  </a:lnTo>
                  <a:lnTo>
                    <a:pt x="279577" y="268909"/>
                  </a:lnTo>
                  <a:lnTo>
                    <a:pt x="306908" y="240766"/>
                  </a:lnTo>
                  <a:lnTo>
                    <a:pt x="317309" y="217817"/>
                  </a:lnTo>
                  <a:close/>
                </a:path>
              </a:pathLst>
            </a:custGeom>
            <a:solidFill>
              <a:srgbClr val="B69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0801" y="7750367"/>
              <a:ext cx="207010" cy="223520"/>
            </a:xfrm>
            <a:custGeom>
              <a:avLst/>
              <a:gdLst/>
              <a:ahLst/>
              <a:cxnLst/>
              <a:rect l="l" t="t" r="r" b="b"/>
              <a:pathLst>
                <a:path w="207009" h="223520">
                  <a:moveTo>
                    <a:pt x="113582" y="221622"/>
                  </a:moveTo>
                  <a:lnTo>
                    <a:pt x="124754" y="220257"/>
                  </a:lnTo>
                  <a:lnTo>
                    <a:pt x="151149" y="212556"/>
                  </a:lnTo>
                  <a:lnTo>
                    <a:pt x="182082" y="193107"/>
                  </a:lnTo>
                  <a:lnTo>
                    <a:pt x="206867" y="156499"/>
                  </a:lnTo>
                </a:path>
                <a:path w="207009" h="223520">
                  <a:moveTo>
                    <a:pt x="49229" y="215292"/>
                  </a:moveTo>
                  <a:lnTo>
                    <a:pt x="51747" y="220922"/>
                  </a:lnTo>
                  <a:lnTo>
                    <a:pt x="65714" y="223368"/>
                  </a:lnTo>
                </a:path>
                <a:path w="207009" h="223520">
                  <a:moveTo>
                    <a:pt x="0" y="20756"/>
                  </a:moveTo>
                  <a:lnTo>
                    <a:pt x="5821" y="19120"/>
                  </a:lnTo>
                  <a:lnTo>
                    <a:pt x="20395" y="14662"/>
                  </a:lnTo>
                  <a:lnTo>
                    <a:pt x="39386" y="8063"/>
                  </a:lnTo>
                  <a:lnTo>
                    <a:pt x="58459" y="0"/>
                  </a:lnTo>
                </a:path>
              </a:pathLst>
            </a:custGeom>
            <a:ln w="5333">
              <a:solidFill>
                <a:srgbClr val="832B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188388" y="196988"/>
            <a:ext cx="2326212" cy="1628037"/>
          </a:xfrm>
          <a:prstGeom prst="roundRect">
            <a:avLst/>
          </a:prstGeom>
          <a:solidFill>
            <a:srgbClr val="F3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118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936178" y="4677195"/>
            <a:ext cx="356958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720972" y="2735365"/>
            <a:ext cx="503555" cy="5035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729129" y="512954"/>
            <a:ext cx="12714633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9"/>
              </a:lnSpc>
              <a:spcBef>
                <a:spcPct val="0"/>
              </a:spcBef>
            </a:pPr>
            <a:r>
              <a:rPr lang="en-US" sz="3999">
                <a:solidFill>
                  <a:srgbClr val="BB4F30"/>
                </a:solidFill>
                <a:latin typeface="Arimo Bold"/>
              </a:rPr>
              <a:t>Подготовительный +  Основной этапы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28304" y="2565185"/>
            <a:ext cx="11566208" cy="67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5"/>
              </a:lnSpc>
              <a:spcBef>
                <a:spcPct val="0"/>
              </a:spcBef>
            </a:pPr>
            <a:r>
              <a:rPr lang="en-US" sz="3500">
                <a:solidFill>
                  <a:srgbClr val="BB4F30"/>
                </a:solidFill>
                <a:latin typeface="Arimo Bold"/>
              </a:rPr>
              <a:t>Необходимость развития наставничества в районе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03764" y="3575685"/>
            <a:ext cx="6833235" cy="67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5"/>
              </a:lnSpc>
              <a:spcBef>
                <a:spcPct val="0"/>
              </a:spcBef>
            </a:pPr>
            <a:r>
              <a:rPr lang="en-US" sz="3500">
                <a:solidFill>
                  <a:srgbClr val="BB4F30"/>
                </a:solidFill>
                <a:latin typeface="Arimo Bold"/>
              </a:rPr>
              <a:t>Цель и задачи наставничества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82013" y="4582795"/>
            <a:ext cx="3313986" cy="67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5"/>
              </a:lnSpc>
              <a:spcBef>
                <a:spcPct val="0"/>
              </a:spcBef>
            </a:pPr>
            <a:r>
              <a:rPr lang="en-US" sz="3500">
                <a:solidFill>
                  <a:srgbClr val="BB4F30"/>
                </a:solidFill>
                <a:latin typeface="Arimo Bold"/>
              </a:rPr>
              <a:t>Открытый тип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97027" y="5657379"/>
            <a:ext cx="3728173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BB4F30"/>
                </a:solidFill>
                <a:latin typeface="Arimo Bold"/>
              </a:rPr>
              <a:t>Веерный</a:t>
            </a:r>
            <a:r>
              <a:rPr lang="en-US" sz="3500" dirty="0">
                <a:solidFill>
                  <a:srgbClr val="BB4F30"/>
                </a:solidFill>
                <a:latin typeface="Arimo Bold"/>
              </a:rPr>
              <a:t>  </a:t>
            </a:r>
            <a:r>
              <a:rPr lang="en-US" sz="3500" dirty="0" err="1">
                <a:solidFill>
                  <a:srgbClr val="BB4F30"/>
                </a:solidFill>
                <a:latin typeface="Arimo Bold"/>
              </a:rPr>
              <a:t>вид</a:t>
            </a:r>
            <a:endParaRPr lang="en-US" sz="3500" dirty="0">
              <a:solidFill>
                <a:srgbClr val="BB4F30"/>
              </a:solidFill>
              <a:latin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971479" y="6597015"/>
            <a:ext cx="6065520" cy="67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5"/>
              </a:lnSpc>
              <a:spcBef>
                <a:spcPct val="0"/>
              </a:spcBef>
            </a:pPr>
            <a:r>
              <a:rPr lang="en-US" sz="3500">
                <a:solidFill>
                  <a:srgbClr val="BB4F30"/>
                </a:solidFill>
                <a:latin typeface="Arimo Bold"/>
              </a:rPr>
              <a:t>Форма "Учитель - учитель"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35948" y="7604125"/>
            <a:ext cx="3550920" cy="67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5"/>
              </a:lnSpc>
              <a:spcBef>
                <a:spcPct val="0"/>
              </a:spcBef>
            </a:pPr>
            <a:r>
              <a:rPr lang="en-US" sz="3500">
                <a:solidFill>
                  <a:srgbClr val="BB4F30"/>
                </a:solidFill>
                <a:latin typeface="Arimo Bold"/>
              </a:rPr>
              <a:t>Дорожная карта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18762" y="8584565"/>
            <a:ext cx="5185291" cy="67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5"/>
              </a:lnSpc>
              <a:spcBef>
                <a:spcPct val="0"/>
              </a:spcBef>
            </a:pPr>
            <a:r>
              <a:rPr lang="en-US" sz="3500">
                <a:solidFill>
                  <a:srgbClr val="BB4F30"/>
                </a:solidFill>
                <a:latin typeface="Arimo Bold"/>
              </a:rPr>
              <a:t>Стартовая диагностика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78458" y="7774305"/>
            <a:ext cx="503555" cy="5035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971479" y="8709025"/>
            <a:ext cx="503555" cy="5035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618762" y="5761355"/>
            <a:ext cx="503555" cy="5035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618762" y="4752975"/>
            <a:ext cx="503555" cy="50355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505767" y="3718560"/>
            <a:ext cx="503555" cy="50355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238623" y="6767195"/>
            <a:ext cx="503555" cy="503555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188388" y="196988"/>
            <a:ext cx="2326212" cy="1628037"/>
          </a:xfrm>
          <a:prstGeom prst="roundRect">
            <a:avLst/>
          </a:prstGeom>
          <a:solidFill>
            <a:srgbClr val="F3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7" r="732" b="347"/>
          <a:stretch>
            <a:fillRect/>
          </a:stretch>
        </p:blipFill>
        <p:spPr>
          <a:xfrm>
            <a:off x="0" y="-68238"/>
            <a:ext cx="18288000" cy="102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400" y="2400300"/>
            <a:ext cx="16733705" cy="759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9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444</Words>
  <Application>Microsoft Office PowerPoint</Application>
  <PresentationFormat>Произвольный</PresentationFormat>
  <Paragraphs>119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Trebuchet MS</vt:lpstr>
      <vt:lpstr>Arimo Bold</vt:lpstr>
      <vt:lpstr>Calibri</vt:lpstr>
      <vt:lpstr>Open Sans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реализации системы  (целевой модели) наставничества</vt:lpstr>
      <vt:lpstr>Этапы реализации системы  (целевой модели) наставничества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реализации системы  (целевой модели) наставничества</vt:lpstr>
      <vt:lpstr>Возможные риски внедрения  наставничества</vt:lpstr>
      <vt:lpstr>Важнейшие инструменты наставнической деятельности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Педагогические горизонтали - ДВ</dc:title>
  <dc:creator>Виктор</dc:creator>
  <cp:lastModifiedBy>Виктор</cp:lastModifiedBy>
  <cp:revision>6</cp:revision>
  <dcterms:created xsi:type="dcterms:W3CDTF">2006-08-16T00:00:00Z</dcterms:created>
  <dcterms:modified xsi:type="dcterms:W3CDTF">2023-04-25T09:22:15Z</dcterms:modified>
  <dc:identifier>DAFeVo_pIr4</dc:identifier>
</cp:coreProperties>
</file>