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2" r:id="rId6"/>
    <p:sldId id="267" r:id="rId7"/>
    <p:sldId id="268" r:id="rId8"/>
    <p:sldId id="261" r:id="rId9"/>
    <p:sldId id="260" r:id="rId10"/>
    <p:sldId id="263" r:id="rId11"/>
    <p:sldId id="264" r:id="rId12"/>
    <p:sldId id="265" r:id="rId13"/>
    <p:sldId id="266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33D4C1B7B39F7AD9A07EDBE29932C931A44284AFBF1D1C1AF0879CE3141A8665AA4F6F5ABD5737A719v9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kiro.ru/wp-content/uploads/2021/03/polozhenie-o-programme-nastavnichestva-v-obrazovatelnoj-organizaczii.doc" TargetMode="External"/><Relationship Id="rId2" Type="http://schemas.openxmlformats.org/officeDocument/2006/relationships/hyperlink" Target="https://pkiro.ru/activities/proekty/regionalnyj-nastavnicheskij-czentr-primorskogo-kray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kiro.ru/activities/proekty/regionalnyj-nastavnicheskij-czentr-primorskogo-kray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yasen65@mail.r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1098402" y="1451805"/>
            <a:ext cx="4346889" cy="289536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«</a:t>
            </a:r>
            <a:r>
              <a:rPr lang="ru-RU" dirty="0" smtClean="0"/>
              <a:t>Региональный конкурс наставнических практик «Формула успеха»  как ресурс выявления и диссеминации инновационного опыта».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3293039" y="2984078"/>
            <a:ext cx="6511131" cy="3646007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Сеничева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Юлия Алексеевна, гл. эксперт ЦНППМ ПК ИРО, 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yasen65@mail.ru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89242518521 </a:t>
            </a:r>
          </a:p>
          <a:p>
            <a:pPr algn="just"/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24600" y="3962400"/>
            <a:ext cx="1914524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Ф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ормат наставнической практики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14400"/>
            <a:ext cx="8686800" cy="5715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практики</a:t>
            </a:r>
            <a:endParaRPr lang="ru-RU" sz="4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1. Информационная карта практики </a:t>
            </a:r>
            <a:r>
              <a:rPr lang="ru-RU" sz="4200" b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200" b="0" dirty="0" smtClean="0">
                <a:latin typeface="Times New Roman" pitchFamily="18" charset="0"/>
                <a:cs typeface="Times New Roman" pitchFamily="18" charset="0"/>
              </a:rPr>
              <a:t>таблица, </a:t>
            </a:r>
            <a:r>
              <a:rPr lang="ru-RU" sz="4200" b="0" dirty="0">
                <a:latin typeface="Times New Roman" pitchFamily="18" charset="0"/>
                <a:cs typeface="Times New Roman" pitchFamily="18" charset="0"/>
              </a:rPr>
              <a:t>формат </a:t>
            </a:r>
            <a:r>
              <a:rPr lang="en-US" sz="4200" b="0" dirty="0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ru-RU" sz="4200" b="0" dirty="0">
                <a:latin typeface="Times New Roman" pitchFamily="18" charset="0"/>
                <a:cs typeface="Times New Roman" pitchFamily="18" charset="0"/>
              </a:rPr>
              <a:t> отдельным файлом):</a:t>
            </a:r>
          </a:p>
          <a:p>
            <a:pPr>
              <a:buNone/>
            </a:pPr>
            <a:r>
              <a:rPr lang="ru-RU" sz="4200" b="0" dirty="0">
                <a:latin typeface="Times New Roman" pitchFamily="18" charset="0"/>
                <a:cs typeface="Times New Roman" pitchFamily="18" charset="0"/>
              </a:rPr>
              <a:t>А) Общие сведения </a:t>
            </a:r>
            <a:r>
              <a:rPr lang="ru-RU" sz="4200" b="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4200" b="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4200" b="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200" b="0" dirty="0">
                <a:latin typeface="Times New Roman" pitchFamily="18" charset="0"/>
                <a:cs typeface="Times New Roman" pitchFamily="18" charset="0"/>
              </a:rPr>
              <a:t>Сущностные характеристики опыта.</a:t>
            </a:r>
          </a:p>
          <a:p>
            <a:pPr>
              <a:buNone/>
            </a:pPr>
            <a:r>
              <a:rPr lang="ru-RU" sz="4200" b="0" i="1" dirty="0">
                <a:latin typeface="Times New Roman" pitchFamily="18" charset="0"/>
                <a:cs typeface="Times New Roman" pitchFamily="18" charset="0"/>
              </a:rPr>
              <a:t>1.Тема </a:t>
            </a:r>
            <a:r>
              <a:rPr lang="ru-RU" sz="4200" b="0" i="1" dirty="0" smtClean="0">
                <a:latin typeface="Times New Roman" pitchFamily="18" charset="0"/>
                <a:cs typeface="Times New Roman" pitchFamily="18" charset="0"/>
              </a:rPr>
              <a:t>практики</a:t>
            </a:r>
            <a:endParaRPr lang="ru-RU" sz="4200" b="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200" b="0" i="1" dirty="0" smtClean="0">
                <a:latin typeface="Times New Roman" pitchFamily="18" charset="0"/>
                <a:cs typeface="Times New Roman" pitchFamily="18" charset="0"/>
              </a:rPr>
              <a:t>2. Описание </a:t>
            </a:r>
            <a:r>
              <a:rPr lang="ru-RU" sz="4200" b="0" i="1" dirty="0" smtClean="0">
                <a:latin typeface="Times New Roman" pitchFamily="18" charset="0"/>
                <a:cs typeface="Times New Roman" pitchFamily="18" charset="0"/>
              </a:rPr>
              <a:t>сути представляемого </a:t>
            </a:r>
            <a:r>
              <a:rPr lang="ru-RU" sz="4200" b="0" i="1" dirty="0">
                <a:latin typeface="Times New Roman" pitchFamily="18" charset="0"/>
                <a:cs typeface="Times New Roman" pitchFamily="18" charset="0"/>
              </a:rPr>
              <a:t>опыта (не более 50 слов) </a:t>
            </a:r>
          </a:p>
          <a:p>
            <a:pPr>
              <a:buNone/>
            </a:pPr>
            <a:r>
              <a:rPr lang="ru-RU" sz="4200" b="0" i="1" dirty="0" smtClean="0">
                <a:latin typeface="Times New Roman" pitchFamily="18" charset="0"/>
                <a:cs typeface="Times New Roman" pitchFamily="18" charset="0"/>
              </a:rPr>
              <a:t>3. Публикации </a:t>
            </a:r>
            <a:r>
              <a:rPr lang="ru-RU" sz="4200" b="0" i="1" dirty="0">
                <a:latin typeface="Times New Roman" pitchFamily="18" charset="0"/>
                <a:cs typeface="Times New Roman" pitchFamily="18" charset="0"/>
              </a:rPr>
              <a:t>о представленном педагогическом опыте. Награды и поощрения. </a:t>
            </a:r>
            <a:endParaRPr lang="ru-RU" sz="4200" b="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200" b="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2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42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Согласие на обработку персональных данных участника в соответствии со </a:t>
            </a:r>
            <a:r>
              <a:rPr lang="ru-RU" sz="42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статьей 9</a:t>
            </a:r>
            <a:r>
              <a:rPr lang="ru-RU" sz="42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Федерального закона от 27 июля 2006 года N 152-ФЗ «О персональных данных</a:t>
            </a:r>
            <a:r>
              <a:rPr lang="ru-RU" sz="42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». (муниципалитет)</a:t>
            </a:r>
            <a:endParaRPr lang="ru-RU" sz="4200" b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200" b="0" dirty="0">
                <a:latin typeface="Times New Roman" pitchFamily="18" charset="0"/>
                <a:cs typeface="Times New Roman" pitchFamily="18" charset="0"/>
              </a:rPr>
              <a:t>3.  Наставническая практика. </a:t>
            </a:r>
          </a:p>
          <a:p>
            <a:pPr>
              <a:buNone/>
            </a:pP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Формат наставнической практики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521176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Видеоролик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, в котором   участники демонстрируют  авторские/ методические идеи в области  наставничества различных моделей и форм, которые эффективны в  достижении ожидаемых результатов. </a:t>
            </a:r>
            <a:endParaRPr lang="ru-RU" sz="26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     В 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случае видеосъемки несовершеннолетних необходимо получить согласие их родителей/законных представителей на участие в </a:t>
            </a: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видеоролике для последующего размещения 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его на официальном  сайте ПК ИРО и в социальных сетях.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Видеоролик предоставляется в электронном виде, рекомендуемый объем – не более 100 МБ. Продолжительность видеоролика – не более 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минут. </a:t>
            </a:r>
          </a:p>
          <a:p>
            <a:pPr marL="0" indent="0" algn="just">
              <a:spcBef>
                <a:spcPts val="0"/>
              </a:spcBef>
            </a:pPr>
            <a:endParaRPr lang="ru-RU" sz="26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Формат наставнической практики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8534400" cy="58674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видеоролика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Презентация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участников наставнической практики. Продолжительность – не более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минут.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Описание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наставнической деятельности.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Участие в реализации программы/проекта наставничества: образовательные, методические события, образовательная, профессиональная деятельность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наставника/наставляемого (-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ых).  Продолжительность – не более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минут.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Описание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результатов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наставнической деятельности по достижению поставленной цели и  ожидаемых результатов.  Продолжительность – не более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1 минуты.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Формат наставнической практики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14400"/>
            <a:ext cx="8382000" cy="521176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2.Кейс 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наставника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должен  демонстрировать авторское видение наставнической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практики (ссылка на программу наставничества)</a:t>
            </a:r>
            <a:endParaRPr lang="ru-RU" sz="21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Пояснительная записка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с описанием цели, задач практики наставничества, перечень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приложений- если есть.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(не более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слов).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набора и способов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использования профессионального инструментария, используемого наставнической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парой/группой (не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более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300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слов).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Приложения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– если есть  (диагностика образовательных дефицитов; анкеты; </a:t>
            </a:r>
            <a:r>
              <a:rPr lang="ru-RU" sz="2100" b="0" dirty="0" err="1">
                <a:latin typeface="Times New Roman" pitchFamily="18" charset="0"/>
                <a:cs typeface="Times New Roman" pitchFamily="18" charset="0"/>
              </a:rPr>
              <a:t>опросники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; листы наблюдений; методические рекомендации; пособия; памятки; описание техник, технологий, методик, форм  наставничества),  направленные  на решение приоритетных задач данной практики.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Объем – не более 5 страниц, шрифт </a:t>
            </a:r>
            <a:r>
              <a:rPr lang="en-US" sz="2100" b="0" dirty="0">
                <a:latin typeface="Times New Roman" pitchFamily="18" charset="0"/>
                <a:cs typeface="Times New Roman" pitchFamily="18" charset="0"/>
              </a:rPr>
              <a:t>Times New Roman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, кегль 14, интервал 1.15. Объем Приложений не учитывается.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763000" cy="548640"/>
          </a:xfrm>
        </p:spPr>
        <p:txBody>
          <a:bodyPr/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Персонализированная Программа наставничества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5867400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https://pkiro.ru/activities/proekty/regionalnyj-nastavnicheskij-czentr-primorskogo-kraya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/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наставнический центр</a:t>
            </a:r>
          </a:p>
          <a:p>
            <a:pPr marL="0" indent="0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программе наставничества в образовательной организации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pkiro.ru/wp-content/uploads/2021/03/polozhenie-o-programme-nastavnichestva-v-obrazovatelnoj-organizaczii.doc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структура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персонализированной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(обязательно приказ о назначении наставника)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Наставник:</a:t>
            </a:r>
          </a:p>
          <a:p>
            <a:pPr marL="0" inden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Наставляемый(-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 целевая категория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реализации</a:t>
            </a:r>
          </a:p>
          <a:p>
            <a:pPr marL="0" inden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Ролевая модель («учитель-учитель» и т.п.)</a:t>
            </a:r>
          </a:p>
          <a:p>
            <a:pPr marL="0" inden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реализации (индивидуальная, групповая и т.п.)</a:t>
            </a:r>
          </a:p>
          <a:p>
            <a:pPr marL="0" inden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взаимодействия (в случае если программа имеет форму  сетевого проекта</a:t>
            </a:r>
          </a:p>
          <a:p>
            <a:pPr marL="0" indent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План/дорожная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наставника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достижение  результата/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проектный продукт (в случае если программа имеет форму проекта)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303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Итоги мониторинга 2023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6477001" y="76200"/>
            <a:ext cx="2286000" cy="10081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86836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Региональный конкурс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 практик наставничества «Формула успеха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»-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2024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983163"/>
          </a:xfrm>
        </p:spPr>
        <p:txBody>
          <a:bodyPr>
            <a:normAutofit/>
          </a:bodyPr>
          <a:lstStyle/>
          <a:p>
            <a:r>
              <a:rPr lang="ru-RU" sz="3200" b="0" i="1" dirty="0" smtClean="0">
                <a:latin typeface="Times New Roman" pitchFamily="18" charset="0"/>
                <a:cs typeface="Times New Roman" pitchFamily="18" charset="0"/>
              </a:rPr>
              <a:t>Сегодня мы обсудим:</a:t>
            </a:r>
          </a:p>
          <a:p>
            <a:pPr marL="0" indent="0">
              <a:spcBef>
                <a:spcPts val="0"/>
              </a:spcBef>
            </a:pPr>
            <a:r>
              <a:rPr lang="ru-RU" sz="3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Общие </a:t>
            </a:r>
            <a:r>
              <a:rPr lang="ru-RU" sz="3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положения Конкурса</a:t>
            </a:r>
          </a:p>
          <a:p>
            <a:pPr marL="0" indent="0">
              <a:spcBef>
                <a:spcPts val="0"/>
              </a:spcBef>
            </a:pPr>
            <a:r>
              <a:rPr lang="ru-RU" sz="39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Формирование жюри конкурса</a:t>
            </a:r>
          </a:p>
          <a:p>
            <a:pPr marL="0" indent="0">
              <a:spcBef>
                <a:spcPts val="0"/>
              </a:spcBef>
            </a:pPr>
            <a:r>
              <a:rPr lang="ru-RU" sz="39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Критерии оценки конкурсных материалов</a:t>
            </a:r>
          </a:p>
          <a:p>
            <a:pPr marL="0" indent="0">
              <a:spcBef>
                <a:spcPts val="0"/>
              </a:spcBef>
            </a:pPr>
            <a:r>
              <a:rPr lang="ru-RU" sz="3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3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формат наставнической практики</a:t>
            </a:r>
            <a:endParaRPr lang="ru-RU" sz="39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Общие положения Конкурса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00628"/>
            <a:ext cx="8458200" cy="430957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Bef>
                <a:spcPts val="0"/>
              </a:spcBef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конкурса -  создание условий для  обобщения опыта  наставничества и выявления лучших практик различных форм наставничества в  образовательных организациях Приморского края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ru-RU" sz="3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6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 чего выявлять практики</a:t>
            </a:r>
            <a:r>
              <a:rPr lang="ru-RU" sz="3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36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(-формирование </a:t>
            </a:r>
            <a:r>
              <a:rPr lang="ru-RU" sz="3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регионального банка лучших практик наставничества для повышения эффективности наставнической деятельности в </a:t>
            </a:r>
            <a:r>
              <a:rPr lang="ru-RU" sz="36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регионе).</a:t>
            </a:r>
          </a:p>
          <a:p>
            <a:pPr marL="0" indent="0" algn="just">
              <a:spcBef>
                <a:spcPts val="0"/>
              </a:spcBef>
            </a:pPr>
            <a:r>
              <a:rPr lang="ru-RU" sz="36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Какую оптимальную форму должны иметь практики? </a:t>
            </a:r>
            <a:endParaRPr lang="ru-RU" sz="36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520940" cy="54864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Общие положения Конкурса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498316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Конкурс проходит в два этапа – муниципальный и региональный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От городского округа/муниципального района на региональный этап  Конкурса  должны быть представлены  конкурсные работы победителей  в каждой номинации (максимально  четыре конкурсные работы от муниципалитета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0" algn="just">
              <a:spcBef>
                <a:spcPts val="0"/>
              </a:spcBef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Исключение: + 1-2 работы от городских округов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019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 этап (муниципальный) проходит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 01 декабря   по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декабря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2023 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заочной форме.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Муниципальный координатор Конкурса организует отбор лучших практик и направляет конкурсные материалы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 региональный этап Конкурса 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 22 декабря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года по 26 декабря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года.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этап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(региональный)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– с 11 января  по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19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января 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заочной форме.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Жюри регионального этапа Конкурса проводит экспертизу конкурсных материалов по указанным критериям и определяет победителей.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Победители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и призеры Конкурса будут объявлены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Краевом фестивале наставничества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 марта  2024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года в очной форме, а также на официальном сайте ПК ИРО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муниципальные  практики наставничества, прошедшие региональную экспертизу, будут размещены на официальном сайте ПК ИРО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разделе «Региональный наставнический центр» </a:t>
            </a:r>
            <a:r>
              <a:rPr lang="ru-RU" sz="2200" u="sng" dirty="0">
                <a:latin typeface="Times New Roman" pitchFamily="18" charset="0"/>
                <a:cs typeface="Times New Roman" pitchFamily="18" charset="0"/>
                <a:hlinkClick r:id="rId2"/>
              </a:rPr>
              <a:t>https://pkiro.ru/activities/proekty/regionalnyj-nastavnicheskij-czentr-primorskogo-kraya/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Подведение итогов конкурса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marL="36000" indent="457200" algn="just">
              <a:spcBef>
                <a:spcPts val="0"/>
              </a:spcBef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По итогам Конкурса оргкомитет выдвигает конкурсные работы  на присуждение статуса победителя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и призеров в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каждой номинации.</a:t>
            </a:r>
          </a:p>
          <a:p>
            <a:pPr marL="36000" indent="457200" algn="just">
              <a:spcBef>
                <a:spcPts val="0"/>
              </a:spcBef>
            </a:pP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работ победителей Конкурса утверждается приказом ректора ПК ИРО и публикуется на сайте ПК ИРО.</a:t>
            </a:r>
          </a:p>
          <a:p>
            <a:pPr marL="36000" indent="457200" algn="just">
              <a:spcBef>
                <a:spcPts val="0"/>
              </a:spcBef>
            </a:pP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се участники регионального этапа Конкурса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получат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электронные сертификаты участия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в инновационной деятельности в рамках реализации Региональной целевой модели наставничества.</a:t>
            </a:r>
          </a:p>
          <a:p>
            <a:pPr marL="36000" indent="457200" algn="just">
              <a:spcBef>
                <a:spcPts val="0"/>
              </a:spcBef>
            </a:pP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Участники, представившие практики наставничества в очном формате в рамках Краевого фестиваля, получат сертификаты участия с указанием очной формы трансляции педагогического опыта/инновационных практик и благодарственные письма.</a:t>
            </a:r>
          </a:p>
          <a:p>
            <a:pPr marL="36000" indent="457200" algn="just">
              <a:spcBef>
                <a:spcPts val="0"/>
              </a:spcBef>
            </a:pP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Участники, занявшие с 1-го по 3-е место в итоговом рейтинге в каждой номинации, становятся победителями, призерами, награждаются дипломами Министерства образования Приморского края, благодарственными письмами Приморского краевого института развития образования.</a:t>
            </a:r>
          </a:p>
          <a:p>
            <a:pPr marL="36000" indent="457200" algn="just">
              <a:spcBef>
                <a:spcPts val="0"/>
              </a:spcBef>
            </a:pPr>
            <a:endParaRPr lang="ru-RU" sz="22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жюри конкурса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638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Жюри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регионального этапа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конкурса: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формируется 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из специалистов муниципальных органов управления образованием и  муниципальных методических служб, из руководителей и педагогов образовательных организаций Приморского края, имеющих высокую квалификацию, педагогический  стаж  не менее 5 лет и опыт наставничества,  из представителей органов власти, общественных организаций, вузов на основе </a:t>
            </a: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заявок.  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Адрес электронной почты для приема заявок </a:t>
            </a:r>
            <a:r>
              <a:rPr lang="en-US" sz="2600" b="0" u="sng" dirty="0" err="1">
                <a:latin typeface="Times New Roman" pitchFamily="18" charset="0"/>
                <a:cs typeface="Times New Roman" pitchFamily="18" charset="0"/>
                <a:hlinkClick r:id="rId2"/>
              </a:rPr>
              <a:t>yasen</a:t>
            </a:r>
            <a:r>
              <a:rPr lang="ru-RU" sz="2600" b="0" u="sng" dirty="0">
                <a:latin typeface="Times New Roman" pitchFamily="18" charset="0"/>
                <a:cs typeface="Times New Roman" pitchFamily="18" charset="0"/>
                <a:hlinkClick r:id="rId2"/>
              </a:rPr>
              <a:t>65@</a:t>
            </a:r>
            <a:r>
              <a:rPr lang="en-US" sz="2600" b="0" u="sng" dirty="0">
                <a:latin typeface="Times New Roman" pitchFamily="18" charset="0"/>
                <a:cs typeface="Times New Roman" pitchFamily="18" charset="0"/>
                <a:hlinkClick r:id="rId2"/>
              </a:rPr>
              <a:t>mail</a:t>
            </a:r>
            <a:r>
              <a:rPr lang="ru-RU" sz="2600" b="0" u="sng" dirty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sz="2600" b="0" u="sng" dirty="0" err="1">
                <a:latin typeface="Times New Roman" pitchFamily="18" charset="0"/>
                <a:cs typeface="Times New Roman" pitchFamily="18" charset="0"/>
                <a:hlinkClick r:id="rId2"/>
              </a:rPr>
              <a:t>ru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Заявки 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принимаются до </a:t>
            </a: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17 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ноября </a:t>
            </a: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Члены жюри муниципального и регионального этапов Конкурса получат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сертификаты участия 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в экспертной деятельности.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600" b="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63976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Содержание наставнической практики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838200"/>
            <a:ext cx="8991600" cy="5287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Номинации Конкурса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«Наставничество в профессии»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(форма наставничества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«педагог 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0" dirty="0" err="1" smtClean="0">
                <a:latin typeface="Times New Roman" pitchFamily="18" charset="0"/>
                <a:cs typeface="Times New Roman" pitchFamily="18" charset="0"/>
              </a:rPr>
              <a:t>педагог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»);</a:t>
            </a:r>
            <a:endParaRPr lang="ru-RU" sz="2800" b="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«Дети учат детей»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(форма наставничества «ученик – </a:t>
            </a:r>
            <a:r>
              <a:rPr lang="ru-RU" sz="2800" b="0" dirty="0" err="1">
                <a:latin typeface="Times New Roman" pitchFamily="18" charset="0"/>
                <a:cs typeface="Times New Roman" pitchFamily="18" charset="0"/>
              </a:rPr>
              <a:t>ученик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», «студент – ученик», «куратор детских наставнических практик»);</a:t>
            </a:r>
          </a:p>
          <a:p>
            <a:pPr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«Наставничество в образовании»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(форма наставничества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«педагог-ученик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»).</a:t>
            </a:r>
          </a:p>
          <a:p>
            <a:pPr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«Сетевое наставничество»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-  сетевые формы реализации наставнических проектов 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(наставничества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«педагог 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0" dirty="0" err="1" smtClean="0">
                <a:latin typeface="Times New Roman" pitchFamily="18" charset="0"/>
                <a:cs typeface="Times New Roman" pitchFamily="18" charset="0"/>
              </a:rPr>
              <a:t>педагог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/группа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»,  «ученик – </a:t>
            </a:r>
            <a:r>
              <a:rPr lang="ru-RU" sz="2800" b="0" dirty="0" err="1">
                <a:latin typeface="Times New Roman" pitchFamily="18" charset="0"/>
                <a:cs typeface="Times New Roman" pitchFamily="18" charset="0"/>
              </a:rPr>
              <a:t>ученик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/группа», «студент – ученик»,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«педагог-ученик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»/группа» и т.п.)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289</TotalTime>
  <Words>847</Words>
  <Application>Microsoft Office PowerPoint</Application>
  <PresentationFormat>Экран (4:3)</PresentationFormat>
  <Paragraphs>80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Углы</vt:lpstr>
      <vt:lpstr>«Региональный конкурс наставнических практик «Формула успеха»  как ресурс выявления и диссеминации инновационного опыта».</vt:lpstr>
      <vt:lpstr>Итоги мониторинга 2023 </vt:lpstr>
      <vt:lpstr>Региональный конкурс  практик наставничества «Формула успеха»-2024</vt:lpstr>
      <vt:lpstr>Общие положения Конкурса</vt:lpstr>
      <vt:lpstr>Общие положения Конкурса</vt:lpstr>
      <vt:lpstr>Презентация PowerPoint</vt:lpstr>
      <vt:lpstr>Презентация PowerPoint</vt:lpstr>
      <vt:lpstr>Формирование жюри конкурса </vt:lpstr>
      <vt:lpstr>Содержание наставнической практики</vt:lpstr>
      <vt:lpstr> Формат наставнической практики </vt:lpstr>
      <vt:lpstr>Формат наставнической практики</vt:lpstr>
      <vt:lpstr>Формат наставнической практики</vt:lpstr>
      <vt:lpstr>Формат наставнической практики</vt:lpstr>
      <vt:lpstr>Персонализированная Программа наставничества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Юлия А. Сеничева</cp:lastModifiedBy>
  <cp:revision>18</cp:revision>
  <dcterms:created xsi:type="dcterms:W3CDTF">2006-08-16T00:00:00Z</dcterms:created>
  <dcterms:modified xsi:type="dcterms:W3CDTF">2023-11-28T06:23:55Z</dcterms:modified>
</cp:coreProperties>
</file>