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</p:sldMasterIdLst>
  <p:notesMasterIdLst>
    <p:notesMasterId r:id="rId16"/>
  </p:notesMasterIdLst>
  <p:sldIdLst>
    <p:sldId id="257" r:id="rId4"/>
    <p:sldId id="275" r:id="rId5"/>
    <p:sldId id="309" r:id="rId6"/>
    <p:sldId id="282" r:id="rId7"/>
    <p:sldId id="273" r:id="rId8"/>
    <p:sldId id="291" r:id="rId9"/>
    <p:sldId id="312" r:id="rId10"/>
    <p:sldId id="313" r:id="rId11"/>
    <p:sldId id="314" r:id="rId12"/>
    <p:sldId id="300" r:id="rId13"/>
    <p:sldId id="301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595" autoAdjust="0"/>
  </p:normalViewPr>
  <p:slideViewPr>
    <p:cSldViewPr>
      <p:cViewPr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46E68D-8AF3-4657-949A-AA378F03A6D1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36B497E-F6A4-41B6-BB3A-9E2E8F92F5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9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60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5F11B42-A35E-467F-A936-9DC54EF89821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93AAE5A-B8A2-4EEB-85FC-583ABB9E87F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38CBB-4911-4E16-B2BC-BB2B92C93453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338F1-4A29-49E1-8435-9CD594A9D8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D6F6B-B723-47B2-87E6-48BEA016BAE7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FCC25D-BF4A-4F68-96DA-D3FA5E6CAD5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FE878C-6219-4AE9-9F33-5FFCCF3770E6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3192C-CBF9-46DD-B605-FBC09650F2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60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2476E68-7897-40AB-BE60-BA529609A200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6435289-2C44-45C8-9596-C670F9DB4A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5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Google Shape;17;p5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t" anchorCtr="0" compatLnSpc="1"/>
          <a:lstStyle>
            <a:lvl1pPr marL="4572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itchFamily="34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Google Shape;18;p5"/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Google Shape;19;p5"/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Google Shape;20;p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45701" rIns="91421" bIns="45701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BDC5379-0CCE-44C9-AF8B-FCA37672344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351014-A2DD-49D5-B9ED-2B8A8008913B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300ABF-44ED-4D20-8DC3-692E470F75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777A23-E63C-4A61-8D50-91A9E7B5BDE9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D9F755-BF02-4BCA-B262-B0D8EE4E3C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DB38D-1636-4C05-94B9-E82544969763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F42EBF-CABA-44E5-93FD-7C6A24AA8D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582FC-EDA8-495E-BF8E-7411A6A02661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2FFC7F-3460-433E-9C25-CEFE957CA28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453031-5BA4-47E0-85F7-E3C8245639CD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7B1114-0AA8-481C-942B-7E669E55EA9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14B67-AD40-4198-933C-EAC5974547AE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D0E9B7-95ED-4C68-A772-689837E148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E7F86-63D8-44CC-B354-1DFFE05621EF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7F36F2-CFE1-4DEC-B8DA-D35EB9CF735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80C575-84EC-423D-B2F8-2BAE48203BBD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EE5B65-3A5A-4C91-9F7E-3552151A3D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762" cy="108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9735"/>
            <a:ext cx="12190762" cy="4182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33D9023-092E-4733-87D3-29F145CB80C6}" type="datetime1">
              <a:rPr lang="ru-RU"/>
              <a:pPr lvl="0"/>
              <a:t>01.02.2023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3AE7313-D362-4A60-8E2D-0571EF72EB6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0762" cy="108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9735"/>
            <a:ext cx="12190762" cy="4182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onkurs.sochisirius.ru/" TargetMode="External"/><Relationship Id="rId3" Type="http://schemas.openxmlformats.org/officeDocument/2006/relationships/hyperlink" Target="https://konkurs.sochisirius.ru/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pkiro.ru/regionalnyj-czentr-vyyavleniya-podderzhki-i-razvitiya-odarennyh-detej-i-talantlivoj-molodezhi/proektno-issledovatelskaya-deyatelnost/olimpiady-konkursy-konferenczii/bolshie-vyzov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hyperlink" Target="mailto:help@sochisirius.ru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konkurs@sochisirius.ru" TargetMode="Externa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531" y="-231884"/>
            <a:ext cx="12604236" cy="7089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5"/>
          <p:cNvSpPr txBox="1"/>
          <p:nvPr/>
        </p:nvSpPr>
        <p:spPr>
          <a:xfrm>
            <a:off x="134709" y="2506416"/>
            <a:ext cx="12191996" cy="2203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Всероссийский конкурс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научно-технологических проектов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«Большие вызовы» в 2022-2023 учебном году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4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15" y="756051"/>
            <a:ext cx="4221492" cy="10820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-19878" y="5966193"/>
            <a:ext cx="12154211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Учредители конкурса: </a:t>
            </a:r>
            <a:r>
              <a:rPr lang="ru-RU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Министерство науки и высшего образования Российской Федерации, Научно-технологический университет «Сириус», Образовательный Фонд «Талант и успех»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34709" y="4939771"/>
            <a:ext cx="10223889" cy="46166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Перечень </a:t>
            </a:r>
            <a:r>
              <a:rPr lang="ru-RU" sz="24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/>
              </a:rPr>
              <a:t>Минпросвещения</a:t>
            </a:r>
            <a:r>
              <a:rPr lang="ru-RU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России от 30.08.2022 № 788 - №</a:t>
            </a: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ru-RU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229, уровень </a:t>
            </a:r>
            <a:r>
              <a:rPr lang="en-US" sz="24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</a:t>
            </a:r>
            <a:endParaRPr lang="ru-RU" sz="24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4709" y="720793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009921" cy="597075"/>
          </a:xfrm>
        </p:spPr>
        <p:txBody>
          <a:bodyPr anchorCtr="0"/>
          <a:lstStyle/>
          <a:p>
            <a:pPr lvl="0" algn="l"/>
            <a:r>
              <a:rPr lang="ru-RU" sz="3600" b="1">
                <a:solidFill>
                  <a:srgbClr val="FFFFFF"/>
                </a:solidFill>
                <a:latin typeface="Georgia" pitchFamily="18"/>
              </a:rPr>
              <a:t>Региональный конкурс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0298" y="1765304"/>
            <a:ext cx="7247497" cy="163121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FF0000"/>
                </a:solidFill>
                <a:uFillTx/>
                <a:latin typeface="Georgia" pitchFamily="18"/>
              </a:rPr>
              <a:t>10 ноября 2022 – 15 февраля 2023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– прием заявок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i="0" u="none" strike="noStrike" kern="1200" cap="none" spc="0" baseline="0">
              <a:solidFill>
                <a:srgbClr val="000000"/>
              </a:solidFill>
              <a:uFillTx/>
              <a:latin typeface="Georg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FF0000"/>
                </a:solidFill>
                <a:uFillTx/>
                <a:latin typeface="Georgia" pitchFamily="18"/>
              </a:rPr>
              <a:t>16 февраля 2023 -01 марта 2023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– отборочный этап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i="0" u="none" strike="noStrike" kern="1200" cap="none" spc="0" baseline="0">
              <a:solidFill>
                <a:srgbClr val="000000"/>
              </a:solidFill>
              <a:uFillTx/>
              <a:latin typeface="Georg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FF0000"/>
                </a:solidFill>
                <a:uFillTx/>
                <a:latin typeface="Georgia" pitchFamily="18"/>
              </a:rPr>
              <a:t>08-25 марта 2023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– финальный этап</a:t>
            </a:r>
          </a:p>
        </p:txBody>
      </p:sp>
      <p:pic>
        <p:nvPicPr>
          <p:cNvPr id="4" name="object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798" y="4361175"/>
            <a:ext cx="3329943" cy="189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3662" y="0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836852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FFFFFF"/>
                </a:solidFill>
                <a:uFillTx/>
                <a:latin typeface="Georgia" pitchFamily="18"/>
              </a:rPr>
              <a:t>Заключительный этап</a:t>
            </a:r>
            <a:endParaRPr lang="ru-RU" sz="3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3098" y="1535954"/>
            <a:ext cx="7031095" cy="40011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FF0000"/>
                </a:solidFill>
                <a:uFillTx/>
                <a:latin typeface="Georgia" pitchFamily="18"/>
              </a:rPr>
              <a:t>10 апреля 2023 – 15 мая 2023 –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в онлайн-формате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8680" y="2442920"/>
            <a:ext cx="10333277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В 2 этапа: тестирование – выполнение заданий от экспертных комиссий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индивидуальное собеседование</a:t>
            </a:r>
          </a:p>
        </p:txBody>
      </p:sp>
      <p:grpSp>
        <p:nvGrpSpPr>
          <p:cNvPr id="5" name="object 19"/>
          <p:cNvGrpSpPr/>
          <p:nvPr/>
        </p:nvGrpSpPr>
        <p:grpSpPr>
          <a:xfrm>
            <a:off x="279404" y="4115421"/>
            <a:ext cx="2793994" cy="1960875"/>
            <a:chOff x="279404" y="4115421"/>
            <a:chExt cx="2793994" cy="1960875"/>
          </a:xfrm>
        </p:grpSpPr>
        <p:pic>
          <p:nvPicPr>
            <p:cNvPr id="6" name="object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680" y="4115421"/>
              <a:ext cx="2204718" cy="15747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ject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04" y="4440545"/>
              <a:ext cx="1165073" cy="1584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ject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0437" y="4948540"/>
              <a:ext cx="1087121" cy="11277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7"/>
          <p:cNvSpPr txBox="1"/>
          <p:nvPr/>
        </p:nvSpPr>
        <p:spPr>
          <a:xfrm>
            <a:off x="3469672" y="4440545"/>
            <a:ext cx="8100294" cy="70788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Участниками собеседования становятся по итогам тестирования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по результатам предварительной оценки проектных работ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60092" y="109078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679929" cy="651263"/>
          </a:xfrm>
        </p:spPr>
        <p:txBody>
          <a:bodyPr/>
          <a:lstStyle/>
          <a:p>
            <a:pPr lvl="0"/>
            <a:r>
              <a:rPr lang="ru-RU" sz="3600" b="1">
                <a:solidFill>
                  <a:srgbClr val="FFFFFF"/>
                </a:solidFill>
                <a:latin typeface="Georgia" pitchFamily="18"/>
              </a:rPr>
              <a:t>Контактная информация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59864" y="1060969"/>
            <a:ext cx="11933276" cy="5339830"/>
          </a:xfrm>
        </p:spPr>
        <p:txBody>
          <a:bodyPr anchorCtr="0"/>
          <a:lstStyle/>
          <a:p>
            <a:pPr lvl="0" algn="l"/>
            <a:r>
              <a:rPr lang="ru-RU" b="1" dirty="0">
                <a:latin typeface="Georgia" pitchFamily="18"/>
              </a:rPr>
              <a:t>РЦ «Сириус. Приморье»:</a:t>
            </a:r>
            <a:r>
              <a:rPr lang="ru-RU" dirty="0">
                <a:latin typeface="Georgia" pitchFamily="18"/>
              </a:rPr>
              <a:t> </a:t>
            </a:r>
          </a:p>
          <a:p>
            <a:pPr lvl="0" algn="l"/>
            <a:endParaRPr lang="en-US" dirty="0">
              <a:latin typeface="Georgia" pitchFamily="18"/>
            </a:endParaRPr>
          </a:p>
          <a:p>
            <a:pPr lvl="0" algn="l"/>
            <a:endParaRPr lang="ru-RU" dirty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endParaRPr lang="ru-RU" b="1" dirty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endParaRPr lang="ru-RU" sz="2200" b="1" dirty="0" smtClean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endParaRPr lang="ru-RU" sz="2200" b="1" dirty="0" smtClean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r>
              <a:rPr lang="ru-RU" sz="2200" b="1" dirty="0" smtClean="0">
                <a:latin typeface="Georgia" pitchFamily="18"/>
              </a:rPr>
              <a:t>ресурсы</a:t>
            </a:r>
            <a:r>
              <a:rPr lang="ru-RU" sz="2200" b="1" dirty="0">
                <a:latin typeface="Georgia" pitchFamily="18"/>
              </a:rPr>
              <a:t>: </a:t>
            </a:r>
          </a:p>
          <a:p>
            <a:pPr lvl="0" algn="l">
              <a:spcBef>
                <a:spcPts val="0"/>
              </a:spcBef>
            </a:pPr>
            <a:r>
              <a:rPr lang="ru-RU" sz="2200" dirty="0">
                <a:latin typeface="Georgia" pitchFamily="18"/>
              </a:rPr>
              <a:t>Региональный сайт конкурса: </a:t>
            </a:r>
            <a:r>
              <a:rPr lang="en-US" sz="2200" dirty="0">
                <a:latin typeface="Georgia" pitchFamily="18"/>
                <a:hlinkClick r:id="rId2"/>
              </a:rPr>
              <a:t>https://pkiro.ru/regionalnyj-czentr-vyyavleniya-podderzhki-i-razvitiya-odarennyh-detej-i-talantlivoj-molodezhi/proektno-issledovatelskaya-deyatelnost/olimpiady-konkursy-konferenczii/bolshie-vyzovy/</a:t>
            </a:r>
            <a:r>
              <a:rPr lang="ru-RU" sz="2200" dirty="0">
                <a:latin typeface="Georgia" pitchFamily="18"/>
              </a:rPr>
              <a:t> </a:t>
            </a:r>
          </a:p>
          <a:p>
            <a:pPr lvl="0" algn="l">
              <a:spcBef>
                <a:spcPts val="0"/>
              </a:spcBef>
            </a:pPr>
            <a:endParaRPr lang="ru-RU" sz="2200" dirty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>
                <a:latin typeface="Georgia" pitchFamily="18"/>
              </a:rPr>
              <a:t>Федеральный сайт конкурса: </a:t>
            </a:r>
            <a:r>
              <a:rPr lang="en-US" sz="2200" dirty="0">
                <a:latin typeface="Georgia" pitchFamily="18"/>
                <a:hlinkClick r:id="rId3"/>
              </a:rPr>
              <a:t>https://konkurs.sochisirius.ru/</a:t>
            </a:r>
            <a:r>
              <a:rPr lang="ru-RU" sz="2200" dirty="0">
                <a:latin typeface="Georgia" pitchFamily="18"/>
              </a:rPr>
              <a:t> </a:t>
            </a:r>
          </a:p>
          <a:p>
            <a:pPr lvl="0" algn="l">
              <a:spcBef>
                <a:spcPts val="0"/>
              </a:spcBef>
            </a:pPr>
            <a:r>
              <a:rPr lang="ru-RU" sz="2200" dirty="0" smtClean="0">
                <a:latin typeface="Georgia" pitchFamily="18"/>
              </a:rPr>
              <a:t>                              </a:t>
            </a:r>
            <a:endParaRPr lang="ru-RU" sz="2200" dirty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>
                <a:latin typeface="Georgia" pitchFamily="18"/>
              </a:rPr>
              <a:t>		Конкурс Большие вызовы «Сириус»:   </a:t>
            </a:r>
            <a:r>
              <a:rPr lang="en-US" sz="2200" dirty="0">
                <a:latin typeface="Georgia" pitchFamily="18"/>
                <a:hlinkClick r:id="rId4"/>
              </a:rPr>
              <a:t>konkurs@sochisirius.ru</a:t>
            </a:r>
            <a:endParaRPr lang="ru-RU" sz="2200" dirty="0">
              <a:latin typeface="Georgia" pitchFamily="18"/>
            </a:endParaRPr>
          </a:p>
          <a:p>
            <a:pPr lvl="0" algn="l">
              <a:spcBef>
                <a:spcPts val="0"/>
              </a:spcBef>
            </a:pPr>
            <a:r>
              <a:rPr lang="ru-RU" sz="2200" dirty="0">
                <a:latin typeface="Georgia" pitchFamily="18"/>
              </a:rPr>
              <a:t>                           Горячая линия Центра «Сириус»: </a:t>
            </a:r>
            <a:r>
              <a:rPr lang="ru-RU" sz="2200" dirty="0">
                <a:latin typeface="Georgia" pitchFamily="18"/>
                <a:hlinkClick r:id="rId5"/>
              </a:rPr>
              <a:t>help@sochisirius.ru</a:t>
            </a:r>
            <a:r>
              <a:rPr lang="ru-RU" sz="2200" dirty="0">
                <a:latin typeface="Georgia" pitchFamily="18"/>
              </a:rPr>
              <a:t>, 8 (800) 100 76 63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 lvl="0" algn="l"/>
            <a:endParaRPr lang="ru-RU" dirty="0"/>
          </a:p>
        </p:txBody>
      </p:sp>
      <p:sp>
        <p:nvSpPr>
          <p:cNvPr id="4" name="object 7"/>
          <p:cNvSpPr/>
          <p:nvPr/>
        </p:nvSpPr>
        <p:spPr>
          <a:xfrm>
            <a:off x="159864" y="1623700"/>
            <a:ext cx="730852" cy="57305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5942027" y="1542720"/>
            <a:ext cx="737911" cy="735003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717" y="1494722"/>
            <a:ext cx="4917252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8(423) 241-28-17,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Региональный </a:t>
            </a: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Georgia" pitchFamily="18"/>
              </a:rPr>
              <a:t>координатор </a:t>
            </a:r>
            <a:r>
              <a:rPr lang="ru-RU" sz="2400" b="1" i="0" u="none" strike="noStrike" kern="0" cap="none" spc="0" baseline="0" smtClean="0">
                <a:solidFill>
                  <a:srgbClr val="000000"/>
                </a:solidFill>
                <a:uFillTx/>
                <a:latin typeface="Georgia" pitchFamily="18"/>
              </a:rPr>
              <a:t>–Бушуева </a:t>
            </a:r>
            <a:r>
              <a:rPr lang="ru-RU" sz="2400" b="1" i="0" u="none" strike="noStrike" kern="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Елена Олеговна, </a:t>
            </a:r>
            <a:endParaRPr lang="ru-RU" sz="2400" b="1" i="0" u="none" strike="noStrike" kern="0" cap="none" spc="0" baseline="0" dirty="0" smtClean="0">
              <a:solidFill>
                <a:srgbClr val="000000"/>
              </a:solidFill>
              <a:uFillTx/>
              <a:latin typeface="Georgia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Georgia" pitchFamily="18"/>
              </a:rPr>
              <a:t>8-908-968-95-94</a:t>
            </a:r>
            <a:endParaRPr lang="ru-RU" sz="2400" b="1" i="0" u="none" strike="noStrike" kern="0" cap="none" spc="0" baseline="0" dirty="0">
              <a:solidFill>
                <a:srgbClr val="000000"/>
              </a:solidFill>
              <a:uFillTx/>
              <a:latin typeface="Georgia" pitchFamily="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979" y="1494723"/>
            <a:ext cx="4915128" cy="83099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hlinkClick r:id="rId8"/>
              </a:rPr>
              <a:t>http://</a:t>
            </a: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Georgia" panose="02040502050405020303" pitchFamily="18" charset="0"/>
                <a:hlinkClick r:id="rId8"/>
              </a:rPr>
              <a:t>konkurs.sochisirius.ru</a:t>
            </a:r>
            <a:r>
              <a:rPr lang="ru-RU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  </a:t>
            </a:r>
            <a:endParaRPr lang="en-US" sz="24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446" y="5439070"/>
            <a:ext cx="731584" cy="57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53662" y="0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1559381"/>
            <a:ext cx="6635124" cy="717493"/>
          </a:xfrm>
        </p:spPr>
        <p:txBody>
          <a:bodyPr anchorCtr="0"/>
          <a:lstStyle/>
          <a:p>
            <a:pPr lvl="0" algn="l"/>
            <a:r>
              <a:rPr lang="ru-RU" sz="3600" b="1">
                <a:latin typeface="Georgia" pitchFamily="18"/>
              </a:rPr>
              <a:t>Цель конкурса</a:t>
            </a:r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4079778" y="2276874"/>
            <a:ext cx="6624736" cy="3693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Выявление и развитие творческих способностей,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интереса к проектной, научной (научно-исследовательской),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инженерно-технической, изобретательской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творческой деятельности,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популяризация научных знаний и достижений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>
              <a:solidFill>
                <a:srgbClr val="000000"/>
              </a:solidFill>
              <a:uFillTx/>
              <a:latin typeface="Georgia" pitchFamily="18"/>
            </a:endParaRPr>
          </a:p>
        </p:txBody>
      </p:sp>
      <p:pic>
        <p:nvPicPr>
          <p:cNvPr id="4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374" y="0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63468"/>
            <a:ext cx="6417277" cy="681721"/>
          </a:xfrm>
        </p:spPr>
        <p:txBody>
          <a:bodyPr anchorCtr="0"/>
          <a:lstStyle/>
          <a:p>
            <a:pPr lvl="0" algn="l"/>
            <a:r>
              <a:rPr lang="ru-RU" sz="3600" b="1">
                <a:solidFill>
                  <a:srgbClr val="FFFFFF"/>
                </a:solidFill>
                <a:latin typeface="Georgia" pitchFamily="18"/>
              </a:rPr>
              <a:t>Направления конкурса</a:t>
            </a: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7" y="1113108"/>
            <a:ext cx="589111" cy="7591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6"/>
          <p:cNvSpPr txBox="1"/>
          <p:nvPr/>
        </p:nvSpPr>
        <p:spPr>
          <a:xfrm>
            <a:off x="1485003" y="1195733"/>
            <a:ext cx="2573139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Агропромышленные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биотехнологии</a:t>
            </a: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Georgia" pitchFamily="18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" y="4123258"/>
            <a:ext cx="1081442" cy="4165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8"/>
          <p:cNvSpPr txBox="1"/>
          <p:nvPr/>
        </p:nvSpPr>
        <p:spPr>
          <a:xfrm>
            <a:off x="1485003" y="3895572"/>
            <a:ext cx="3026792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Беспилотный транспорт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логистические системы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7" y="2016562"/>
            <a:ext cx="869795" cy="7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0"/>
          <p:cNvSpPr txBox="1"/>
          <p:nvPr/>
        </p:nvSpPr>
        <p:spPr>
          <a:xfrm>
            <a:off x="1485003" y="1851239"/>
            <a:ext cx="3214344" cy="107721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Большие данные,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искусственный интеллект,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финансовые технологии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машинное обучение</a:t>
            </a: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42" y="4827245"/>
            <a:ext cx="761457" cy="662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3"/>
          <p:cNvSpPr txBox="1"/>
          <p:nvPr/>
        </p:nvSpPr>
        <p:spPr>
          <a:xfrm>
            <a:off x="1485003" y="4820067"/>
            <a:ext cx="2986713" cy="33855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Генетика и биомедицина</a:t>
            </a:r>
          </a:p>
        </p:txBody>
      </p:sp>
      <p:pic>
        <p:nvPicPr>
          <p:cNvPr id="11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42" y="3039685"/>
            <a:ext cx="717429" cy="758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5"/>
          <p:cNvSpPr txBox="1"/>
          <p:nvPr/>
        </p:nvSpPr>
        <p:spPr>
          <a:xfrm>
            <a:off x="1485003" y="3147803"/>
            <a:ext cx="3310521" cy="33855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Когнитивные исследования</a:t>
            </a:r>
          </a:p>
        </p:txBody>
      </p:sp>
      <p:pic>
        <p:nvPicPr>
          <p:cNvPr id="13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42" y="5607932"/>
            <a:ext cx="615903" cy="724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8"/>
          <p:cNvSpPr txBox="1"/>
          <p:nvPr/>
        </p:nvSpPr>
        <p:spPr>
          <a:xfrm>
            <a:off x="1485003" y="5797387"/>
            <a:ext cx="2997933" cy="33855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Космические технологии</a:t>
            </a:r>
          </a:p>
        </p:txBody>
      </p:sp>
      <p:pic>
        <p:nvPicPr>
          <p:cNvPr id="15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6712" y="1113108"/>
            <a:ext cx="713058" cy="674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20"/>
          <p:cNvSpPr txBox="1"/>
          <p:nvPr/>
        </p:nvSpPr>
        <p:spPr>
          <a:xfrm>
            <a:off x="6441984" y="1242898"/>
            <a:ext cx="2056970" cy="33855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Нанотехнологии</a:t>
            </a:r>
          </a:p>
        </p:txBody>
      </p:sp>
      <p:pic>
        <p:nvPicPr>
          <p:cNvPr id="17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310" y="1889122"/>
            <a:ext cx="497863" cy="77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22"/>
          <p:cNvSpPr txBox="1"/>
          <p:nvPr/>
        </p:nvSpPr>
        <p:spPr>
          <a:xfrm>
            <a:off x="6500469" y="1941764"/>
            <a:ext cx="2347118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Природоподобные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нейротехнологии</a:t>
            </a:r>
          </a:p>
        </p:txBody>
      </p:sp>
      <p:pic>
        <p:nvPicPr>
          <p:cNvPr id="19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4310" y="2798722"/>
            <a:ext cx="603814" cy="6981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24"/>
          <p:cNvSpPr txBox="1"/>
          <p:nvPr/>
        </p:nvSpPr>
        <p:spPr>
          <a:xfrm>
            <a:off x="6500469" y="2978529"/>
            <a:ext cx="2228493" cy="33855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Новые материалы</a:t>
            </a:r>
          </a:p>
        </p:txBody>
      </p:sp>
      <p:pic>
        <p:nvPicPr>
          <p:cNvPr id="21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062" y="3516937"/>
            <a:ext cx="737600" cy="6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7"/>
          <p:cNvSpPr txBox="1"/>
          <p:nvPr/>
        </p:nvSpPr>
        <p:spPr>
          <a:xfrm>
            <a:off x="6500469" y="3592375"/>
            <a:ext cx="2316659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Освоение Арктики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Мирового океана</a:t>
            </a:r>
          </a:p>
        </p:txBody>
      </p:sp>
      <p:pic>
        <p:nvPicPr>
          <p:cNvPr id="23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2391" y="4989341"/>
            <a:ext cx="928810" cy="7251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9"/>
          <p:cNvSpPr txBox="1"/>
          <p:nvPr/>
        </p:nvSpPr>
        <p:spPr>
          <a:xfrm>
            <a:off x="6500469" y="5158624"/>
            <a:ext cx="1720343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Современная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энергетика</a:t>
            </a:r>
          </a:p>
        </p:txBody>
      </p:sp>
      <p:pic>
        <p:nvPicPr>
          <p:cNvPr id="25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4152" y="5832600"/>
            <a:ext cx="1011737" cy="44216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31"/>
          <p:cNvSpPr txBox="1"/>
          <p:nvPr/>
        </p:nvSpPr>
        <p:spPr>
          <a:xfrm>
            <a:off x="6500469" y="5761296"/>
            <a:ext cx="1864617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Умный город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безопасность</a:t>
            </a:r>
          </a:p>
        </p:txBody>
      </p:sp>
      <p:sp>
        <p:nvSpPr>
          <p:cNvPr id="27" name="TextBox 2"/>
          <p:cNvSpPr txBox="1"/>
          <p:nvPr/>
        </p:nvSpPr>
        <p:spPr>
          <a:xfrm>
            <a:off x="6500469" y="4277599"/>
            <a:ext cx="239441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Передовые производственные технологии</a:t>
            </a:r>
          </a:p>
        </p:txBody>
      </p:sp>
      <p:pic>
        <p:nvPicPr>
          <p:cNvPr id="28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1449" y="4220724"/>
            <a:ext cx="771214" cy="72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085603" y="0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18534"/>
            <a:ext cx="5340461" cy="603650"/>
          </a:xfrm>
        </p:spPr>
        <p:txBody>
          <a:bodyPr anchorCtr="0"/>
          <a:lstStyle/>
          <a:p>
            <a:pPr lvl="0" algn="l"/>
            <a:r>
              <a:rPr lang="ru-RU" sz="3200" b="1">
                <a:solidFill>
                  <a:srgbClr val="FFFFFF"/>
                </a:solidFill>
                <a:latin typeface="Georgia" pitchFamily="18"/>
              </a:rPr>
              <a:t>Структура конкурса</a:t>
            </a:r>
          </a:p>
        </p:txBody>
      </p:sp>
      <p:sp>
        <p:nvSpPr>
          <p:cNvPr id="3" name="object 11"/>
          <p:cNvSpPr/>
          <p:nvPr/>
        </p:nvSpPr>
        <p:spPr>
          <a:xfrm>
            <a:off x="0" y="1434080"/>
            <a:ext cx="1043943" cy="4491359"/>
          </a:xfrm>
          <a:custGeom>
            <a:avLst/>
            <a:gdLst>
              <a:gd name="f0" fmla="val w"/>
              <a:gd name="f1" fmla="val h"/>
              <a:gd name="f2" fmla="val 0"/>
              <a:gd name="f3" fmla="val 1043940"/>
              <a:gd name="f4" fmla="val 4491355"/>
              <a:gd name="f5" fmla="val 4491228"/>
              <a:gd name="f6" fmla="*/ f0 1 1043940"/>
              <a:gd name="f7" fmla="*/ f1 1 4491355"/>
              <a:gd name="f8" fmla="+- f4 0 f2"/>
              <a:gd name="f9" fmla="+- f3 0 f2"/>
              <a:gd name="f10" fmla="*/ f9 1 1043940"/>
              <a:gd name="f11" fmla="*/ f8 1 4491355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043940" h="4491355">
                <a:moveTo>
                  <a:pt x="f2" y="f5"/>
                </a:moveTo>
                <a:lnTo>
                  <a:pt x="f3" y="f5"/>
                </a:lnTo>
                <a:lnTo>
                  <a:pt x="f3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ject 13"/>
          <p:cNvSpPr txBox="1"/>
          <p:nvPr/>
        </p:nvSpPr>
        <p:spPr>
          <a:xfrm>
            <a:off x="71496" y="1434080"/>
            <a:ext cx="897682" cy="4277517"/>
          </a:xfrm>
          <a:prstGeom prst="rect">
            <a:avLst/>
          </a:prstGeom>
          <a:noFill/>
          <a:ln>
            <a:noFill/>
          </a:ln>
        </p:spPr>
        <p:txBody>
          <a:bodyPr vert="vert270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-1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Единая </a:t>
            </a:r>
            <a:r>
              <a:rPr lang="ru-RU" sz="2600" b="1" i="0" u="none" strike="noStrike" kern="1200" cap="none" spc="-10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система</a:t>
            </a:r>
            <a:r>
              <a:rPr lang="ru-RU" sz="2600" b="1" i="0" u="none" strike="noStrike" kern="1200" cap="none" spc="-7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 </a:t>
            </a:r>
            <a:r>
              <a:rPr lang="ru-RU" sz="2600" b="1" i="0" u="none" strike="noStrike" kern="1200" cap="none" spc="-3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входа</a:t>
            </a:r>
            <a:endParaRPr lang="ru-RU" sz="2600" b="1" i="0" u="none" strike="noStrike" kern="1200" cap="none" spc="0" baseline="0" dirty="0">
              <a:solidFill>
                <a:srgbClr val="000000"/>
              </a:solidFill>
              <a:uFillTx/>
              <a:latin typeface="Georgia" pitchFamily="18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ts val="387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-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«</a:t>
            </a:r>
            <a:r>
              <a:rPr lang="ru-RU" sz="2600" b="1" i="0" u="none" strike="noStrike" kern="1200" cap="none" spc="-5" baseline="0" dirty="0" err="1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Сириус.Онлайн</a:t>
            </a:r>
            <a:r>
              <a:rPr lang="ru-RU" sz="2600" b="0" i="0" u="none" strike="noStrike" kern="1200" cap="none" spc="-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»</a:t>
            </a:r>
            <a:endParaRPr lang="ru-RU" sz="2600" b="0" i="0" u="none" strike="noStrike" kern="1200" cap="none" spc="0" baseline="0" dirty="0">
              <a:solidFill>
                <a:srgbClr val="000000"/>
              </a:solidFill>
              <a:uFillTx/>
              <a:latin typeface="Georgia" pitchFamily="18"/>
              <a:cs typeface="Calibri"/>
            </a:endParaRPr>
          </a:p>
        </p:txBody>
      </p:sp>
      <p:sp>
        <p:nvSpPr>
          <p:cNvPr id="5" name="object 14"/>
          <p:cNvSpPr/>
          <p:nvPr/>
        </p:nvSpPr>
        <p:spPr>
          <a:xfrm>
            <a:off x="1463222" y="2267712"/>
            <a:ext cx="3424556" cy="1043943"/>
          </a:xfrm>
          <a:custGeom>
            <a:avLst/>
            <a:gdLst>
              <a:gd name="f0" fmla="val w"/>
              <a:gd name="f1" fmla="val h"/>
              <a:gd name="f2" fmla="val 0"/>
              <a:gd name="f3" fmla="val 3424554"/>
              <a:gd name="f4" fmla="val 1043939"/>
              <a:gd name="f5" fmla="val 3424428"/>
              <a:gd name="f6" fmla="*/ f0 1 3424554"/>
              <a:gd name="f7" fmla="*/ f1 1 1043939"/>
              <a:gd name="f8" fmla="+- f4 0 f2"/>
              <a:gd name="f9" fmla="+- f3 0 f2"/>
              <a:gd name="f10" fmla="*/ f9 1 3424554"/>
              <a:gd name="f11" fmla="*/ f8 1 104393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424554" h="1043939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28"/>
          <p:cNvSpPr/>
          <p:nvPr/>
        </p:nvSpPr>
        <p:spPr>
          <a:xfrm>
            <a:off x="1463222" y="4208900"/>
            <a:ext cx="3424556" cy="1043943"/>
          </a:xfrm>
          <a:custGeom>
            <a:avLst/>
            <a:gdLst>
              <a:gd name="f0" fmla="val w"/>
              <a:gd name="f1" fmla="val h"/>
              <a:gd name="f2" fmla="val 0"/>
              <a:gd name="f3" fmla="val 3424554"/>
              <a:gd name="f4" fmla="val 1043939"/>
              <a:gd name="f5" fmla="val 3424428"/>
              <a:gd name="f6" fmla="*/ f0 1 3424554"/>
              <a:gd name="f7" fmla="*/ f1 1 1043939"/>
              <a:gd name="f8" fmla="+- f4 0 f2"/>
              <a:gd name="f9" fmla="+- f3 0 f2"/>
              <a:gd name="f10" fmla="*/ f9 1 3424554"/>
              <a:gd name="f11" fmla="*/ f8 1 104393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424554" h="1043939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bject 16"/>
          <p:cNvSpPr txBox="1"/>
          <p:nvPr/>
        </p:nvSpPr>
        <p:spPr>
          <a:xfrm>
            <a:off x="1651351" y="2383438"/>
            <a:ext cx="2957379" cy="8123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Региональный трек</a:t>
            </a:r>
          </a:p>
        </p:txBody>
      </p:sp>
      <p:sp>
        <p:nvSpPr>
          <p:cNvPr id="8" name="object 30"/>
          <p:cNvSpPr txBox="1"/>
          <p:nvPr/>
        </p:nvSpPr>
        <p:spPr>
          <a:xfrm>
            <a:off x="1651351" y="4324663"/>
            <a:ext cx="3029178" cy="8123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Дистанционный трек</a:t>
            </a:r>
          </a:p>
        </p:txBody>
      </p:sp>
      <p:sp>
        <p:nvSpPr>
          <p:cNvPr id="9" name="object 17"/>
          <p:cNvSpPr/>
          <p:nvPr/>
        </p:nvSpPr>
        <p:spPr>
          <a:xfrm>
            <a:off x="5318680" y="3164957"/>
            <a:ext cx="586743" cy="1043943"/>
          </a:xfrm>
          <a:custGeom>
            <a:avLst/>
            <a:gdLst>
              <a:gd name="f0" fmla="val w"/>
              <a:gd name="f1" fmla="val h"/>
              <a:gd name="f2" fmla="val 0"/>
              <a:gd name="f3" fmla="val 586739"/>
              <a:gd name="f4" fmla="val 1043939"/>
              <a:gd name="f5" fmla="*/ f0 1 586739"/>
              <a:gd name="f6" fmla="*/ f1 1 1043939"/>
              <a:gd name="f7" fmla="+- f4 0 f2"/>
              <a:gd name="f8" fmla="+- f3 0 f2"/>
              <a:gd name="f9" fmla="*/ f8 1 586739"/>
              <a:gd name="f10" fmla="*/ f7 1 104393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586739" h="104393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object 23"/>
          <p:cNvSpPr/>
          <p:nvPr/>
        </p:nvSpPr>
        <p:spPr>
          <a:xfrm>
            <a:off x="6732123" y="3164555"/>
            <a:ext cx="1614172" cy="1043943"/>
          </a:xfrm>
          <a:custGeom>
            <a:avLst/>
            <a:gdLst>
              <a:gd name="f0" fmla="val w"/>
              <a:gd name="f1" fmla="val h"/>
              <a:gd name="f2" fmla="val 0"/>
              <a:gd name="f3" fmla="val 1614170"/>
              <a:gd name="f4" fmla="val 1043939"/>
              <a:gd name="f5" fmla="val 1613916"/>
              <a:gd name="f6" fmla="*/ f0 1 1614170"/>
              <a:gd name="f7" fmla="*/ f1 1 1043939"/>
              <a:gd name="f8" fmla="+- f4 0 f2"/>
              <a:gd name="f9" fmla="+- f3 0 f2"/>
              <a:gd name="f10" fmla="*/ f9 1 1614170"/>
              <a:gd name="f11" fmla="*/ f8 1 104393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614170" h="1043939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bject 39"/>
          <p:cNvSpPr/>
          <p:nvPr/>
        </p:nvSpPr>
        <p:spPr>
          <a:xfrm>
            <a:off x="8656835" y="2399385"/>
            <a:ext cx="1362227" cy="906188"/>
          </a:xfrm>
          <a:custGeom>
            <a:avLst/>
            <a:gdLst>
              <a:gd name="f0" fmla="val w"/>
              <a:gd name="f1" fmla="val h"/>
              <a:gd name="f2" fmla="val 0"/>
              <a:gd name="f3" fmla="val 901065"/>
              <a:gd name="f4" fmla="val 1257300"/>
              <a:gd name="f5" fmla="val 900683"/>
              <a:gd name="f6" fmla="*/ f0 1 901065"/>
              <a:gd name="f7" fmla="*/ f1 1 1257300"/>
              <a:gd name="f8" fmla="+- f4 0 f2"/>
              <a:gd name="f9" fmla="+- f3 0 f2"/>
              <a:gd name="f10" fmla="*/ f9 1 901065"/>
              <a:gd name="f11" fmla="*/ f8 1 125730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901065" h="1257300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object 41"/>
          <p:cNvSpPr/>
          <p:nvPr/>
        </p:nvSpPr>
        <p:spPr>
          <a:xfrm>
            <a:off x="8731623" y="4090705"/>
            <a:ext cx="1384447" cy="951561"/>
          </a:xfrm>
          <a:custGeom>
            <a:avLst/>
            <a:gdLst>
              <a:gd name="f0" fmla="val w"/>
              <a:gd name="f1" fmla="val h"/>
              <a:gd name="f2" fmla="val 0"/>
              <a:gd name="f3" fmla="val 901065"/>
              <a:gd name="f4" fmla="val 1256029"/>
              <a:gd name="f5" fmla="val 900683"/>
              <a:gd name="f6" fmla="val 1255776"/>
              <a:gd name="f7" fmla="*/ f0 1 901065"/>
              <a:gd name="f8" fmla="*/ f1 1 1256029"/>
              <a:gd name="f9" fmla="+- f4 0 f2"/>
              <a:gd name="f10" fmla="+- f3 0 f2"/>
              <a:gd name="f11" fmla="*/ f10 1 901065"/>
              <a:gd name="f12" fmla="*/ f9 1 125602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901065" h="1256029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2" y="f6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object 26"/>
          <p:cNvSpPr/>
          <p:nvPr/>
        </p:nvSpPr>
        <p:spPr>
          <a:xfrm>
            <a:off x="9885779" y="1167441"/>
            <a:ext cx="2306217" cy="968349"/>
          </a:xfrm>
          <a:custGeom>
            <a:avLst/>
            <a:gdLst>
              <a:gd name="f0" fmla="val w"/>
              <a:gd name="f1" fmla="val h"/>
              <a:gd name="f2" fmla="val 0"/>
              <a:gd name="f3" fmla="val 2593975"/>
              <a:gd name="f4" fmla="val 1043939"/>
              <a:gd name="f5" fmla="val 2593848"/>
              <a:gd name="f6" fmla="*/ f0 1 2593975"/>
              <a:gd name="f7" fmla="*/ f1 1 1043939"/>
              <a:gd name="f8" fmla="+- f4 0 f2"/>
              <a:gd name="f9" fmla="+- f3 0 f2"/>
              <a:gd name="f10" fmla="*/ f9 1 2593975"/>
              <a:gd name="f11" fmla="*/ f8 1 1043939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593975" h="1043939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object 36"/>
          <p:cNvSpPr/>
          <p:nvPr/>
        </p:nvSpPr>
        <p:spPr>
          <a:xfrm>
            <a:off x="9885779" y="5177241"/>
            <a:ext cx="2295427" cy="1002200"/>
          </a:xfrm>
          <a:custGeom>
            <a:avLst/>
            <a:gdLst>
              <a:gd name="f0" fmla="val w"/>
              <a:gd name="f1" fmla="val h"/>
              <a:gd name="f2" fmla="val 0"/>
              <a:gd name="f3" fmla="val 2583179"/>
              <a:gd name="f4" fmla="val 1043939"/>
              <a:gd name="f5" fmla="*/ f0 1 2583179"/>
              <a:gd name="f6" fmla="*/ f1 1 1043939"/>
              <a:gd name="f7" fmla="+- f4 0 f2"/>
              <a:gd name="f8" fmla="+- f3 0 f2"/>
              <a:gd name="f9" fmla="*/ f8 1 2583179"/>
              <a:gd name="f10" fmla="*/ f7 1 1043939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583179" h="1043939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object 19"/>
          <p:cNvSpPr txBox="1"/>
          <p:nvPr/>
        </p:nvSpPr>
        <p:spPr>
          <a:xfrm>
            <a:off x="5409636" y="3583945"/>
            <a:ext cx="546134" cy="1968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Т</a:t>
            </a:r>
            <a:r>
              <a:rPr lang="ru-RU" sz="1200" b="1" i="0" u="none" strike="noStrike" kern="1200" cap="none" spc="-4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Е</a:t>
            </a:r>
            <a:r>
              <a:rPr lang="ru-RU" sz="12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СТ</a:t>
            </a:r>
            <a:endParaRPr lang="ru-RU" sz="1200" b="1" i="0" u="none" strike="noStrike" kern="1200" cap="none" spc="0" baseline="0">
              <a:solidFill>
                <a:srgbClr val="000000"/>
              </a:solidFill>
              <a:uFillTx/>
              <a:latin typeface="Georgia" pitchFamily="18"/>
              <a:cs typeface="Calibri"/>
            </a:endParaRPr>
          </a:p>
        </p:txBody>
      </p:sp>
      <p:sp>
        <p:nvSpPr>
          <p:cNvPr id="16" name="object 25"/>
          <p:cNvSpPr txBox="1"/>
          <p:nvPr/>
        </p:nvSpPr>
        <p:spPr>
          <a:xfrm>
            <a:off x="6732123" y="3588498"/>
            <a:ext cx="1558329" cy="19685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СОБЕСЕДОВАНИЕ</a:t>
            </a:r>
          </a:p>
        </p:txBody>
      </p:sp>
      <p:sp>
        <p:nvSpPr>
          <p:cNvPr id="17" name="object 40"/>
          <p:cNvSpPr txBox="1"/>
          <p:nvPr/>
        </p:nvSpPr>
        <p:spPr>
          <a:xfrm>
            <a:off x="8656835" y="2525243"/>
            <a:ext cx="1362227" cy="4866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7-10 класс</a:t>
            </a:r>
          </a:p>
          <a:p>
            <a:pPr marL="12701" marR="0" lvl="0" indent="0" algn="l" defTabSz="914400" rtl="0" fontAlgn="auto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(финалисты)</a:t>
            </a:r>
            <a:endParaRPr lang="ru-RU" sz="1400" b="1" i="0" u="none" strike="noStrike" kern="1200" cap="none" spc="-5" baseline="0">
              <a:solidFill>
                <a:srgbClr val="000000"/>
              </a:solidFill>
              <a:uFillTx/>
              <a:latin typeface="Georgia" pitchFamily="18"/>
              <a:cs typeface="Calibri"/>
            </a:endParaRPr>
          </a:p>
        </p:txBody>
      </p:sp>
      <p:sp>
        <p:nvSpPr>
          <p:cNvPr id="18" name="object 42"/>
          <p:cNvSpPr txBox="1"/>
          <p:nvPr/>
        </p:nvSpPr>
        <p:spPr>
          <a:xfrm>
            <a:off x="8792358" y="4239368"/>
            <a:ext cx="1323712" cy="5488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3664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11 класс</a:t>
            </a:r>
          </a:p>
          <a:p>
            <a:pPr marL="12701" marR="0" lvl="0" indent="0" algn="l" defTabSz="914400" rtl="0" fontAlgn="auto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(финалисты)</a:t>
            </a:r>
            <a:endParaRPr lang="ru-RU" sz="1400" b="1" i="0" u="none" strike="noStrike" kern="1200" cap="none" spc="-5" baseline="0">
              <a:solidFill>
                <a:srgbClr val="000000"/>
              </a:solidFill>
              <a:uFillTx/>
              <a:latin typeface="Georgia" pitchFamily="18"/>
              <a:cs typeface="Calibri"/>
            </a:endParaRPr>
          </a:p>
        </p:txBody>
      </p:sp>
      <p:sp>
        <p:nvSpPr>
          <p:cNvPr id="19" name="object 27"/>
          <p:cNvSpPr txBox="1"/>
          <p:nvPr/>
        </p:nvSpPr>
        <p:spPr>
          <a:xfrm>
            <a:off x="9897886" y="1394496"/>
            <a:ext cx="2219971" cy="4885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9374" rIns="0" bIns="0" anchor="t" anchorCtr="1" compatLnSpc="1">
            <a:spAutoFit/>
          </a:bodyPr>
          <a:lstStyle/>
          <a:p>
            <a:pPr marL="12701" marR="5084" lvl="0" indent="-572130" algn="ctr" defTabSz="914400" rtl="0" fontAlgn="auto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Программа </a:t>
            </a:r>
          </a:p>
          <a:p>
            <a:pPr marL="12701" marR="5084" lvl="0" indent="-572130" algn="ctr" defTabSz="914400" rtl="0" fontAlgn="auto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«Большие  вызовы»</a:t>
            </a:r>
          </a:p>
        </p:txBody>
      </p:sp>
      <p:sp>
        <p:nvSpPr>
          <p:cNvPr id="20" name="object 37"/>
          <p:cNvSpPr txBox="1"/>
          <p:nvPr/>
        </p:nvSpPr>
        <p:spPr>
          <a:xfrm>
            <a:off x="9866613" y="5216030"/>
            <a:ext cx="2282516" cy="9246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9374" rIns="0" bIns="0" anchor="t" anchorCtr="1" compatLnSpc="1">
            <a:spAutoFit/>
          </a:bodyPr>
          <a:lstStyle/>
          <a:p>
            <a:pPr marL="12701" marR="5084" lvl="0" indent="-572130" algn="ctr" defTabSz="914400" rtl="0" fontAlgn="auto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Саммит (конгресс) молодых  ученых и  инженеров </a:t>
            </a:r>
          </a:p>
          <a:p>
            <a:pPr marL="12701" marR="5084" lvl="0" indent="-572130" algn="ctr" defTabSz="914400" rtl="0" fontAlgn="auto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«Большие  вызовы»</a:t>
            </a:r>
          </a:p>
        </p:txBody>
      </p:sp>
      <p:sp>
        <p:nvSpPr>
          <p:cNvPr id="21" name="object 52"/>
          <p:cNvSpPr/>
          <p:nvPr/>
        </p:nvSpPr>
        <p:spPr>
          <a:xfrm>
            <a:off x="5138726" y="1295000"/>
            <a:ext cx="3364388" cy="4783848"/>
          </a:xfrm>
          <a:custGeom>
            <a:avLst/>
            <a:gdLst>
              <a:gd name="f0" fmla="val w"/>
              <a:gd name="f1" fmla="val h"/>
              <a:gd name="f2" fmla="val 0"/>
              <a:gd name="f3" fmla="val 3453765"/>
              <a:gd name="f4" fmla="val 5450205"/>
              <a:gd name="f5" fmla="val 575576"/>
              <a:gd name="f6" fmla="val 1908"/>
              <a:gd name="f7" fmla="val 528370"/>
              <a:gd name="f8" fmla="val 7533"/>
              <a:gd name="f9" fmla="val 482215"/>
              <a:gd name="f10" fmla="val 16727"/>
              <a:gd name="f11" fmla="val 437259"/>
              <a:gd name="f12" fmla="val 29343"/>
              <a:gd name="f13" fmla="val 393650"/>
              <a:gd name="f14" fmla="val 45231"/>
              <a:gd name="f15" fmla="val 351536"/>
              <a:gd name="f16" fmla="val 64245"/>
              <a:gd name="f17" fmla="val 311066"/>
              <a:gd name="f18" fmla="val 86234"/>
              <a:gd name="f19" fmla="val 272388"/>
              <a:gd name="f20" fmla="val 111053"/>
              <a:gd name="f21" fmla="val 235649"/>
              <a:gd name="f22" fmla="val 138552"/>
              <a:gd name="f23" fmla="val 200998"/>
              <a:gd name="f24" fmla="val 168582"/>
              <a:gd name="f25" fmla="val 2877807"/>
              <a:gd name="f26" fmla="val 2925013"/>
              <a:gd name="f27" fmla="val 2971168"/>
              <a:gd name="f28" fmla="val 3016124"/>
              <a:gd name="f29" fmla="val 3059733"/>
              <a:gd name="f30" fmla="val 3101847"/>
              <a:gd name="f31" fmla="val 3142317"/>
              <a:gd name="f32" fmla="val 3180995"/>
              <a:gd name="f33" fmla="val 3217734"/>
              <a:gd name="f34" fmla="val 3252385"/>
              <a:gd name="f35" fmla="val 3284801"/>
              <a:gd name="f36" fmla="val 3314831"/>
              <a:gd name="f37" fmla="val 3342330"/>
              <a:gd name="f38" fmla="val 3367149"/>
              <a:gd name="f39" fmla="val 3389138"/>
              <a:gd name="f40" fmla="val 3408152"/>
              <a:gd name="f41" fmla="val 3424040"/>
              <a:gd name="f42" fmla="val 3436656"/>
              <a:gd name="f43" fmla="val 3445850"/>
              <a:gd name="f44" fmla="val 3451475"/>
              <a:gd name="f45" fmla="val 3453384"/>
              <a:gd name="f46" fmla="val 4874247"/>
              <a:gd name="f47" fmla="val 4921453"/>
              <a:gd name="f48" fmla="val 4967608"/>
              <a:gd name="f49" fmla="val 5012564"/>
              <a:gd name="f50" fmla="val 5056173"/>
              <a:gd name="f51" fmla="val 5098287"/>
              <a:gd name="f52" fmla="val 5138757"/>
              <a:gd name="f53" fmla="val 5177435"/>
              <a:gd name="f54" fmla="val 5214174"/>
              <a:gd name="f55" fmla="val 5248825"/>
              <a:gd name="f56" fmla="val 5281241"/>
              <a:gd name="f57" fmla="val 5311271"/>
              <a:gd name="f58" fmla="val 5338770"/>
              <a:gd name="f59" fmla="val 5363589"/>
              <a:gd name="f60" fmla="val 5385578"/>
              <a:gd name="f61" fmla="val 5404592"/>
              <a:gd name="f62" fmla="val 5420480"/>
              <a:gd name="f63" fmla="val 5433096"/>
              <a:gd name="f64" fmla="val 5442290"/>
              <a:gd name="f65" fmla="val 5447915"/>
              <a:gd name="f66" fmla="val 5449823"/>
              <a:gd name="f67" fmla="*/ f0 1 3453765"/>
              <a:gd name="f68" fmla="*/ f1 1 5450205"/>
              <a:gd name="f69" fmla="+- f4 0 f2"/>
              <a:gd name="f70" fmla="+- f3 0 f2"/>
              <a:gd name="f71" fmla="*/ f70 1 3453765"/>
              <a:gd name="f72" fmla="*/ f69 1 5450205"/>
              <a:gd name="f73" fmla="*/ f2 1 f71"/>
              <a:gd name="f74" fmla="*/ f3 1 f71"/>
              <a:gd name="f75" fmla="*/ f2 1 f72"/>
              <a:gd name="f76" fmla="*/ f4 1 f72"/>
              <a:gd name="f77" fmla="*/ f73 f67 1"/>
              <a:gd name="f78" fmla="*/ f74 f67 1"/>
              <a:gd name="f79" fmla="*/ f76 f68 1"/>
              <a:gd name="f80" fmla="*/ f75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7" t="f80" r="f78" b="f79"/>
            <a:pathLst>
              <a:path w="3453765" h="5450205">
                <a:moveTo>
                  <a:pt x="f2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4"/>
                </a:lnTo>
                <a:lnTo>
                  <a:pt x="f23" y="f22"/>
                </a:lnTo>
                <a:lnTo>
                  <a:pt x="f21" y="f20"/>
                </a:lnTo>
                <a:lnTo>
                  <a:pt x="f19" y="f18"/>
                </a:lnTo>
                <a:lnTo>
                  <a:pt x="f17" y="f16"/>
                </a:lnTo>
                <a:lnTo>
                  <a:pt x="f15" y="f14"/>
                </a:lnTo>
                <a:lnTo>
                  <a:pt x="f13" y="f12"/>
                </a:lnTo>
                <a:lnTo>
                  <a:pt x="f11" y="f10"/>
                </a:lnTo>
                <a:lnTo>
                  <a:pt x="f9" y="f8"/>
                </a:lnTo>
                <a:lnTo>
                  <a:pt x="f7" y="f6"/>
                </a:lnTo>
                <a:lnTo>
                  <a:pt x="f5" y="f2"/>
                </a:lnTo>
                <a:lnTo>
                  <a:pt x="f25" y="f2"/>
                </a:lnTo>
                <a:lnTo>
                  <a:pt x="f26" y="f6"/>
                </a:lnTo>
                <a:lnTo>
                  <a:pt x="f27" y="f8"/>
                </a:lnTo>
                <a:lnTo>
                  <a:pt x="f28" y="f10"/>
                </a:lnTo>
                <a:lnTo>
                  <a:pt x="f29" y="f12"/>
                </a:lnTo>
                <a:lnTo>
                  <a:pt x="f30" y="f14"/>
                </a:lnTo>
                <a:lnTo>
                  <a:pt x="f31" y="f16"/>
                </a:lnTo>
                <a:lnTo>
                  <a:pt x="f32" y="f18"/>
                </a:lnTo>
                <a:lnTo>
                  <a:pt x="f33" y="f20"/>
                </a:lnTo>
                <a:lnTo>
                  <a:pt x="f34" y="f22"/>
                </a:lnTo>
                <a:lnTo>
                  <a:pt x="f35" y="f24"/>
                </a:lnTo>
                <a:lnTo>
                  <a:pt x="f36" y="f23"/>
                </a:lnTo>
                <a:lnTo>
                  <a:pt x="f37" y="f21"/>
                </a:lnTo>
                <a:lnTo>
                  <a:pt x="f38" y="f19"/>
                </a:lnTo>
                <a:lnTo>
                  <a:pt x="f39" y="f17"/>
                </a:lnTo>
                <a:lnTo>
                  <a:pt x="f40" y="f15"/>
                </a:lnTo>
                <a:lnTo>
                  <a:pt x="f41" y="f13"/>
                </a:lnTo>
                <a:lnTo>
                  <a:pt x="f42" y="f11"/>
                </a:lnTo>
                <a:lnTo>
                  <a:pt x="f43" y="f9"/>
                </a:lnTo>
                <a:lnTo>
                  <a:pt x="f44" y="f7"/>
                </a:lnTo>
                <a:lnTo>
                  <a:pt x="f45" y="f5"/>
                </a:lnTo>
                <a:lnTo>
                  <a:pt x="f45" y="f46"/>
                </a:lnTo>
                <a:lnTo>
                  <a:pt x="f44" y="f47"/>
                </a:lnTo>
                <a:lnTo>
                  <a:pt x="f43" y="f48"/>
                </a:lnTo>
                <a:lnTo>
                  <a:pt x="f42" y="f49"/>
                </a:lnTo>
                <a:lnTo>
                  <a:pt x="f41" y="f50"/>
                </a:lnTo>
                <a:lnTo>
                  <a:pt x="f40" y="f51"/>
                </a:lnTo>
                <a:lnTo>
                  <a:pt x="f39" y="f52"/>
                </a:lnTo>
                <a:lnTo>
                  <a:pt x="f38" y="f53"/>
                </a:lnTo>
                <a:lnTo>
                  <a:pt x="f37" y="f54"/>
                </a:lnTo>
                <a:lnTo>
                  <a:pt x="f36" y="f55"/>
                </a:lnTo>
                <a:lnTo>
                  <a:pt x="f35" y="f56"/>
                </a:lnTo>
                <a:lnTo>
                  <a:pt x="f34" y="f57"/>
                </a:lnTo>
                <a:lnTo>
                  <a:pt x="f33" y="f58"/>
                </a:lnTo>
                <a:lnTo>
                  <a:pt x="f32" y="f59"/>
                </a:lnTo>
                <a:lnTo>
                  <a:pt x="f31" y="f60"/>
                </a:lnTo>
                <a:lnTo>
                  <a:pt x="f30" y="f61"/>
                </a:lnTo>
                <a:lnTo>
                  <a:pt x="f29" y="f62"/>
                </a:lnTo>
                <a:lnTo>
                  <a:pt x="f28" y="f63"/>
                </a:lnTo>
                <a:lnTo>
                  <a:pt x="f27" y="f64"/>
                </a:lnTo>
                <a:lnTo>
                  <a:pt x="f26" y="f65"/>
                </a:lnTo>
                <a:lnTo>
                  <a:pt x="f25" y="f66"/>
                </a:lnTo>
                <a:lnTo>
                  <a:pt x="f5" y="f66"/>
                </a:lnTo>
                <a:lnTo>
                  <a:pt x="f7" y="f65"/>
                </a:lnTo>
                <a:lnTo>
                  <a:pt x="f9" y="f64"/>
                </a:lnTo>
                <a:lnTo>
                  <a:pt x="f11" y="f63"/>
                </a:lnTo>
                <a:lnTo>
                  <a:pt x="f13" y="f62"/>
                </a:lnTo>
                <a:lnTo>
                  <a:pt x="f15" y="f61"/>
                </a:lnTo>
                <a:lnTo>
                  <a:pt x="f17" y="f60"/>
                </a:lnTo>
                <a:lnTo>
                  <a:pt x="f19" y="f59"/>
                </a:lnTo>
                <a:lnTo>
                  <a:pt x="f21" y="f58"/>
                </a:lnTo>
                <a:lnTo>
                  <a:pt x="f23" y="f57"/>
                </a:lnTo>
                <a:lnTo>
                  <a:pt x="f24" y="f56"/>
                </a:lnTo>
                <a:lnTo>
                  <a:pt x="f22" y="f55"/>
                </a:lnTo>
                <a:lnTo>
                  <a:pt x="f20" y="f54"/>
                </a:lnTo>
                <a:lnTo>
                  <a:pt x="f18" y="f53"/>
                </a:lnTo>
                <a:lnTo>
                  <a:pt x="f16" y="f52"/>
                </a:lnTo>
                <a:lnTo>
                  <a:pt x="f14" y="f51"/>
                </a:lnTo>
                <a:lnTo>
                  <a:pt x="f12" y="f50"/>
                </a:lnTo>
                <a:lnTo>
                  <a:pt x="f10" y="f49"/>
                </a:lnTo>
                <a:lnTo>
                  <a:pt x="f8" y="f48"/>
                </a:lnTo>
                <a:lnTo>
                  <a:pt x="f6" y="f47"/>
                </a:lnTo>
                <a:lnTo>
                  <a:pt x="f2" y="f46"/>
                </a:lnTo>
                <a:lnTo>
                  <a:pt x="f2" y="f5"/>
                </a:lnTo>
                <a:close/>
              </a:path>
            </a:pathLst>
          </a:custGeom>
          <a:noFill/>
          <a:ln w="25904">
            <a:solidFill>
              <a:srgbClr val="F08173"/>
            </a:solidFill>
            <a:custDash>
              <a:ds d="800135" sp="800135"/>
            </a:custDash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object 53"/>
          <p:cNvSpPr txBox="1"/>
          <p:nvPr/>
        </p:nvSpPr>
        <p:spPr>
          <a:xfrm>
            <a:off x="5261320" y="1509592"/>
            <a:ext cx="3241794" cy="7508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1" compatLnSpc="1">
            <a:spAutoFit/>
          </a:bodyPr>
          <a:lstStyle/>
          <a:p>
            <a:pPr marL="12701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15" baseline="0">
                <a:solidFill>
                  <a:srgbClr val="92D050"/>
                </a:solidFill>
                <a:uFillTx/>
                <a:latin typeface="Georgia" pitchFamily="18"/>
                <a:cs typeface="Trebuchet MS"/>
              </a:rPr>
              <a:t>Заключительный</a:t>
            </a:r>
            <a:r>
              <a:rPr lang="ru-RU" sz="2400" b="1" i="0" u="none" strike="noStrike" kern="1200" cap="none" spc="-160" baseline="0">
                <a:solidFill>
                  <a:srgbClr val="92D050"/>
                </a:solidFill>
                <a:uFillTx/>
                <a:latin typeface="Georgia" pitchFamily="18"/>
                <a:cs typeface="Trebuchet MS"/>
              </a:rPr>
              <a:t> </a:t>
            </a:r>
            <a:r>
              <a:rPr lang="ru-RU" sz="2400" b="1" i="0" u="none" strike="noStrike" kern="1200" cap="none" spc="70" baseline="0">
                <a:solidFill>
                  <a:srgbClr val="92D050"/>
                </a:solidFill>
                <a:uFillTx/>
                <a:latin typeface="Georgia" pitchFamily="18"/>
                <a:cs typeface="Trebuchet MS"/>
              </a:rPr>
              <a:t>этап</a:t>
            </a:r>
            <a:endParaRPr lang="ru-RU" sz="2400" b="1" i="0" u="none" strike="noStrike" kern="1200" cap="none" spc="0" baseline="0">
              <a:solidFill>
                <a:srgbClr val="92D050"/>
              </a:solidFill>
              <a:uFillTx/>
              <a:latin typeface="Georgia" pitchFamily="18"/>
              <a:cs typeface="Trebuchet MS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1035301" y="2789642"/>
            <a:ext cx="481961" cy="890945"/>
          </a:xfrm>
          <a:custGeom>
            <a:avLst/>
            <a:gdLst>
              <a:gd name="f0" fmla="val w"/>
              <a:gd name="f1" fmla="val h"/>
              <a:gd name="f2" fmla="val 0"/>
              <a:gd name="f3" fmla="val 481965"/>
              <a:gd name="f4" fmla="val 1610995"/>
              <a:gd name="f5" fmla="val 1610867"/>
              <a:gd name="f6" fmla="val 240792"/>
              <a:gd name="f7" fmla="val 481584"/>
              <a:gd name="f8" fmla="*/ f0 1 481965"/>
              <a:gd name="f9" fmla="*/ f1 1 1610995"/>
              <a:gd name="f10" fmla="+- f4 0 f2"/>
              <a:gd name="f11" fmla="+- f3 0 f2"/>
              <a:gd name="f12" fmla="*/ f11 1 481965"/>
              <a:gd name="f13" fmla="*/ f10 1 161099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81965" h="1610995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7" y="f2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object 5"/>
          <p:cNvSpPr/>
          <p:nvPr/>
        </p:nvSpPr>
        <p:spPr>
          <a:xfrm>
            <a:off x="1035301" y="3925126"/>
            <a:ext cx="475616" cy="850794"/>
          </a:xfrm>
          <a:custGeom>
            <a:avLst/>
            <a:gdLst>
              <a:gd name="f0" fmla="val w"/>
              <a:gd name="f1" fmla="val h"/>
              <a:gd name="f2" fmla="val 0"/>
              <a:gd name="f3" fmla="val 475615"/>
              <a:gd name="f4" fmla="val 1755775"/>
              <a:gd name="f5" fmla="val 237744"/>
              <a:gd name="f6" fmla="val 1755648"/>
              <a:gd name="f7" fmla="val 475488"/>
              <a:gd name="f8" fmla="*/ f0 1 475615"/>
              <a:gd name="f9" fmla="*/ f1 1 1755775"/>
              <a:gd name="f10" fmla="+- f4 0 f2"/>
              <a:gd name="f11" fmla="+- f3 0 f2"/>
              <a:gd name="f12" fmla="*/ f11 1 475615"/>
              <a:gd name="f13" fmla="*/ f10 1 175577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75615" h="1755775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7" y="f6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4887778" y="2789642"/>
            <a:ext cx="504995" cy="850794"/>
          </a:xfrm>
          <a:custGeom>
            <a:avLst/>
            <a:gdLst>
              <a:gd name="f0" fmla="val w"/>
              <a:gd name="f1" fmla="val h"/>
              <a:gd name="f2" fmla="val 0"/>
              <a:gd name="f3" fmla="val 475615"/>
              <a:gd name="f4" fmla="val 1755775"/>
              <a:gd name="f5" fmla="val 237744"/>
              <a:gd name="f6" fmla="val 1755648"/>
              <a:gd name="f7" fmla="val 475488"/>
              <a:gd name="f8" fmla="*/ f0 1 475615"/>
              <a:gd name="f9" fmla="*/ f1 1 1755775"/>
              <a:gd name="f10" fmla="+- f4 0 f2"/>
              <a:gd name="f11" fmla="+- f3 0 f2"/>
              <a:gd name="f12" fmla="*/ f11 1 475615"/>
              <a:gd name="f13" fmla="*/ f10 1 175577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75615" h="1755775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7" y="f6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object 10"/>
          <p:cNvSpPr/>
          <p:nvPr/>
        </p:nvSpPr>
        <p:spPr>
          <a:xfrm>
            <a:off x="4887778" y="3803547"/>
            <a:ext cx="501886" cy="890945"/>
          </a:xfrm>
          <a:custGeom>
            <a:avLst/>
            <a:gdLst>
              <a:gd name="f0" fmla="val w"/>
              <a:gd name="f1" fmla="val h"/>
              <a:gd name="f2" fmla="val 0"/>
              <a:gd name="f3" fmla="val 481965"/>
              <a:gd name="f4" fmla="val 1610995"/>
              <a:gd name="f5" fmla="val 1610867"/>
              <a:gd name="f6" fmla="val 240792"/>
              <a:gd name="f7" fmla="val 481584"/>
              <a:gd name="f8" fmla="*/ f0 1 481965"/>
              <a:gd name="f9" fmla="*/ f1 1 1610995"/>
              <a:gd name="f10" fmla="+- f4 0 f2"/>
              <a:gd name="f11" fmla="+- f3 0 f2"/>
              <a:gd name="f12" fmla="*/ f11 1 481965"/>
              <a:gd name="f13" fmla="*/ f10 1 161099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81965" h="1610995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7" y="f2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object 8"/>
          <p:cNvSpPr/>
          <p:nvPr/>
        </p:nvSpPr>
        <p:spPr>
          <a:xfrm flipV="1">
            <a:off x="5905423" y="3650568"/>
            <a:ext cx="812142" cy="45720"/>
          </a:xfrm>
          <a:custGeom>
            <a:avLst/>
            <a:gdLst>
              <a:gd name="f0" fmla="val w"/>
              <a:gd name="f1" fmla="val h"/>
              <a:gd name="f2" fmla="val 0"/>
              <a:gd name="f3" fmla="val 812147"/>
              <a:gd name="f4" fmla="val 45719"/>
              <a:gd name="f5" fmla="val 811406"/>
              <a:gd name="f6" fmla="*/ f0 1 812147"/>
              <a:gd name="f7" fmla="*/ f1 1 45719"/>
              <a:gd name="f8" fmla="+- f4 0 f2"/>
              <a:gd name="f9" fmla="+- f3 0 f2"/>
              <a:gd name="f10" fmla="*/ f9 1 812147"/>
              <a:gd name="f11" fmla="*/ f8 1 45719"/>
              <a:gd name="f12" fmla="*/ 0 1 f10"/>
              <a:gd name="f13" fmla="*/ 812147 1 f10"/>
              <a:gd name="f14" fmla="*/ 0 1 f11"/>
              <a:gd name="f15" fmla="*/ 45719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812147" h="45719">
                <a:moveTo>
                  <a:pt x="f2" y="f2"/>
                </a:moveTo>
                <a:lnTo>
                  <a:pt x="f5" y="f2"/>
                </a:lnTo>
              </a:path>
            </a:pathLst>
          </a:custGeom>
          <a:noFill/>
          <a:ln w="13222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8" name="object 5"/>
          <p:cNvSpPr/>
          <p:nvPr/>
        </p:nvSpPr>
        <p:spPr>
          <a:xfrm>
            <a:off x="4886608" y="2789642"/>
            <a:ext cx="504995" cy="850794"/>
          </a:xfrm>
          <a:custGeom>
            <a:avLst/>
            <a:gdLst>
              <a:gd name="f0" fmla="val w"/>
              <a:gd name="f1" fmla="val h"/>
              <a:gd name="f2" fmla="val 0"/>
              <a:gd name="f3" fmla="val 475615"/>
              <a:gd name="f4" fmla="val 1755775"/>
              <a:gd name="f5" fmla="val 237744"/>
              <a:gd name="f6" fmla="val 1755648"/>
              <a:gd name="f7" fmla="val 475488"/>
              <a:gd name="f8" fmla="*/ f0 1 475615"/>
              <a:gd name="f9" fmla="*/ f1 1 1755775"/>
              <a:gd name="f10" fmla="+- f4 0 f2"/>
              <a:gd name="f11" fmla="+- f3 0 f2"/>
              <a:gd name="f12" fmla="*/ f11 1 475615"/>
              <a:gd name="f13" fmla="*/ f10 1 175577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75615" h="1755775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7" y="f6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9" name="object 10"/>
          <p:cNvSpPr/>
          <p:nvPr/>
        </p:nvSpPr>
        <p:spPr>
          <a:xfrm>
            <a:off x="8274350" y="2797268"/>
            <a:ext cx="501886" cy="890945"/>
          </a:xfrm>
          <a:custGeom>
            <a:avLst/>
            <a:gdLst>
              <a:gd name="f0" fmla="val w"/>
              <a:gd name="f1" fmla="val h"/>
              <a:gd name="f2" fmla="val 0"/>
              <a:gd name="f3" fmla="val 481965"/>
              <a:gd name="f4" fmla="val 1610995"/>
              <a:gd name="f5" fmla="val 1610867"/>
              <a:gd name="f6" fmla="val 240792"/>
              <a:gd name="f7" fmla="val 481584"/>
              <a:gd name="f8" fmla="*/ f0 1 481965"/>
              <a:gd name="f9" fmla="*/ f1 1 1610995"/>
              <a:gd name="f10" fmla="+- f4 0 f2"/>
              <a:gd name="f11" fmla="+- f3 0 f2"/>
              <a:gd name="f12" fmla="*/ f11 1 481965"/>
              <a:gd name="f13" fmla="*/ f10 1 161099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81965" h="1610995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7" y="f2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object 5"/>
          <p:cNvSpPr/>
          <p:nvPr/>
        </p:nvSpPr>
        <p:spPr>
          <a:xfrm>
            <a:off x="8272796" y="3680853"/>
            <a:ext cx="504995" cy="850794"/>
          </a:xfrm>
          <a:custGeom>
            <a:avLst/>
            <a:gdLst>
              <a:gd name="f0" fmla="val w"/>
              <a:gd name="f1" fmla="val h"/>
              <a:gd name="f2" fmla="val 0"/>
              <a:gd name="f3" fmla="val 475615"/>
              <a:gd name="f4" fmla="val 1755775"/>
              <a:gd name="f5" fmla="val 237744"/>
              <a:gd name="f6" fmla="val 1755648"/>
              <a:gd name="f7" fmla="val 475488"/>
              <a:gd name="f8" fmla="*/ f0 1 475615"/>
              <a:gd name="f9" fmla="*/ f1 1 1755775"/>
              <a:gd name="f10" fmla="+- f4 0 f2"/>
              <a:gd name="f11" fmla="+- f3 0 f2"/>
              <a:gd name="f12" fmla="*/ f11 1 475615"/>
              <a:gd name="f13" fmla="*/ f10 1 1755775"/>
              <a:gd name="f14" fmla="*/ f2 1 f12"/>
              <a:gd name="f15" fmla="*/ f3 1 f12"/>
              <a:gd name="f16" fmla="*/ f2 1 f13"/>
              <a:gd name="f17" fmla="*/ f4 1 f13"/>
              <a:gd name="f18" fmla="*/ f14 f8 1"/>
              <a:gd name="f19" fmla="*/ f15 f8 1"/>
              <a:gd name="f20" fmla="*/ f17 f9 1"/>
              <a:gd name="f21" fmla="*/ f1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475615" h="1755775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7" y="f6"/>
                </a:lnTo>
              </a:path>
            </a:pathLst>
          </a:custGeom>
          <a:noFill/>
          <a:ln w="12188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object 48"/>
          <p:cNvSpPr/>
          <p:nvPr/>
        </p:nvSpPr>
        <p:spPr>
          <a:xfrm>
            <a:off x="9745931" y="2253977"/>
            <a:ext cx="1391625" cy="521930"/>
          </a:xfrm>
          <a:custGeom>
            <a:avLst/>
            <a:gdLst>
              <a:gd name="f0" fmla="val w"/>
              <a:gd name="f1" fmla="val h"/>
              <a:gd name="f2" fmla="val 0"/>
              <a:gd name="f3" fmla="val 1299209"/>
              <a:gd name="f4" fmla="val 800100"/>
              <a:gd name="f5" fmla="val 799896"/>
              <a:gd name="f6" fmla="val 1299197"/>
              <a:gd name="f7" fmla="*/ f0 1 1299209"/>
              <a:gd name="f8" fmla="*/ f1 1 800100"/>
              <a:gd name="f9" fmla="+- f4 0 f2"/>
              <a:gd name="f10" fmla="+- f3 0 f2"/>
              <a:gd name="f11" fmla="*/ f10 1 1299209"/>
              <a:gd name="f12" fmla="*/ f9 1 80010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9209" h="800100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</a:path>
            </a:pathLst>
          </a:custGeom>
          <a:noFill/>
          <a:ln w="12701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object 49"/>
          <p:cNvSpPr/>
          <p:nvPr/>
        </p:nvSpPr>
        <p:spPr>
          <a:xfrm>
            <a:off x="11099453" y="2188973"/>
            <a:ext cx="76196" cy="78738"/>
          </a:xfrm>
          <a:custGeom>
            <a:avLst/>
            <a:gdLst>
              <a:gd name="f0" fmla="val w"/>
              <a:gd name="f1" fmla="val h"/>
              <a:gd name="f2" fmla="val 0"/>
              <a:gd name="f3" fmla="val 76200"/>
              <a:gd name="f4" fmla="val 78739"/>
              <a:gd name="f5" fmla="val 42570"/>
              <a:gd name="f6" fmla="val 73787"/>
              <a:gd name="f7" fmla="val 76060"/>
              <a:gd name="f8" fmla="val 78333"/>
              <a:gd name="f9" fmla="*/ f0 1 76200"/>
              <a:gd name="f10" fmla="*/ f1 1 78739"/>
              <a:gd name="f11" fmla="+- f4 0 f2"/>
              <a:gd name="f12" fmla="+- f3 0 f2"/>
              <a:gd name="f13" fmla="*/ f12 1 76200"/>
              <a:gd name="f14" fmla="*/ f11 1 78739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76200" h="78739">
                <a:moveTo>
                  <a:pt x="f5" y="f2"/>
                </a:moveTo>
                <a:lnTo>
                  <a:pt x="f2" y="f6"/>
                </a:lnTo>
                <a:lnTo>
                  <a:pt x="f7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object 50"/>
          <p:cNvSpPr/>
          <p:nvPr/>
        </p:nvSpPr>
        <p:spPr>
          <a:xfrm>
            <a:off x="9745931" y="4532452"/>
            <a:ext cx="1299206" cy="509805"/>
          </a:xfrm>
          <a:custGeom>
            <a:avLst/>
            <a:gdLst>
              <a:gd name="f0" fmla="val w"/>
              <a:gd name="f1" fmla="val h"/>
              <a:gd name="f2" fmla="val 0"/>
              <a:gd name="f3" fmla="val 1299209"/>
              <a:gd name="f4" fmla="val 800100"/>
              <a:gd name="f5" fmla="val 1299197"/>
              <a:gd name="f6" fmla="val 799909"/>
              <a:gd name="f7" fmla="*/ f0 1 1299209"/>
              <a:gd name="f8" fmla="*/ f1 1 800100"/>
              <a:gd name="f9" fmla="+- f4 0 f2"/>
              <a:gd name="f10" fmla="+- f3 0 f2"/>
              <a:gd name="f11" fmla="*/ f10 1 1299209"/>
              <a:gd name="f12" fmla="*/ f9 1 80010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99209" h="800100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</a:path>
            </a:pathLst>
          </a:custGeom>
          <a:noFill/>
          <a:ln w="12701">
            <a:solidFill>
              <a:srgbClr val="00AFA8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object 51"/>
          <p:cNvSpPr/>
          <p:nvPr/>
        </p:nvSpPr>
        <p:spPr>
          <a:xfrm>
            <a:off x="11007876" y="5042266"/>
            <a:ext cx="76196" cy="78738"/>
          </a:xfrm>
          <a:custGeom>
            <a:avLst/>
            <a:gdLst>
              <a:gd name="f0" fmla="val w"/>
              <a:gd name="f1" fmla="val h"/>
              <a:gd name="f2" fmla="val 0"/>
              <a:gd name="f3" fmla="val 76200"/>
              <a:gd name="f4" fmla="val 78739"/>
              <a:gd name="f5" fmla="val 76060"/>
              <a:gd name="f6" fmla="val 4546"/>
              <a:gd name="f7" fmla="val 42570"/>
              <a:gd name="f8" fmla="val 78333"/>
              <a:gd name="f9" fmla="*/ f0 1 76200"/>
              <a:gd name="f10" fmla="*/ f1 1 78739"/>
              <a:gd name="f11" fmla="+- f4 0 f2"/>
              <a:gd name="f12" fmla="+- f3 0 f2"/>
              <a:gd name="f13" fmla="*/ f12 1 76200"/>
              <a:gd name="f14" fmla="*/ f11 1 78739"/>
              <a:gd name="f15" fmla="*/ f2 1 f13"/>
              <a:gd name="f16" fmla="*/ f3 1 f13"/>
              <a:gd name="f17" fmla="*/ f2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76200" h="78739">
                <a:moveTo>
                  <a:pt x="f5" y="f2"/>
                </a:moveTo>
                <a:lnTo>
                  <a:pt x="f2" y="f6"/>
                </a:lnTo>
                <a:lnTo>
                  <a:pt x="f7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AFA8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67470" y="0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19943"/>
            <a:ext cx="6491417" cy="602004"/>
          </a:xfrm>
        </p:spPr>
        <p:txBody>
          <a:bodyPr anchorCtr="0"/>
          <a:lstStyle/>
          <a:p>
            <a:pPr lvl="0" algn="l"/>
            <a:r>
              <a:rPr lang="ru-RU" sz="3600" b="1">
                <a:solidFill>
                  <a:srgbClr val="FFFFFF"/>
                </a:solidFill>
                <a:latin typeface="Georgia" pitchFamily="18"/>
              </a:rPr>
              <a:t>Организаторы конкурса</a:t>
            </a:r>
          </a:p>
        </p:txBody>
      </p:sp>
      <p:sp>
        <p:nvSpPr>
          <p:cNvPr id="3" name="object 11"/>
          <p:cNvSpPr/>
          <p:nvPr/>
        </p:nvSpPr>
        <p:spPr>
          <a:xfrm rot="5400013">
            <a:off x="5579704" y="3574518"/>
            <a:ext cx="1043943" cy="4491359"/>
          </a:xfrm>
          <a:custGeom>
            <a:avLst/>
            <a:gdLst>
              <a:gd name="f0" fmla="val w"/>
              <a:gd name="f1" fmla="val h"/>
              <a:gd name="f2" fmla="val 0"/>
              <a:gd name="f3" fmla="val 1043940"/>
              <a:gd name="f4" fmla="val 4491355"/>
              <a:gd name="f5" fmla="val 4491228"/>
              <a:gd name="f6" fmla="*/ f0 1 1043940"/>
              <a:gd name="f7" fmla="*/ f1 1 4491355"/>
              <a:gd name="f8" fmla="+- f4 0 f2"/>
              <a:gd name="f9" fmla="+- f3 0 f2"/>
              <a:gd name="f10" fmla="*/ f9 1 1043940"/>
              <a:gd name="f11" fmla="*/ f8 1 4491355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043940" h="4491355">
                <a:moveTo>
                  <a:pt x="f2" y="f5"/>
                </a:moveTo>
                <a:lnTo>
                  <a:pt x="f3" y="f5"/>
                </a:lnTo>
                <a:lnTo>
                  <a:pt x="f3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solidFill>
            <a:srgbClr val="771ACB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ject 11"/>
          <p:cNvSpPr/>
          <p:nvPr/>
        </p:nvSpPr>
        <p:spPr>
          <a:xfrm rot="5400013">
            <a:off x="5626970" y="2693009"/>
            <a:ext cx="820637" cy="3361517"/>
          </a:xfrm>
          <a:custGeom>
            <a:avLst/>
            <a:gdLst>
              <a:gd name="f0" fmla="val w"/>
              <a:gd name="f1" fmla="val h"/>
              <a:gd name="f2" fmla="val 0"/>
              <a:gd name="f3" fmla="val 1043940"/>
              <a:gd name="f4" fmla="val 4491355"/>
              <a:gd name="f5" fmla="val 4491228"/>
              <a:gd name="f6" fmla="*/ f0 1 1043940"/>
              <a:gd name="f7" fmla="*/ f1 1 4491355"/>
              <a:gd name="f8" fmla="+- f4 0 f2"/>
              <a:gd name="f9" fmla="+- f3 0 f2"/>
              <a:gd name="f10" fmla="*/ f9 1 1043940"/>
              <a:gd name="f11" fmla="*/ f8 1 4491355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043940" h="4491355">
                <a:moveTo>
                  <a:pt x="f2" y="f5"/>
                </a:moveTo>
                <a:lnTo>
                  <a:pt x="f3" y="f5"/>
                </a:lnTo>
                <a:lnTo>
                  <a:pt x="f3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solidFill>
            <a:srgbClr val="00AAB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5" name="Прямая соединительная линия 7"/>
          <p:cNvCxnSpPr/>
          <p:nvPr/>
        </p:nvCxnSpPr>
        <p:spPr>
          <a:xfrm>
            <a:off x="2396971" y="4834633"/>
            <a:ext cx="1748754" cy="470414"/>
          </a:xfrm>
          <a:prstGeom prst="straightConnector1">
            <a:avLst/>
          </a:prstGeom>
          <a:noFill/>
          <a:ln w="25402">
            <a:solidFill>
              <a:srgbClr val="00AFAA"/>
            </a:solidFill>
            <a:prstDash val="solid"/>
            <a:miter/>
          </a:ln>
        </p:spPr>
      </p:cxnSp>
      <p:cxnSp>
        <p:nvCxnSpPr>
          <p:cNvPr id="6" name="Прямая соединительная линия 8"/>
          <p:cNvCxnSpPr/>
          <p:nvPr/>
        </p:nvCxnSpPr>
        <p:spPr>
          <a:xfrm>
            <a:off x="5960251" y="4745562"/>
            <a:ext cx="9" cy="517148"/>
          </a:xfrm>
          <a:prstGeom prst="straightConnector1">
            <a:avLst/>
          </a:prstGeom>
          <a:noFill/>
          <a:ln w="25402">
            <a:solidFill>
              <a:srgbClr val="00AAB9"/>
            </a:solidFill>
            <a:prstDash val="solid"/>
            <a:miter/>
          </a:ln>
        </p:spPr>
      </p:cxnSp>
      <p:sp>
        <p:nvSpPr>
          <p:cNvPr id="7" name="object 27"/>
          <p:cNvSpPr txBox="1"/>
          <p:nvPr/>
        </p:nvSpPr>
        <p:spPr>
          <a:xfrm>
            <a:off x="3784418" y="5463475"/>
            <a:ext cx="4491359" cy="706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9374" rIns="0" bIns="0" anchor="t" anchorCtr="1" compatLnSpc="1">
            <a:spAutoFit/>
          </a:bodyPr>
          <a:lstStyle/>
          <a:p>
            <a:pPr marL="12701" marR="5084" lvl="0" indent="-572130" algn="ctr" defTabSz="914400" rtl="0" fontAlgn="auto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Всероссийский конкурс научно-технологических проектов </a:t>
            </a:r>
          </a:p>
          <a:p>
            <a:pPr marL="12701" marR="5084" lvl="0" indent="-572130" algn="ctr" defTabSz="914400" rtl="0" fontAlgn="auto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«Большие  вызовы»</a:t>
            </a:r>
          </a:p>
        </p:txBody>
      </p:sp>
      <p:sp>
        <p:nvSpPr>
          <p:cNvPr id="8" name="object 30"/>
          <p:cNvSpPr txBox="1"/>
          <p:nvPr/>
        </p:nvSpPr>
        <p:spPr>
          <a:xfrm>
            <a:off x="4515499" y="4259961"/>
            <a:ext cx="3029178" cy="25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Дистанционный трек</a:t>
            </a:r>
          </a:p>
        </p:txBody>
      </p:sp>
      <p:sp>
        <p:nvSpPr>
          <p:cNvPr id="9" name="Скругленный прямоугольник 20"/>
          <p:cNvSpPr/>
          <p:nvPr/>
        </p:nvSpPr>
        <p:spPr>
          <a:xfrm>
            <a:off x="552763" y="1309484"/>
            <a:ext cx="3200820" cy="180497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AFAA"/>
          </a:solidFill>
          <a:ln w="19046">
            <a:solidFill>
              <a:srgbClr val="83094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0" cap="none" spc="-15" baseline="0" dirty="0">
                <a:solidFill>
                  <a:srgbClr val="FFFFFF"/>
                </a:solidFill>
                <a:uFillTx/>
                <a:latin typeface="Georgia" pitchFamily="18"/>
                <a:cs typeface="Times New Roman" pitchFamily="18"/>
              </a:rPr>
              <a:t>Региональный центр «Сириус. Приморье»</a:t>
            </a:r>
            <a:endParaRPr lang="ru-RU" sz="1800" b="1" i="0" u="none" strike="noStrike" kern="0" cap="none" spc="0" baseline="0" dirty="0">
              <a:solidFill>
                <a:srgbClr val="FFFFFF"/>
              </a:solidFill>
              <a:uFillTx/>
              <a:latin typeface="Georgia" pitchFamily="18"/>
              <a:cs typeface="Times New Roman" pitchFamily="18"/>
            </a:endParaRPr>
          </a:p>
        </p:txBody>
      </p:sp>
      <p:sp>
        <p:nvSpPr>
          <p:cNvPr id="10" name="object 11"/>
          <p:cNvSpPr/>
          <p:nvPr/>
        </p:nvSpPr>
        <p:spPr>
          <a:xfrm rot="5400013">
            <a:off x="1634823" y="2667035"/>
            <a:ext cx="830000" cy="3534256"/>
          </a:xfrm>
          <a:custGeom>
            <a:avLst/>
            <a:gdLst>
              <a:gd name="f0" fmla="val w"/>
              <a:gd name="f1" fmla="val h"/>
              <a:gd name="f2" fmla="val 0"/>
              <a:gd name="f3" fmla="val 1043940"/>
              <a:gd name="f4" fmla="val 4491355"/>
              <a:gd name="f5" fmla="val 4491228"/>
              <a:gd name="f6" fmla="*/ f0 1 1043940"/>
              <a:gd name="f7" fmla="*/ f1 1 4491355"/>
              <a:gd name="f8" fmla="+- f4 0 f2"/>
              <a:gd name="f9" fmla="+- f3 0 f2"/>
              <a:gd name="f10" fmla="*/ f9 1 1043940"/>
              <a:gd name="f11" fmla="*/ f8 1 4491355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043940" h="4491355">
                <a:moveTo>
                  <a:pt x="f2" y="f5"/>
                </a:moveTo>
                <a:lnTo>
                  <a:pt x="f3" y="f5"/>
                </a:lnTo>
                <a:lnTo>
                  <a:pt x="f3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solidFill>
            <a:srgbClr val="00AFAA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bject 16"/>
          <p:cNvSpPr txBox="1"/>
          <p:nvPr/>
        </p:nvSpPr>
        <p:spPr>
          <a:xfrm>
            <a:off x="518080" y="4339010"/>
            <a:ext cx="2957379" cy="25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Региональный трек</a:t>
            </a:r>
          </a:p>
        </p:txBody>
      </p:sp>
      <p:cxnSp>
        <p:nvCxnSpPr>
          <p:cNvPr id="12" name="Прямая соединительная линия 28"/>
          <p:cNvCxnSpPr>
            <a:stCxn id="9" idx="2"/>
          </p:cNvCxnSpPr>
          <p:nvPr/>
        </p:nvCxnSpPr>
        <p:spPr>
          <a:xfrm>
            <a:off x="2153183" y="3114464"/>
            <a:ext cx="0" cy="917765"/>
          </a:xfrm>
          <a:prstGeom prst="straightConnector1">
            <a:avLst/>
          </a:prstGeom>
          <a:noFill/>
          <a:ln w="25402">
            <a:solidFill>
              <a:srgbClr val="00AFAA"/>
            </a:solidFill>
            <a:prstDash val="solid"/>
            <a:miter/>
          </a:ln>
        </p:spPr>
      </p:cxnSp>
      <p:cxnSp>
        <p:nvCxnSpPr>
          <p:cNvPr id="13" name="Прямая соединительная линия 33"/>
          <p:cNvCxnSpPr>
            <a:stCxn id="19" idx="2"/>
          </p:cNvCxnSpPr>
          <p:nvPr/>
        </p:nvCxnSpPr>
        <p:spPr>
          <a:xfrm flipH="1">
            <a:off x="5981922" y="3132788"/>
            <a:ext cx="5" cy="849926"/>
          </a:xfrm>
          <a:prstGeom prst="straightConnector1">
            <a:avLst/>
          </a:prstGeom>
          <a:noFill/>
          <a:ln w="25402">
            <a:solidFill>
              <a:srgbClr val="00AAB9"/>
            </a:solidFill>
            <a:prstDash val="solid"/>
            <a:miter/>
          </a:ln>
        </p:spPr>
      </p:cxnSp>
      <p:sp>
        <p:nvSpPr>
          <p:cNvPr id="14" name="Скругленный прямоугольник 16"/>
          <p:cNvSpPr/>
          <p:nvPr/>
        </p:nvSpPr>
        <p:spPr>
          <a:xfrm>
            <a:off x="8575929" y="1330689"/>
            <a:ext cx="3517376" cy="180209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A5CD"/>
          </a:solidFill>
          <a:ln w="19046">
            <a:solidFill>
              <a:srgbClr val="83094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Образовательный фонд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 «Талант и успех»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 dirty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(ОЦ «Сириус»)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i="0" u="none" strike="noStrike" kern="1200" cap="none" spc="-15" baseline="0" dirty="0">
              <a:solidFill>
                <a:srgbClr val="FFFFFF"/>
              </a:solidFill>
              <a:uFillTx/>
              <a:latin typeface="Georgia" pitchFamily="18"/>
              <a:cs typeface="Calibri"/>
            </a:endParaRPr>
          </a:p>
          <a:p>
            <a:pPr algn="ctr">
              <a:spcBef>
                <a:spcPts val="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spc="-15" dirty="0">
                <a:solidFill>
                  <a:srgbClr val="FFFFFF"/>
                </a:solidFill>
                <a:latin typeface="Georgia" pitchFamily="18"/>
                <a:cs typeface="Times New Roman" pitchFamily="18"/>
              </a:rPr>
              <a:t>Региональный центр </a:t>
            </a:r>
            <a:endParaRPr lang="ru-RU" sz="1400" b="1" kern="0" spc="-15" dirty="0" smtClean="0">
              <a:solidFill>
                <a:srgbClr val="FFFFFF"/>
              </a:solidFill>
              <a:latin typeface="Georgia" pitchFamily="18"/>
              <a:cs typeface="Times New Roman" pitchFamily="18"/>
            </a:endParaRPr>
          </a:p>
          <a:p>
            <a:pPr algn="ctr">
              <a:spcBef>
                <a:spcPts val="9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spc="-15" dirty="0" smtClean="0">
                <a:solidFill>
                  <a:srgbClr val="FFFFFF"/>
                </a:solidFill>
                <a:latin typeface="Georgia" pitchFamily="18"/>
                <a:cs typeface="Times New Roman" pitchFamily="18"/>
              </a:rPr>
              <a:t>«</a:t>
            </a:r>
            <a:r>
              <a:rPr lang="ru-RU" sz="1400" b="1" kern="0" spc="-15" dirty="0">
                <a:solidFill>
                  <a:srgbClr val="FFFFFF"/>
                </a:solidFill>
                <a:latin typeface="Georgia" pitchFamily="18"/>
                <a:cs typeface="Times New Roman" pitchFamily="18"/>
              </a:rPr>
              <a:t>Сириус. Приморье»</a:t>
            </a:r>
            <a:endParaRPr lang="ru-RU" sz="1600" b="1" kern="0" dirty="0">
              <a:solidFill>
                <a:srgbClr val="FFFFFF"/>
              </a:solidFill>
              <a:latin typeface="Georgia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i="0" u="none" strike="noStrike" kern="1200" cap="none" spc="-15" baseline="0" dirty="0">
              <a:solidFill>
                <a:srgbClr val="FFFFFF"/>
              </a:solidFill>
              <a:uFillTx/>
              <a:latin typeface="Georgia" pitchFamily="18"/>
              <a:cs typeface="Calibri"/>
            </a:endParaRPr>
          </a:p>
        </p:txBody>
      </p:sp>
      <p:pic>
        <p:nvPicPr>
          <p:cNvPr id="15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079" y="3963448"/>
            <a:ext cx="3625074" cy="8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30"/>
          <p:cNvSpPr txBox="1"/>
          <p:nvPr/>
        </p:nvSpPr>
        <p:spPr>
          <a:xfrm>
            <a:off x="8575938" y="4296765"/>
            <a:ext cx="3394005" cy="25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Заключительный этап</a:t>
            </a:r>
          </a:p>
        </p:txBody>
      </p:sp>
      <p:cxnSp>
        <p:nvCxnSpPr>
          <p:cNvPr id="17" name="Прямая соединительная линия 19"/>
          <p:cNvCxnSpPr>
            <a:stCxn id="14" idx="2"/>
            <a:endCxn id="15" idx="0"/>
          </p:cNvCxnSpPr>
          <p:nvPr/>
        </p:nvCxnSpPr>
        <p:spPr>
          <a:xfrm flipH="1">
            <a:off x="10334616" y="3132779"/>
            <a:ext cx="1" cy="830669"/>
          </a:xfrm>
          <a:prstGeom prst="straightConnector1">
            <a:avLst/>
          </a:prstGeom>
          <a:noFill/>
          <a:ln w="25402">
            <a:solidFill>
              <a:srgbClr val="00A5CD"/>
            </a:solidFill>
            <a:prstDash val="solid"/>
            <a:miter/>
          </a:ln>
        </p:spPr>
      </p:cxnSp>
      <p:cxnSp>
        <p:nvCxnSpPr>
          <p:cNvPr id="18" name="Прямая соединительная линия 24"/>
          <p:cNvCxnSpPr/>
          <p:nvPr/>
        </p:nvCxnSpPr>
        <p:spPr>
          <a:xfrm flipH="1">
            <a:off x="8057647" y="4784095"/>
            <a:ext cx="1619301" cy="514121"/>
          </a:xfrm>
          <a:prstGeom prst="straightConnector1">
            <a:avLst/>
          </a:prstGeom>
          <a:noFill/>
          <a:ln w="25402">
            <a:solidFill>
              <a:srgbClr val="00A5CD"/>
            </a:solidFill>
            <a:prstDash val="solid"/>
            <a:miter/>
          </a:ln>
        </p:spPr>
      </p:cxnSp>
      <p:sp>
        <p:nvSpPr>
          <p:cNvPr id="19" name="Скругленный прямоугольник 25"/>
          <p:cNvSpPr/>
          <p:nvPr/>
        </p:nvSpPr>
        <p:spPr>
          <a:xfrm>
            <a:off x="4419167" y="1330698"/>
            <a:ext cx="3125519" cy="1802090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AAB9"/>
          </a:solidFill>
          <a:ln w="19046">
            <a:solidFill>
              <a:srgbClr val="83094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Образовательный фонд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 «Талант и успех»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0" u="none" strike="noStrike" kern="1200" cap="none" spc="-15" baseline="0">
                <a:solidFill>
                  <a:srgbClr val="FFFFFF"/>
                </a:solidFill>
                <a:uFillTx/>
                <a:latin typeface="Georgia" pitchFamily="18"/>
                <a:cs typeface="Calibri"/>
              </a:rPr>
              <a:t>(ОЦ «Сириус»)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23230" y="17785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8"/>
          <p:cNvSpPr txBox="1"/>
          <p:nvPr/>
        </p:nvSpPr>
        <p:spPr>
          <a:xfrm>
            <a:off x="0" y="96405"/>
            <a:ext cx="7651616" cy="5152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514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FFFFFF"/>
                </a:solidFill>
                <a:uFillTx/>
                <a:latin typeface="Georgia" pitchFamily="18"/>
                <a:cs typeface="Tahoma"/>
              </a:rPr>
              <a:t>Ключевые этапы конкурса </a:t>
            </a:r>
          </a:p>
        </p:txBody>
      </p:sp>
      <p:sp>
        <p:nvSpPr>
          <p:cNvPr id="3" name="object 4"/>
          <p:cNvSpPr/>
          <p:nvPr/>
        </p:nvSpPr>
        <p:spPr>
          <a:xfrm>
            <a:off x="38724" y="4294708"/>
            <a:ext cx="2227313" cy="1486750"/>
          </a:xfrm>
          <a:custGeom>
            <a:avLst/>
            <a:gdLst>
              <a:gd name="f0" fmla="val w"/>
              <a:gd name="f1" fmla="val h"/>
              <a:gd name="f2" fmla="val 0"/>
              <a:gd name="f3" fmla="val 1219200"/>
              <a:gd name="f4" fmla="val 731520"/>
              <a:gd name="f5" fmla="val 118110"/>
              <a:gd name="f6" fmla="val 117919"/>
              <a:gd name="f7" fmla="*/ f0 1 1219200"/>
              <a:gd name="f8" fmla="*/ f1 1 731520"/>
              <a:gd name="f9" fmla="+- f4 0 f2"/>
              <a:gd name="f10" fmla="+- f3 0 f2"/>
              <a:gd name="f11" fmla="*/ f10 1 1219200"/>
              <a:gd name="f12" fmla="*/ f9 1 73152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19200" h="731520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EFE8F5"/>
          </a:solidFill>
          <a:ln w="9528">
            <a:solidFill>
              <a:srgbClr val="7030A0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7840" y="3120143"/>
            <a:ext cx="2346725" cy="1531949"/>
          </a:xfrm>
          <a:custGeom>
            <a:avLst/>
            <a:gdLst>
              <a:gd name="f0" fmla="val w"/>
              <a:gd name="f1" fmla="val h"/>
              <a:gd name="f2" fmla="val 0"/>
              <a:gd name="f3" fmla="val 1219200"/>
              <a:gd name="f4" fmla="val 731520"/>
              <a:gd name="f5" fmla="val 118110"/>
              <a:gd name="f6" fmla="val 117919"/>
              <a:gd name="f7" fmla="*/ f0 1 1219200"/>
              <a:gd name="f8" fmla="*/ f1 1 731520"/>
              <a:gd name="f9" fmla="+- f4 0 f2"/>
              <a:gd name="f10" fmla="+- f3 0 f2"/>
              <a:gd name="f11" fmla="*/ f10 1 1219200"/>
              <a:gd name="f12" fmla="*/ f9 1 73152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19200" h="731520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EFE8F5"/>
          </a:solidFill>
          <a:ln w="9528">
            <a:solidFill>
              <a:srgbClr val="7030A0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7435187" y="2516291"/>
            <a:ext cx="2370051" cy="1553803"/>
          </a:xfrm>
          <a:custGeom>
            <a:avLst/>
            <a:gdLst>
              <a:gd name="f0" fmla="val w"/>
              <a:gd name="f1" fmla="val h"/>
              <a:gd name="f2" fmla="val 0"/>
              <a:gd name="f3" fmla="val 1219200"/>
              <a:gd name="f4" fmla="val 731520"/>
              <a:gd name="f5" fmla="val 118110"/>
              <a:gd name="f6" fmla="val 117919"/>
              <a:gd name="f7" fmla="*/ f0 1 1219200"/>
              <a:gd name="f8" fmla="*/ f1 1 731520"/>
              <a:gd name="f9" fmla="+- f4 0 f2"/>
              <a:gd name="f10" fmla="+- f3 0 f2"/>
              <a:gd name="f11" fmla="*/ f10 1 1219200"/>
              <a:gd name="f12" fmla="*/ f9 1 73152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19200" h="731520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EFE8F5"/>
          </a:solidFill>
          <a:ln w="9528">
            <a:solidFill>
              <a:srgbClr val="7030A0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432971" y="3745071"/>
            <a:ext cx="2342226" cy="1398428"/>
          </a:xfrm>
          <a:custGeom>
            <a:avLst/>
            <a:gdLst>
              <a:gd name="f0" fmla="val w"/>
              <a:gd name="f1" fmla="val h"/>
              <a:gd name="f2" fmla="val 0"/>
              <a:gd name="f3" fmla="val 1219200"/>
              <a:gd name="f4" fmla="val 731520"/>
              <a:gd name="f5" fmla="val 118110"/>
              <a:gd name="f6" fmla="val 117919"/>
              <a:gd name="f7" fmla="*/ f0 1 1219200"/>
              <a:gd name="f8" fmla="*/ f1 1 731520"/>
              <a:gd name="f9" fmla="+- f4 0 f2"/>
              <a:gd name="f10" fmla="+- f3 0 f2"/>
              <a:gd name="f11" fmla="*/ f10 1 1219200"/>
              <a:gd name="f12" fmla="*/ f9 1 73152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19200" h="731520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EFE8F5"/>
          </a:solidFill>
          <a:ln w="9528">
            <a:solidFill>
              <a:srgbClr val="7030A0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object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56" y="3658569"/>
            <a:ext cx="518163" cy="5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ject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803" y="1759899"/>
            <a:ext cx="467358" cy="46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19"/>
          <p:cNvSpPr/>
          <p:nvPr/>
        </p:nvSpPr>
        <p:spPr>
          <a:xfrm>
            <a:off x="5286585" y="3404512"/>
            <a:ext cx="2213195" cy="13849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Georgia" pitchFamily="18"/>
              </a:rPr>
              <a:t>Заключительный отборочный этап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Georgia" pitchFamily="18"/>
              </a:rPr>
              <a:t>дистанционно в два тура,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FF0000"/>
                </a:solidFill>
                <a:latin typeface="Georgia" pitchFamily="18"/>
              </a:rPr>
              <a:t>С 10 апреля по 15 мая 2023 </a:t>
            </a:r>
          </a:p>
        </p:txBody>
      </p:sp>
      <p:pic>
        <p:nvPicPr>
          <p:cNvPr id="11" name="object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715" y="2485092"/>
            <a:ext cx="518163" cy="51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21"/>
          <p:cNvSpPr/>
          <p:nvPr/>
        </p:nvSpPr>
        <p:spPr>
          <a:xfrm>
            <a:off x="7686263" y="2832207"/>
            <a:ext cx="2338395" cy="116955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latin typeface="Georgia" panose="02040502050405020303" pitchFamily="18" charset="0"/>
              </a:rPr>
              <a:t>По итогам заключительного этапа будут объявлены победители конкурса</a:t>
            </a:r>
            <a:endParaRPr lang="ru-RU" sz="1400" b="1" i="0" u="none" strike="noStrike" kern="0" cap="none" spc="0" baseline="0" dirty="0">
              <a:solidFill>
                <a:srgbClr val="000000"/>
              </a:solidFill>
              <a:uFillTx/>
              <a:latin typeface="Georgia" panose="02040502050405020303" pitchFamily="18" charset="0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9945627" y="1994791"/>
            <a:ext cx="2234180" cy="1481803"/>
          </a:xfrm>
          <a:custGeom>
            <a:avLst/>
            <a:gdLst>
              <a:gd name="f0" fmla="val w"/>
              <a:gd name="f1" fmla="val h"/>
              <a:gd name="f2" fmla="val 0"/>
              <a:gd name="f3" fmla="val 1219200"/>
              <a:gd name="f4" fmla="val 731520"/>
              <a:gd name="f5" fmla="val 118110"/>
              <a:gd name="f6" fmla="val 117919"/>
              <a:gd name="f7" fmla="*/ f0 1 1219200"/>
              <a:gd name="f8" fmla="*/ f1 1 731520"/>
              <a:gd name="f9" fmla="+- f4 0 f2"/>
              <a:gd name="f10" fmla="+- f3 0 f2"/>
              <a:gd name="f11" fmla="*/ f10 1 1219200"/>
              <a:gd name="f12" fmla="*/ f9 1 73152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219200" h="731520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2" y="f4"/>
                </a:lnTo>
                <a:lnTo>
                  <a:pt x="f6" y="f4"/>
                </a:lnTo>
                <a:lnTo>
                  <a:pt x="f6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solidFill>
            <a:srgbClr val="EFE8F5"/>
          </a:solidFill>
          <a:ln w="9528">
            <a:solidFill>
              <a:srgbClr val="7030A0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23"/>
          <p:cNvSpPr/>
          <p:nvPr/>
        </p:nvSpPr>
        <p:spPr>
          <a:xfrm>
            <a:off x="10205554" y="2247896"/>
            <a:ext cx="1974253" cy="11695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Программа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«Большие вызовы»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0" cap="none" spc="0" baseline="0" dirty="0">
                <a:solidFill>
                  <a:srgbClr val="000000"/>
                </a:solidFill>
                <a:uFillTx/>
                <a:latin typeface="Georgia" pitchFamily="18"/>
              </a:rPr>
              <a:t>ОЦ «Сириус», </a:t>
            </a:r>
            <a:r>
              <a:rPr lang="ru-RU" sz="1400" b="1" i="0" u="none" strike="noStrike" kern="0" cap="none" spc="0" baseline="0" dirty="0">
                <a:solidFill>
                  <a:srgbClr val="FF0000"/>
                </a:solidFill>
                <a:uFillTx/>
                <a:latin typeface="Georgia" pitchFamily="18"/>
              </a:rPr>
              <a:t>с 1 по 24 июля 2023</a:t>
            </a:r>
          </a:p>
        </p:txBody>
      </p:sp>
      <p:pic>
        <p:nvPicPr>
          <p:cNvPr id="15" name="object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988" y="3952210"/>
            <a:ext cx="2346963" cy="169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ject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5189" y="1229996"/>
            <a:ext cx="599434" cy="59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26"/>
          <p:cNvSpPr/>
          <p:nvPr/>
        </p:nvSpPr>
        <p:spPr>
          <a:xfrm>
            <a:off x="8652775" y="5648925"/>
            <a:ext cx="3338584" cy="307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i="0" u="none" strike="noStrike" kern="0" cap="none" spc="0" baseline="0">
              <a:solidFill>
                <a:srgbClr val="FF0000"/>
              </a:solidFill>
              <a:uFillTx/>
              <a:latin typeface="Georgia" pitchFamily="18"/>
            </a:endParaRPr>
          </a:p>
        </p:txBody>
      </p:sp>
      <p:pic>
        <p:nvPicPr>
          <p:cNvPr id="18" name="object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672" y="3978261"/>
            <a:ext cx="213366" cy="22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ject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190" y="2779721"/>
            <a:ext cx="213366" cy="22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ject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752" y="3409358"/>
            <a:ext cx="213366" cy="22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ject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199" y="2227258"/>
            <a:ext cx="213366" cy="22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1"/>
          <p:cNvSpPr txBox="1"/>
          <p:nvPr/>
        </p:nvSpPr>
        <p:spPr>
          <a:xfrm>
            <a:off x="269381" y="4444285"/>
            <a:ext cx="2163590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 smtClean="0">
              <a:solidFill>
                <a:srgbClr val="000000"/>
              </a:solidFill>
              <a:latin typeface="Georgia" pitchFamily="18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srgbClr val="000000"/>
                </a:solidFill>
                <a:latin typeface="Georgia" pitchFamily="18"/>
              </a:rPr>
              <a:t>Подача </a:t>
            </a:r>
            <a:r>
              <a:rPr lang="ru-RU" sz="1400" b="1" kern="0" dirty="0">
                <a:solidFill>
                  <a:srgbClr val="000000"/>
                </a:solidFill>
                <a:latin typeface="Georgia" pitchFamily="18"/>
              </a:rPr>
              <a:t>заявок </a:t>
            </a:r>
            <a:r>
              <a:rPr lang="ru-RU" sz="1400" kern="0" dirty="0">
                <a:solidFill>
                  <a:srgbClr val="000000"/>
                </a:solidFill>
                <a:latin typeface="Georgia" pitchFamily="18"/>
              </a:rPr>
              <a:t>для участия в конкурсе в системе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0000"/>
                </a:solidFill>
                <a:latin typeface="Georgia" pitchFamily="18"/>
              </a:rPr>
              <a:t>«Сириус. Онлайн»</a:t>
            </a:r>
            <a:r>
              <a:rPr lang="ru-RU" sz="1400" kern="0" dirty="0">
                <a:solidFill>
                  <a:srgbClr val="000000"/>
                </a:solidFill>
                <a:latin typeface="Georgia" pitchFamily="18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FF0000"/>
                </a:solidFill>
                <a:latin typeface="Georgia" pitchFamily="18"/>
              </a:rPr>
              <a:t>До 15 февраля 2023</a:t>
            </a:r>
          </a:p>
        </p:txBody>
      </p:sp>
      <p:pic>
        <p:nvPicPr>
          <p:cNvPr id="23" name="object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171" y="3049359"/>
            <a:ext cx="497835" cy="4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97873" y="0"/>
            <a:ext cx="1224134" cy="107451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2711624" y="4001761"/>
            <a:ext cx="2065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solidFill>
                  <a:srgbClr val="000000"/>
                </a:solidFill>
                <a:latin typeface="Georgia" pitchFamily="18"/>
              </a:rPr>
              <a:t>Региональный ТРЕК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solidFill>
                  <a:srgbClr val="FF0000"/>
                </a:solidFill>
                <a:latin typeface="Georgia" pitchFamily="18"/>
              </a:rPr>
              <a:t>с 10 ноября 2022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solidFill>
                  <a:srgbClr val="FF0000"/>
                </a:solidFill>
                <a:latin typeface="Georgia" pitchFamily="18"/>
              </a:rPr>
              <a:t>по 25 марта 2023</a:t>
            </a:r>
            <a:endParaRPr lang="ru-RU" sz="1400" b="1" dirty="0">
              <a:solidFill>
                <a:srgbClr val="000000"/>
              </a:solidFill>
              <a:latin typeface="Georgia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86464" y="0"/>
            <a:ext cx="8491164" cy="626418"/>
          </a:xfrm>
        </p:spPr>
        <p:txBody>
          <a:bodyPr anchorCtr="0"/>
          <a:lstStyle/>
          <a:p>
            <a:pPr lvl="0" algn="l"/>
            <a:r>
              <a:rPr lang="ru-RU" sz="2800" b="1" dirty="0">
                <a:solidFill>
                  <a:srgbClr val="FFFFFF"/>
                </a:solidFill>
                <a:latin typeface="Georgia" pitchFamily="18"/>
              </a:rPr>
              <a:t>Участники конкурса и виды работ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630073" y="3225015"/>
            <a:ext cx="8906283" cy="2941213"/>
          </a:xfrm>
        </p:spPr>
        <p:txBody>
          <a:bodyPr anchorCtr="0"/>
          <a:lstStyle/>
          <a:p>
            <a:pPr lvl="0" algn="l"/>
            <a:r>
              <a:rPr lang="ru-RU" sz="2200" b="1">
                <a:latin typeface="Georgia" pitchFamily="18"/>
              </a:rPr>
              <a:t>Исследовательская (научно-исследовательская) работа </a:t>
            </a:r>
            <a:r>
              <a:rPr lang="ru-RU" sz="2200">
                <a:latin typeface="Georgia" pitchFamily="18"/>
              </a:rPr>
              <a:t>- </a:t>
            </a:r>
            <a:r>
              <a:rPr lang="ru-RU" sz="1800">
                <a:latin typeface="Georgia" pitchFamily="18"/>
              </a:rPr>
              <a:t>основной целью которой является проведение исследования. </a:t>
            </a:r>
          </a:p>
          <a:p>
            <a:pPr lvl="0" algn="l"/>
            <a:r>
              <a:rPr lang="ru-RU" sz="1800" b="1">
                <a:latin typeface="Georgia" pitchFamily="18"/>
              </a:rPr>
              <a:t>Результаты:</a:t>
            </a:r>
            <a:r>
              <a:rPr lang="ru-RU" sz="1800">
                <a:latin typeface="Georgia" pitchFamily="18"/>
              </a:rPr>
              <a:t> научный или научно-прикладной продукт (статьи/публикации, отчет, аналитический обзор, заявка на научный грант, методическое пособие и т.п.).</a:t>
            </a:r>
          </a:p>
          <a:p>
            <a:pPr lvl="0" algn="l"/>
            <a:r>
              <a:rPr lang="ru-RU" sz="2200" b="1">
                <a:latin typeface="Georgia" pitchFamily="18"/>
              </a:rPr>
              <a:t>Практико-ориентированные (прикладные) проекты </a:t>
            </a:r>
            <a:r>
              <a:rPr lang="ru-RU" sz="2200">
                <a:latin typeface="Georgia" pitchFamily="18"/>
              </a:rPr>
              <a:t>- </a:t>
            </a:r>
            <a:r>
              <a:rPr lang="ru-RU" sz="1800">
                <a:latin typeface="Georgia" pitchFamily="18"/>
              </a:rPr>
              <a:t>основной целью которых является решение прикладной задачи. </a:t>
            </a:r>
          </a:p>
          <a:p>
            <a:pPr lvl="0" algn="l"/>
            <a:r>
              <a:rPr lang="ru-RU" sz="1800" b="1">
                <a:latin typeface="Georgia" pitchFamily="18"/>
              </a:rPr>
              <a:t>Результаты:</a:t>
            </a:r>
            <a:r>
              <a:rPr lang="ru-RU" sz="1800">
                <a:latin typeface="Georgia" pitchFamily="18"/>
              </a:rPr>
              <a:t> разработанное и обоснованное проектное решение, бизнес-план или бизнес-кейс, изготовленный продукт или его прототип и т.п.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1630073" y="1224198"/>
            <a:ext cx="5610685" cy="1477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Индивидуальные авторы или проектные команды, численностью до 3 человек из числа обучающихся 7-11-х классов образовательных организаций и студентов 1-2 курсов СПО (не достигших 19 лет на 1 июля 2023)</a:t>
            </a:r>
          </a:p>
        </p:txBody>
      </p:sp>
      <p:pic>
        <p:nvPicPr>
          <p:cNvPr id="9" name="object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4" y="1527715"/>
            <a:ext cx="1185135" cy="95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0758" y="0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0" y="-26224"/>
            <a:ext cx="6923690" cy="1200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FFFFFF"/>
                </a:solidFill>
                <a:uFillTx/>
                <a:latin typeface="Georgia" pitchFamily="18"/>
              </a:rPr>
              <a:t>Структура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3600" b="1" i="0" u="none" strike="noStrike" kern="1200" cap="none" spc="0" baseline="0">
                <a:solidFill>
                  <a:srgbClr val="FFFFFF"/>
                </a:solidFill>
                <a:uFillTx/>
                <a:latin typeface="Georgia" pitchFamily="18"/>
              </a:rPr>
              <a:t>проектной/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FFFFFF"/>
                </a:solidFill>
                <a:uFillTx/>
                <a:latin typeface="Georgia" pitchFamily="18"/>
              </a:rPr>
              <a:t>исследовательской работы</a:t>
            </a:r>
          </a:p>
        </p:txBody>
      </p:sp>
      <p:sp>
        <p:nvSpPr>
          <p:cNvPr id="3" name="object 9"/>
          <p:cNvSpPr/>
          <p:nvPr/>
        </p:nvSpPr>
        <p:spPr>
          <a:xfrm>
            <a:off x="1567546" y="1280160"/>
            <a:ext cx="4324243" cy="3869365"/>
          </a:xfrm>
          <a:custGeom>
            <a:avLst/>
            <a:gdLst>
              <a:gd name="f0" fmla="val w"/>
              <a:gd name="f1" fmla="val h"/>
              <a:gd name="f2" fmla="val 0"/>
              <a:gd name="f3" fmla="val 1452879"/>
              <a:gd name="f4" fmla="val 1087120"/>
              <a:gd name="f5" fmla="val 1365884"/>
              <a:gd name="f6" fmla="val 86994"/>
              <a:gd name="f7" fmla="val 53149"/>
              <a:gd name="f8" fmla="val 6842"/>
              <a:gd name="f9" fmla="val 25495"/>
              <a:gd name="f10" fmla="val 86995"/>
              <a:gd name="f11" fmla="val 1452880"/>
              <a:gd name="f12" fmla="val 1446037"/>
              <a:gd name="f13" fmla="val 1427384"/>
              <a:gd name="f14" fmla="val 1399730"/>
              <a:gd name="f15" fmla="*/ f0 1 1452879"/>
              <a:gd name="f16" fmla="*/ f1 1 1087120"/>
              <a:gd name="f17" fmla="+- f4 0 f2"/>
              <a:gd name="f18" fmla="+- f3 0 f2"/>
              <a:gd name="f19" fmla="*/ f18 1 1452879"/>
              <a:gd name="f20" fmla="*/ f17 1 1087120"/>
              <a:gd name="f21" fmla="*/ f2 1 f19"/>
              <a:gd name="f22" fmla="*/ f3 1 f19"/>
              <a:gd name="f23" fmla="*/ f2 1 f20"/>
              <a:gd name="f24" fmla="*/ f4 1 f20"/>
              <a:gd name="f25" fmla="*/ f21 f15 1"/>
              <a:gd name="f26" fmla="*/ f22 f15 1"/>
              <a:gd name="f27" fmla="*/ f24 f16 1"/>
              <a:gd name="f28" fmla="*/ f2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452879" h="108712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9"/>
                </a:lnTo>
                <a:lnTo>
                  <a:pt x="f8" y="f7"/>
                </a:lnTo>
                <a:lnTo>
                  <a:pt x="f2" y="f10"/>
                </a:lnTo>
                <a:lnTo>
                  <a:pt x="f2" y="f4"/>
                </a:lnTo>
                <a:lnTo>
                  <a:pt x="f11" y="f4"/>
                </a:lnTo>
                <a:lnTo>
                  <a:pt x="f11" y="f10"/>
                </a:lnTo>
                <a:lnTo>
                  <a:pt x="f12" y="f7"/>
                </a:lnTo>
                <a:lnTo>
                  <a:pt x="f13" y="f9"/>
                </a:lnTo>
                <a:lnTo>
                  <a:pt x="f14" y="f8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8FDDDB"/>
              </a:gs>
              <a:gs pos="100000">
                <a:srgbClr val="BCE8E7"/>
              </a:gs>
            </a:gsLst>
            <a:lin ang="2700000"/>
          </a:gradFill>
          <a:ln w="9528">
            <a:solidFill>
              <a:srgbClr val="00AEAC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сформулированная проблема обоснованная актуальность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цель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задачи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анализ существующих решений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поэтапный план мероприятий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 ресурсы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измеримый результат</a:t>
            </a:r>
          </a:p>
        </p:txBody>
      </p:sp>
      <p:sp>
        <p:nvSpPr>
          <p:cNvPr id="4" name="object 13"/>
          <p:cNvSpPr/>
          <p:nvPr/>
        </p:nvSpPr>
        <p:spPr>
          <a:xfrm>
            <a:off x="1567546" y="5149525"/>
            <a:ext cx="4324243" cy="935166"/>
          </a:xfrm>
          <a:custGeom>
            <a:avLst/>
            <a:gdLst>
              <a:gd name="f0" fmla="val w"/>
              <a:gd name="f1" fmla="val h"/>
              <a:gd name="f2" fmla="val 0"/>
              <a:gd name="f3" fmla="val 1452879"/>
              <a:gd name="f4" fmla="val 467360"/>
              <a:gd name="f5" fmla="val 1452880"/>
              <a:gd name="f6" fmla="*/ f0 1 1452879"/>
              <a:gd name="f7" fmla="*/ f1 1 467360"/>
              <a:gd name="f8" fmla="+- f4 0 f2"/>
              <a:gd name="f9" fmla="+- f3 0 f2"/>
              <a:gd name="f10" fmla="*/ f9 1 1452879"/>
              <a:gd name="f11" fmla="*/ f8 1 46736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452879" h="46736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D592D7"/>
              </a:gs>
              <a:gs pos="100000">
                <a:srgbClr val="E3BEE4"/>
              </a:gs>
            </a:gsLst>
            <a:lin ang="2700000"/>
          </a:gradFill>
          <a:ln w="9528">
            <a:solidFill>
              <a:srgbClr val="A31AA6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Проектная работа</a:t>
            </a:r>
          </a:p>
        </p:txBody>
      </p:sp>
      <p:sp>
        <p:nvSpPr>
          <p:cNvPr id="5" name="object 9"/>
          <p:cNvSpPr/>
          <p:nvPr/>
        </p:nvSpPr>
        <p:spPr>
          <a:xfrm>
            <a:off x="6140397" y="1280160"/>
            <a:ext cx="4308040" cy="3869365"/>
          </a:xfrm>
          <a:custGeom>
            <a:avLst/>
            <a:gdLst>
              <a:gd name="f0" fmla="val w"/>
              <a:gd name="f1" fmla="val h"/>
              <a:gd name="f2" fmla="val 0"/>
              <a:gd name="f3" fmla="val 1452879"/>
              <a:gd name="f4" fmla="val 1087120"/>
              <a:gd name="f5" fmla="val 1365884"/>
              <a:gd name="f6" fmla="val 86994"/>
              <a:gd name="f7" fmla="val 53149"/>
              <a:gd name="f8" fmla="val 6842"/>
              <a:gd name="f9" fmla="val 25495"/>
              <a:gd name="f10" fmla="val 86995"/>
              <a:gd name="f11" fmla="val 1452880"/>
              <a:gd name="f12" fmla="val 1446037"/>
              <a:gd name="f13" fmla="val 1427384"/>
              <a:gd name="f14" fmla="val 1399730"/>
              <a:gd name="f15" fmla="*/ f0 1 1452879"/>
              <a:gd name="f16" fmla="*/ f1 1 1087120"/>
              <a:gd name="f17" fmla="+- f4 0 f2"/>
              <a:gd name="f18" fmla="+- f3 0 f2"/>
              <a:gd name="f19" fmla="*/ f18 1 1452879"/>
              <a:gd name="f20" fmla="*/ f17 1 1087120"/>
              <a:gd name="f21" fmla="*/ f2 1 f19"/>
              <a:gd name="f22" fmla="*/ f3 1 f19"/>
              <a:gd name="f23" fmla="*/ f2 1 f20"/>
              <a:gd name="f24" fmla="*/ f4 1 f20"/>
              <a:gd name="f25" fmla="*/ f21 f15 1"/>
              <a:gd name="f26" fmla="*/ f22 f15 1"/>
              <a:gd name="f27" fmla="*/ f24 f16 1"/>
              <a:gd name="f28" fmla="*/ f2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452879" h="108712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9"/>
                </a:lnTo>
                <a:lnTo>
                  <a:pt x="f8" y="f7"/>
                </a:lnTo>
                <a:lnTo>
                  <a:pt x="f2" y="f10"/>
                </a:lnTo>
                <a:lnTo>
                  <a:pt x="f2" y="f4"/>
                </a:lnTo>
                <a:lnTo>
                  <a:pt x="f11" y="f4"/>
                </a:lnTo>
                <a:lnTo>
                  <a:pt x="f11" y="f10"/>
                </a:lnTo>
                <a:lnTo>
                  <a:pt x="f12" y="f7"/>
                </a:lnTo>
                <a:lnTo>
                  <a:pt x="f13" y="f9"/>
                </a:lnTo>
                <a:lnTo>
                  <a:pt x="f14" y="f8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8FDDDB"/>
              </a:gs>
              <a:gs pos="100000">
                <a:srgbClr val="BCE8E7"/>
              </a:gs>
            </a:gsLst>
            <a:lin ang="2700000"/>
          </a:gradFill>
          <a:ln w="9528">
            <a:solidFill>
              <a:srgbClr val="00AEAC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актуальная проблема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цель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гипотеза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объект и предмет исследования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задачи 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анализ области исследования методики</a:t>
            </a:r>
          </a:p>
          <a:p>
            <a:pPr marL="285750" marR="0" lvl="0" indent="-28575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 достоверные результаты и обоснованные выводы</a:t>
            </a:r>
          </a:p>
        </p:txBody>
      </p:sp>
      <p:sp>
        <p:nvSpPr>
          <p:cNvPr id="6" name="object 13"/>
          <p:cNvSpPr/>
          <p:nvPr/>
        </p:nvSpPr>
        <p:spPr>
          <a:xfrm>
            <a:off x="6156124" y="5149525"/>
            <a:ext cx="4308040" cy="935166"/>
          </a:xfrm>
          <a:custGeom>
            <a:avLst/>
            <a:gdLst>
              <a:gd name="f0" fmla="val w"/>
              <a:gd name="f1" fmla="val h"/>
              <a:gd name="f2" fmla="val 0"/>
              <a:gd name="f3" fmla="val 1452879"/>
              <a:gd name="f4" fmla="val 467360"/>
              <a:gd name="f5" fmla="val 1452880"/>
              <a:gd name="f6" fmla="*/ f0 1 1452879"/>
              <a:gd name="f7" fmla="*/ f1 1 467360"/>
              <a:gd name="f8" fmla="+- f4 0 f2"/>
              <a:gd name="f9" fmla="+- f3 0 f2"/>
              <a:gd name="f10" fmla="*/ f9 1 1452879"/>
              <a:gd name="f11" fmla="*/ f8 1 467360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452879" h="467360">
                <a:moveTo>
                  <a:pt x="f5" y="f2"/>
                </a:moveTo>
                <a:lnTo>
                  <a:pt x="f2" y="f2"/>
                </a:lnTo>
                <a:lnTo>
                  <a:pt x="f2" y="f4"/>
                </a:lnTo>
                <a:lnTo>
                  <a:pt x="f5" y="f4"/>
                </a:lnTo>
                <a:lnTo>
                  <a:pt x="f5" y="f2"/>
                </a:lnTo>
                <a:close/>
              </a:path>
            </a:pathLst>
          </a:custGeom>
          <a:gradFill>
            <a:gsLst>
              <a:gs pos="0">
                <a:srgbClr val="D592D7"/>
              </a:gs>
              <a:gs pos="100000">
                <a:srgbClr val="E3BEE4"/>
              </a:gs>
            </a:gsLst>
            <a:lin ang="2700000"/>
          </a:gradFill>
          <a:ln w="9528">
            <a:solidFill>
              <a:srgbClr val="A31AA6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Исследовательская работа</a:t>
            </a:r>
          </a:p>
        </p:txBody>
      </p:sp>
      <p:pic>
        <p:nvPicPr>
          <p:cNvPr id="7" name="object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36760" y="1280161"/>
            <a:ext cx="1398247" cy="156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8128" y="36685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0"/>
            <a:ext cx="6543775" cy="53552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i="0" u="none" strike="noStrike" kern="1200" cap="none" spc="0" baseline="0">
                <a:solidFill>
                  <a:srgbClr val="FFFFFF"/>
                </a:solidFill>
                <a:uFillTx/>
                <a:latin typeface="Georgia" pitchFamily="18"/>
              </a:rPr>
              <a:t>Не принимаются на конкурс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888997" y="1922672"/>
            <a:ext cx="11271031" cy="64633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Работы, не относящиеся к научно-технологическим проектным/исследовательским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работам: социальной, культурной, околопрофессиональной (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soft skills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)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 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направленности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88997" y="3024249"/>
            <a:ext cx="9071716" cy="64633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Работы, представленные в рамках конкурса в прошлые учебные годы,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без существенных изменений (модификаций)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888997" y="4119756"/>
            <a:ext cx="9692073" cy="64633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Работы, не соответствующие требованиям, предъявляемым к оформлению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и подаче заявок 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888997" y="5029446"/>
            <a:ext cx="7931981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Работы, разработанные не участвующими в конкурсе лицами</a:t>
            </a: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872572"/>
            <a:ext cx="732242" cy="72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2986448"/>
            <a:ext cx="732242" cy="72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3943459"/>
            <a:ext cx="732242" cy="72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4853150"/>
            <a:ext cx="732242" cy="72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"/>
          <p:cNvSpPr txBox="1"/>
          <p:nvPr/>
        </p:nvSpPr>
        <p:spPr>
          <a:xfrm>
            <a:off x="888997" y="5879893"/>
            <a:ext cx="700383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Georgia" pitchFamily="18"/>
              </a:rPr>
              <a:t>Работы разработанные ранее 2021/2022 учебного года</a:t>
            </a:r>
          </a:p>
        </p:txBody>
      </p:sp>
      <p:pic>
        <p:nvPicPr>
          <p:cNvPr id="13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5703597"/>
            <a:ext cx="732242" cy="72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0763" y="13021"/>
            <a:ext cx="1224134" cy="107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599</Words>
  <Application>Microsoft Office PowerPoint</Application>
  <PresentationFormat>Произвольный</PresentationFormat>
  <Paragraphs>147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3_Тема Office</vt:lpstr>
      <vt:lpstr>Презентация PowerPoint</vt:lpstr>
      <vt:lpstr>Цель конкурса</vt:lpstr>
      <vt:lpstr>Направления конкурса</vt:lpstr>
      <vt:lpstr>Структура конкурса</vt:lpstr>
      <vt:lpstr>Организаторы конкурса</vt:lpstr>
      <vt:lpstr>Презентация PowerPoint</vt:lpstr>
      <vt:lpstr>Участники конкурса и виды работ</vt:lpstr>
      <vt:lpstr>Презентация PowerPoint</vt:lpstr>
      <vt:lpstr>Презентация PowerPoint</vt:lpstr>
      <vt:lpstr>Региональный конкурс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И. Севрюков</dc:creator>
  <cp:lastModifiedBy>asus</cp:lastModifiedBy>
  <cp:revision>132</cp:revision>
  <dcterms:created xsi:type="dcterms:W3CDTF">2021-04-02T03:05:05Z</dcterms:created>
  <dcterms:modified xsi:type="dcterms:W3CDTF">2023-02-01T11:15:39Z</dcterms:modified>
</cp:coreProperties>
</file>