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0" r:id="rId3"/>
    <p:sldId id="257"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4"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4" r:id="rId36"/>
    <p:sldId id="290" r:id="rId37"/>
    <p:sldId id="293" r:id="rId38"/>
    <p:sldId id="292" r:id="rId39"/>
    <p:sldId id="295" r:id="rId40"/>
    <p:sldId id="296" r:id="rId41"/>
    <p:sldId id="297" r:id="rId42"/>
    <p:sldId id="298" r:id="rId43"/>
    <p:sldId id="299" r:id="rId44"/>
    <p:sldId id="300" r:id="rId45"/>
    <p:sldId id="301" r:id="rId46"/>
    <p:sldId id="302" r:id="rId47"/>
    <p:sldId id="303" r:id="rId48"/>
    <p:sldId id="304" r:id="rId49"/>
    <p:sldId id="259" r:id="rId50"/>
    <p:sldId id="305" r:id="rId51"/>
    <p:sldId id="306" r:id="rId52"/>
    <p:sldId id="307" r:id="rId5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24717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88341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325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410236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9195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380798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4016415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34160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230396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994C2B9-5D5B-4D90-A4C8-A981E3048E44}" type="datetimeFigureOut">
              <a:rPr lang="ru-RU" smtClean="0"/>
              <a:t>17.12.2022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100389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994C2B9-5D5B-4D90-A4C8-A981E3048E44}" type="datetimeFigureOut">
              <a:rPr lang="ru-RU" smtClean="0"/>
              <a:t>17.12.2022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2113431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994C2B9-5D5B-4D90-A4C8-A981E3048E44}" type="datetimeFigureOut">
              <a:rPr lang="ru-RU" smtClean="0"/>
              <a:t>17.12.2022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54572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994C2B9-5D5B-4D90-A4C8-A981E3048E44}" type="datetimeFigureOut">
              <a:rPr lang="ru-RU" smtClean="0"/>
              <a:t>17.12.2022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63548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4C2B9-5D5B-4D90-A4C8-A981E3048E44}" type="datetimeFigureOut">
              <a:rPr lang="ru-RU" smtClean="0"/>
              <a:t>17.12.2022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405732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994C2B9-5D5B-4D90-A4C8-A981E3048E44}" type="datetimeFigureOut">
              <a:rPr lang="ru-RU" smtClean="0"/>
              <a:t>17.12.2022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338050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994C2B9-5D5B-4D90-A4C8-A981E3048E44}" type="datetimeFigureOut">
              <a:rPr lang="ru-RU" smtClean="0"/>
              <a:t>17.12.2022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B500D5-6926-4BED-BE1C-5F95D44090D1}" type="slidenum">
              <a:rPr lang="ru-RU" smtClean="0"/>
              <a:t>‹#›</a:t>
            </a:fld>
            <a:endParaRPr lang="ru-RU"/>
          </a:p>
        </p:txBody>
      </p:sp>
    </p:spTree>
    <p:extLst>
      <p:ext uri="{BB962C8B-B14F-4D97-AF65-F5344CB8AC3E}">
        <p14:creationId xmlns:p14="http://schemas.microsoft.com/office/powerpoint/2010/main" val="2928364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94C2B9-5D5B-4D90-A4C8-A981E3048E44}" type="datetimeFigureOut">
              <a:rPr lang="ru-RU" smtClean="0"/>
              <a:t>17.12.2022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2B500D5-6926-4BED-BE1C-5F95D44090D1}" type="slidenum">
              <a:rPr lang="ru-RU" smtClean="0"/>
              <a:t>‹#›</a:t>
            </a:fld>
            <a:endParaRPr lang="ru-RU"/>
          </a:p>
        </p:txBody>
      </p:sp>
    </p:spTree>
    <p:extLst>
      <p:ext uri="{BB962C8B-B14F-4D97-AF65-F5344CB8AC3E}">
        <p14:creationId xmlns:p14="http://schemas.microsoft.com/office/powerpoint/2010/main" val="40402197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resh.edu.ru/instruc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kiv.instrao.ru/content/board1/rabochie-materialy/%D0%9A%D0%9C_5%20%D0%BA%D0%BB%D0%B0%D1%81%D1%81_%D0%9C%D0%B5%D1%82%D0%BE%D0%B4%D0%B8%D1%87%D0%B5%D1%81%D0%BA%D0%B8%D0%B5%20%D1%80%D0%B5%D0%BA%D0%BE%D0%BC%D0%B5%D0%BD%D0%B4%D0%B0%D1%86%D0%B8%D0%B8_2022_%D1%84%D0%B8%D0%BD%D0%B0%D0%BB.pdf" TargetMode="External"/><Relationship Id="rId3" Type="http://schemas.openxmlformats.org/officeDocument/2006/relationships/hyperlink" Target="http://skiv.instrao.ru/content/board1/rabochie-materialy/%D0%9C%D0%93_5_%D0%9C%D0%B5%D1%82%D0%BE%D0%B4%D0%B8%D1%87%D0%B5%D1%81%D0%BA%D0%B8%D0%B5%D0%A0%D0%B5%D0%BA%D0%BE%D0%BC%D0%B5%D0%BD%D0%B4%D0%B0%D1%86%D0%B8%D0%B8_2022.pdf" TargetMode="External"/><Relationship Id="rId7" Type="http://schemas.openxmlformats.org/officeDocument/2006/relationships/hyperlink" Target="http://skiv.instrao.ru/content/board1/rabochie-materialy/%D0%93%D0%9A_5_%D0%9C%D0%B5%D1%82%D0%BE%D0%B4%D0%B8%D1%87%D0%B5%D1%81%D0%BA%D0%B8%D0%B5%D0%A0%D0%B5%D0%BA%D0%BE%D0%BC%D0%B5%D0%BD%D0%B4%D0%B0%D1%86%D0%B8%D0%B8_2022.pdf" TargetMode="External"/><Relationship Id="rId2" Type="http://schemas.openxmlformats.org/officeDocument/2006/relationships/hyperlink" Target="http://skiv.instrao.ru/content/board1/rabochie-materialy/%D0%9F%D1%80%D0%BE%D0%B3%D1%80%D0%B0%D0%BC%D0%BC%D0%B0_%D0%BA%D1%83%D1%80%D1%81%D0%B0_%D0%A4%D0%93.pdf" TargetMode="External"/><Relationship Id="rId1" Type="http://schemas.openxmlformats.org/officeDocument/2006/relationships/slideLayout" Target="../slideLayouts/slideLayout2.xml"/><Relationship Id="rId6" Type="http://schemas.openxmlformats.org/officeDocument/2006/relationships/hyperlink" Target="http://skiv.instrao.ru/content/board1/rabochie-materialy/%D0%A4%D0%93&amp;%D0%9C%D0%93_5_%D0%9C%D0%B5%D1%82%D0%BE%D0%B4%D0%B8%D1%87%D0%B5%D1%81%D0%BA%D0%B8%D0%B5%20%D1%80%D0%B5%D0%BA%D0%BE%D0%BC%D0%B5%D0%BD%D0%B4%D0%B0%D1%86%D0%B8%D0%B8_%D0%98%D0%BD%D1%82%D0%B5%D0%B3%D1%80%D0%B8%D1%80%D0%BE%D0%B2%D0%B0%D0%BD%D0%BD%D1%8B%D0%B5%20%D0%B7%D0%B0%D0%BD%D1%8F%D1%82%D0%B8%D1%8F%20_2022_%D1%84%D0%B8%D0%BD%D0%B0%D0%BB.pdf" TargetMode="External"/><Relationship Id="rId5" Type="http://schemas.openxmlformats.org/officeDocument/2006/relationships/hyperlink" Target="http://skiv.instrao.ru/content/board1/rabochie-materialy/%D0%A4%D0%93_5_%D0%9C%D0%B5%D1%82%D0%BE%D0%B4%D0%B8%D1%87%D0%B5%D1%81%D0%BA%D0%B8%D0%B5%D0%A0%D0%B5%D0%BA%D0%BE%D0%BC%D0%B5%D0%BD%D0%B4%D0%B0%D1%86%D0%B8%D0%B8_2022_%D1%84%D0%B8%D0%BD%D0%B0%D0%BB.pdf" TargetMode="External"/><Relationship Id="rId10" Type="http://schemas.openxmlformats.org/officeDocument/2006/relationships/image" Target="../media/image12.png"/><Relationship Id="rId4" Type="http://schemas.openxmlformats.org/officeDocument/2006/relationships/hyperlink" Target="http://skiv.instrao.ru/content/board1/rabochie-materialy/%D0%A7%D0%A2_5_%D0%9C%D0%B5%D1%82%D0%BE%D0%B4%D0%B8%D1%87%D0%B5%D1%81%D0%BA%D0%B8%D0%B5%20%D1%80%D0%B5%D0%BA%D0%BE%D0%BC%D0%B5%D0%BD%D0%B4%D0%B0%D1%86%D0%B8%D0%B8_2022.pdf" TargetMode="External"/><Relationship Id="rId9" Type="http://schemas.openxmlformats.org/officeDocument/2006/relationships/hyperlink" Target="http://skiv.instrao.ru/content/board1/rabochie-materialy/%D0%95%D0%A1%D0%A2_5_%D0%9C%D0%B5%D1%82%D0%BE%D0%B4%D0%B8%D1%87%D0%B5%D1%81%D0%BA%D0%B8%D0%B5%20%D1%80%D0%B5%D0%BA%D0%BE%D0%BC%D0%B5%D0%BD%D0%B4%D0%B0%D1%86%D0%B8%D0%B8%20_2022_%D1%84%D0%B8%D0%BD%D0%B0%D0%BB.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200" dirty="0" smtClean="0"/>
              <a:t>Задания из открытой базы для формирования креативного мышления.</a:t>
            </a:r>
            <a:endParaRPr lang="ru-RU" sz="3200" dirty="0"/>
          </a:p>
        </p:txBody>
      </p:sp>
      <p:sp>
        <p:nvSpPr>
          <p:cNvPr id="3" name="Подзаголовок 2"/>
          <p:cNvSpPr>
            <a:spLocks noGrp="1"/>
          </p:cNvSpPr>
          <p:nvPr>
            <p:ph type="subTitle" idx="1"/>
          </p:nvPr>
        </p:nvSpPr>
        <p:spPr/>
        <p:txBody>
          <a:bodyPr>
            <a:normAutofit lnSpcReduction="10000"/>
          </a:bodyPr>
          <a:lstStyle/>
          <a:p>
            <a:r>
              <a:rPr lang="ru-RU" dirty="0" smtClean="0"/>
              <a:t>Белоусова Н.М., к.б.н., </a:t>
            </a:r>
            <a:r>
              <a:rPr lang="ru-RU" dirty="0" err="1" smtClean="0"/>
              <a:t>гл.специалист</a:t>
            </a:r>
            <a:r>
              <a:rPr lang="ru-RU" dirty="0" smtClean="0"/>
              <a:t> сектора ЕНО ЦУМР</a:t>
            </a:r>
          </a:p>
          <a:p>
            <a:r>
              <a:rPr lang="ru-RU" dirty="0" smtClean="0"/>
              <a:t>ГАУ ДПО ПК ИРО</a:t>
            </a:r>
          </a:p>
          <a:p>
            <a:r>
              <a:rPr lang="ru-RU" dirty="0" smtClean="0"/>
              <a:t>2022</a:t>
            </a:r>
            <a:endParaRPr lang="ru-RU" dirty="0"/>
          </a:p>
        </p:txBody>
      </p:sp>
    </p:spTree>
    <p:extLst>
      <p:ext uri="{BB962C8B-B14F-4D97-AF65-F5344CB8AC3E}">
        <p14:creationId xmlns:p14="http://schemas.microsoft.com/office/powerpoint/2010/main" val="392832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СОДЕРЖАТЕЛЬНЫЕ ОБЛАСТИ</a:t>
            </a:r>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310880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Творческое самовыражение</a:t>
            </a:r>
          </a:p>
        </p:txBody>
      </p:sp>
      <p:sp>
        <p:nvSpPr>
          <p:cNvPr id="5" name="Объект 4"/>
          <p:cNvSpPr>
            <a:spLocks noGrp="1"/>
          </p:cNvSpPr>
          <p:nvPr>
            <p:ph idx="1"/>
          </p:nvPr>
        </p:nvSpPr>
        <p:spPr>
          <a:xfrm>
            <a:off x="677334" y="1311965"/>
            <a:ext cx="8596668" cy="5227983"/>
          </a:xfrm>
        </p:spPr>
        <p:txBody>
          <a:bodyPr/>
          <a:lstStyle/>
          <a:p>
            <a:r>
              <a:rPr lang="ru-RU" b="1" dirty="0">
                <a:solidFill>
                  <a:schemeClr val="accent1">
                    <a:lumMod val="50000"/>
                  </a:schemeClr>
                </a:solidFill>
              </a:rPr>
              <a:t>Письменное самовыражение </a:t>
            </a:r>
            <a:r>
              <a:rPr lang="ru-RU" dirty="0"/>
              <a:t>требует от учащихся продемонстрировать воображение и уважение к правилам и условностям, которые делают создаваемые тексты понятными различным аудиториям</a:t>
            </a:r>
            <a:r>
              <a:rPr lang="ru-RU" dirty="0" smtClean="0"/>
              <a:t>.</a:t>
            </a:r>
          </a:p>
          <a:p>
            <a:pPr marL="0" indent="0">
              <a:buNone/>
            </a:pPr>
            <a:r>
              <a:rPr lang="ru-RU" dirty="0" smtClean="0"/>
              <a:t> </a:t>
            </a:r>
            <a:r>
              <a:rPr lang="ru-RU" dirty="0"/>
              <a:t>В заданиях используются различные модели: </a:t>
            </a:r>
            <a:endParaRPr lang="ru-RU" dirty="0" smtClean="0"/>
          </a:p>
          <a:p>
            <a:r>
              <a:rPr lang="ru-RU" dirty="0" smtClean="0"/>
              <a:t>(</a:t>
            </a:r>
            <a:r>
              <a:rPr lang="ru-RU" dirty="0"/>
              <a:t>1) создание свободных высказываний и текстов (с указанными ограничениями по объёму); </a:t>
            </a:r>
            <a:endParaRPr lang="ru-RU" dirty="0" smtClean="0"/>
          </a:p>
          <a:p>
            <a:r>
              <a:rPr lang="ru-RU" dirty="0" smtClean="0"/>
              <a:t>(</a:t>
            </a:r>
            <a:r>
              <a:rPr lang="ru-RU" dirty="0"/>
              <a:t>2) выдвижение идей для создания текстов на основе рассмотрения различных стимулов, таких как рисованные мультфильмы без заголовков, фантастические иллюстрации, или ряд абстрактных картинок; </a:t>
            </a:r>
            <a:endParaRPr lang="ru-RU" dirty="0" smtClean="0"/>
          </a:p>
          <a:p>
            <a:r>
              <a:rPr lang="ru-RU" dirty="0" smtClean="0"/>
              <a:t>(</a:t>
            </a:r>
            <a:r>
              <a:rPr lang="ru-RU" dirty="0"/>
              <a:t>3) оценка креативности приводимых высказываний, например, заголовков, историй, лозунгов, и т.п. и </a:t>
            </a:r>
            <a:endParaRPr lang="ru-RU" dirty="0" smtClean="0"/>
          </a:p>
          <a:p>
            <a:r>
              <a:rPr lang="ru-RU" dirty="0" smtClean="0"/>
              <a:t>(</a:t>
            </a:r>
            <a:r>
              <a:rPr lang="ru-RU" dirty="0"/>
              <a:t>4) совершенствование собственных или чужих текстов.</a:t>
            </a:r>
          </a:p>
        </p:txBody>
      </p:sp>
    </p:spTree>
    <p:extLst>
      <p:ext uri="{BB962C8B-B14F-4D97-AF65-F5344CB8AC3E}">
        <p14:creationId xmlns:p14="http://schemas.microsoft.com/office/powerpoint/2010/main" val="38829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Визуальное самовыражение</a:t>
            </a:r>
          </a:p>
        </p:txBody>
      </p:sp>
      <p:sp>
        <p:nvSpPr>
          <p:cNvPr id="3" name="Объект 2"/>
          <p:cNvSpPr>
            <a:spLocks noGrp="1"/>
          </p:cNvSpPr>
          <p:nvPr>
            <p:ph idx="1"/>
          </p:nvPr>
        </p:nvSpPr>
        <p:spPr>
          <a:xfrm>
            <a:off x="677334" y="1470991"/>
            <a:ext cx="8596668" cy="4570371"/>
          </a:xfrm>
        </p:spPr>
        <p:txBody>
          <a:bodyPr/>
          <a:lstStyle/>
          <a:p>
            <a:pPr marL="0" indent="0">
              <a:buNone/>
            </a:pPr>
            <a:r>
              <a:rPr lang="ru-RU" dirty="0"/>
              <a:t>предполагает, что учащиеся исследуют, экспериментируют и излагают различные идеи с помощью различных </a:t>
            </a:r>
            <a:r>
              <a:rPr lang="ru-RU" dirty="0" err="1"/>
              <a:t>изобразительновыразительных</a:t>
            </a:r>
            <a:r>
              <a:rPr lang="ru-RU" dirty="0"/>
              <a:t> средств. В заданиях используются различные модели</a:t>
            </a:r>
            <a:r>
              <a:rPr lang="ru-RU" dirty="0" smtClean="0"/>
              <a:t>:</a:t>
            </a:r>
          </a:p>
          <a:p>
            <a:r>
              <a:rPr lang="ru-RU" dirty="0"/>
              <a:t>(1) выдвижение идей для своих проектов, основываясь на заданном сценарии и исходных установках (например, на тех деталях, которые должны быть включены в проект, или тех инструментах или способах, которые необходимо использовать); </a:t>
            </a:r>
            <a:endParaRPr lang="ru-RU" dirty="0" smtClean="0"/>
          </a:p>
          <a:p>
            <a:r>
              <a:rPr lang="ru-RU" dirty="0" smtClean="0"/>
              <a:t>(</a:t>
            </a:r>
            <a:r>
              <a:rPr lang="ru-RU" dirty="0"/>
              <a:t>2) оценка креативности собственных или чужих идей с позиций их ясности, привлекательности или новизны</a:t>
            </a:r>
            <a:r>
              <a:rPr lang="ru-RU" dirty="0" smtClean="0"/>
              <a:t>;</a:t>
            </a:r>
          </a:p>
          <a:p>
            <a:r>
              <a:rPr lang="ru-RU" dirty="0" smtClean="0"/>
              <a:t> </a:t>
            </a:r>
            <a:r>
              <a:rPr lang="ru-RU" dirty="0"/>
              <a:t>(3) совершенствование изображений в соответствии с данными инструкциями или дополнительной информацией;</a:t>
            </a:r>
          </a:p>
        </p:txBody>
      </p:sp>
    </p:spTree>
    <p:extLst>
      <p:ext uri="{BB962C8B-B14F-4D97-AF65-F5344CB8AC3E}">
        <p14:creationId xmlns:p14="http://schemas.microsoft.com/office/powerpoint/2010/main" val="3280437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Примеры моделей заданий на творческое самовыражение</a:t>
            </a:r>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77334" y="1930400"/>
            <a:ext cx="8764840" cy="4881588"/>
          </a:xfrm>
          <a:prstGeom prst="rect">
            <a:avLst/>
          </a:prstGeom>
        </p:spPr>
      </p:pic>
    </p:spTree>
    <p:extLst>
      <p:ext uri="{BB962C8B-B14F-4D97-AF65-F5344CB8AC3E}">
        <p14:creationId xmlns:p14="http://schemas.microsoft.com/office/powerpoint/2010/main" val="69597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Получение нового знания. Решение проблем</a:t>
            </a:r>
          </a:p>
        </p:txBody>
      </p:sp>
      <p:sp>
        <p:nvSpPr>
          <p:cNvPr id="3" name="Объект 2"/>
          <p:cNvSpPr>
            <a:spLocks noGrp="1"/>
          </p:cNvSpPr>
          <p:nvPr>
            <p:ph idx="1"/>
          </p:nvPr>
        </p:nvSpPr>
        <p:spPr>
          <a:xfrm>
            <a:off x="677334" y="1930400"/>
            <a:ext cx="8596668" cy="4728817"/>
          </a:xfrm>
        </p:spPr>
        <p:txBody>
          <a:bodyPr>
            <a:normAutofit/>
          </a:bodyPr>
          <a:lstStyle/>
          <a:p>
            <a:pPr marL="0" indent="0">
              <a:buNone/>
            </a:pPr>
            <a:r>
              <a:rPr lang="ru-RU" dirty="0"/>
              <a:t>Решение социальных проблем основано </a:t>
            </a:r>
            <a:r>
              <a:rPr lang="ru-RU" b="1" dirty="0">
                <a:solidFill>
                  <a:schemeClr val="accent1">
                    <a:lumMod val="50000"/>
                  </a:schemeClr>
                </a:solidFill>
              </a:rPr>
              <a:t>на способности учащихся сочувствовать и оценивать потребности отдельных социальных групп, разных людей, распознавать образцы и выдвигать идеи, имеющие смысл для данной группы/человека,</a:t>
            </a:r>
            <a:r>
              <a:rPr lang="ru-RU" dirty="0"/>
              <a:t> а также предлагать инновационные и одновременно функциональные решения. В заданиях используются различные модели</a:t>
            </a:r>
            <a:r>
              <a:rPr lang="ru-RU" dirty="0" smtClean="0"/>
              <a:t>:</a:t>
            </a:r>
          </a:p>
          <a:p>
            <a:r>
              <a:rPr lang="ru-RU" dirty="0"/>
              <a:t>(1) погружение в проблему, имеющую социальный фокус</a:t>
            </a:r>
            <a:r>
              <a:rPr lang="ru-RU" dirty="0" smtClean="0"/>
              <a:t>;</a:t>
            </a:r>
          </a:p>
          <a:p>
            <a:r>
              <a:rPr lang="ru-RU" dirty="0" smtClean="0"/>
              <a:t> </a:t>
            </a:r>
            <a:r>
              <a:rPr lang="ru-RU" dirty="0"/>
              <a:t>(2) выдвижение различных идей для возможных путей решения социальных проблем, отвечающих заданному сценарию</a:t>
            </a:r>
            <a:r>
              <a:rPr lang="ru-RU" dirty="0" smtClean="0"/>
              <a:t>;</a:t>
            </a:r>
          </a:p>
          <a:p>
            <a:r>
              <a:rPr lang="ru-RU" dirty="0" smtClean="0"/>
              <a:t> </a:t>
            </a:r>
            <a:r>
              <a:rPr lang="ru-RU" dirty="0"/>
              <a:t>(3) оценка оригинальности, эффективности и осуществимости собственных или чужих решений; </a:t>
            </a:r>
            <a:endParaRPr lang="ru-RU" dirty="0" smtClean="0"/>
          </a:p>
          <a:p>
            <a:r>
              <a:rPr lang="ru-RU" dirty="0" smtClean="0"/>
              <a:t>(</a:t>
            </a:r>
            <a:r>
              <a:rPr lang="ru-RU" dirty="0"/>
              <a:t>4) вовлечение в непрерывный процесс построения знания и совершенствования решения.</a:t>
            </a:r>
            <a:endParaRPr lang="ru-RU" dirty="0" smtClean="0"/>
          </a:p>
          <a:p>
            <a:endParaRPr lang="ru-RU" dirty="0"/>
          </a:p>
        </p:txBody>
      </p:sp>
    </p:spTree>
    <p:extLst>
      <p:ext uri="{BB962C8B-B14F-4D97-AF65-F5344CB8AC3E}">
        <p14:creationId xmlns:p14="http://schemas.microsoft.com/office/powerpoint/2010/main" val="296172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Креативное мышление в области точных наук может проявлять себя разными способами:</a:t>
            </a:r>
          </a:p>
        </p:txBody>
      </p:sp>
      <p:sp>
        <p:nvSpPr>
          <p:cNvPr id="3" name="Объект 2"/>
          <p:cNvSpPr>
            <a:spLocks noGrp="1"/>
          </p:cNvSpPr>
          <p:nvPr>
            <p:ph idx="1"/>
          </p:nvPr>
        </p:nvSpPr>
        <p:spPr/>
        <p:txBody>
          <a:bodyPr>
            <a:normAutofit/>
          </a:bodyPr>
          <a:lstStyle/>
          <a:p>
            <a:r>
              <a:rPr lang="ru-RU" sz="2400" dirty="0"/>
              <a:t>− в виде замысла новой идеи, привносящей вклад в научное знание</a:t>
            </a:r>
            <a:r>
              <a:rPr lang="ru-RU" sz="2400" dirty="0" smtClean="0"/>
              <a:t>;</a:t>
            </a:r>
          </a:p>
          <a:p>
            <a:r>
              <a:rPr lang="ru-RU" sz="2400" dirty="0" smtClean="0"/>
              <a:t> </a:t>
            </a:r>
            <a:r>
              <a:rPr lang="ru-RU" sz="2400" dirty="0"/>
              <a:t>− в виде замысла эксперимента для проверки гипотезы; − в виде развития научной идеи</a:t>
            </a:r>
            <a:r>
              <a:rPr lang="ru-RU" sz="2400" dirty="0" smtClean="0"/>
              <a:t>,</a:t>
            </a:r>
          </a:p>
          <a:p>
            <a:r>
              <a:rPr lang="ru-RU" sz="2400" dirty="0" smtClean="0"/>
              <a:t> </a:t>
            </a:r>
            <a:r>
              <a:rPr lang="ru-RU" sz="2400" dirty="0"/>
              <a:t>− в виде изобретения, имеющего прикладную ценность</a:t>
            </a:r>
            <a:r>
              <a:rPr lang="ru-RU" sz="2400" dirty="0" smtClean="0"/>
              <a:t>;</a:t>
            </a:r>
          </a:p>
          <a:p>
            <a:r>
              <a:rPr lang="ru-RU" sz="2400" dirty="0" smtClean="0"/>
              <a:t> </a:t>
            </a:r>
            <a:r>
              <a:rPr lang="ru-RU" sz="2400" dirty="0"/>
              <a:t>− в виде планирования новых областей применения научной или инженерной деятельности. </a:t>
            </a:r>
          </a:p>
        </p:txBody>
      </p:sp>
    </p:spTree>
    <p:extLst>
      <p:ext uri="{BB962C8B-B14F-4D97-AF65-F5344CB8AC3E}">
        <p14:creationId xmlns:p14="http://schemas.microsoft.com/office/powerpoint/2010/main" val="214216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Примеры моделей заданий на получение нового знания и решение проблем</a:t>
            </a:r>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77334" y="1930400"/>
            <a:ext cx="10593640" cy="4872187"/>
          </a:xfrm>
          <a:prstGeom prst="rect">
            <a:avLst/>
          </a:prstGeom>
        </p:spPr>
      </p:pic>
    </p:spTree>
    <p:extLst>
      <p:ext uri="{BB962C8B-B14F-4D97-AF65-F5344CB8AC3E}">
        <p14:creationId xmlns:p14="http://schemas.microsoft.com/office/powerpoint/2010/main" val="3778643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Возможные </a:t>
            </a:r>
            <a:r>
              <a:rPr lang="ru-RU" dirty="0"/>
              <a:t>способы измерения креативного мышления</a:t>
            </a:r>
          </a:p>
        </p:txBody>
      </p:sp>
      <p:pic>
        <p:nvPicPr>
          <p:cNvPr id="5" name="Объект 4"/>
          <p:cNvPicPr>
            <a:picLocks noGrp="1" noChangeAspect="1"/>
          </p:cNvPicPr>
          <p:nvPr>
            <p:ph idx="1"/>
          </p:nvPr>
        </p:nvPicPr>
        <p:blipFill>
          <a:blip r:embed="rId2"/>
          <a:stretch>
            <a:fillRect/>
          </a:stretch>
        </p:blipFill>
        <p:spPr>
          <a:xfrm>
            <a:off x="836361" y="4102756"/>
            <a:ext cx="5962650" cy="2581275"/>
          </a:xfrm>
          <a:prstGeom prst="rect">
            <a:avLst/>
          </a:prstGeom>
        </p:spPr>
      </p:pic>
      <p:pic>
        <p:nvPicPr>
          <p:cNvPr id="4" name="Рисунок 3"/>
          <p:cNvPicPr>
            <a:picLocks noChangeAspect="1"/>
          </p:cNvPicPr>
          <p:nvPr/>
        </p:nvPicPr>
        <p:blipFill>
          <a:blip r:embed="rId3"/>
          <a:stretch>
            <a:fillRect/>
          </a:stretch>
        </p:blipFill>
        <p:spPr>
          <a:xfrm>
            <a:off x="836361" y="1930400"/>
            <a:ext cx="6021640" cy="2958499"/>
          </a:xfrm>
          <a:prstGeom prst="rect">
            <a:avLst/>
          </a:prstGeom>
        </p:spPr>
      </p:pic>
    </p:spTree>
    <p:extLst>
      <p:ext uri="{BB962C8B-B14F-4D97-AF65-F5344CB8AC3E}">
        <p14:creationId xmlns:p14="http://schemas.microsoft.com/office/powerpoint/2010/main" val="239868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Возможные </a:t>
            </a:r>
            <a:r>
              <a:rPr lang="ru-RU" dirty="0"/>
              <a:t>способы измерения креативного мышления</a:t>
            </a:r>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77334" y="1930400"/>
            <a:ext cx="7830562" cy="4741210"/>
          </a:xfrm>
          <a:prstGeom prst="rect">
            <a:avLst/>
          </a:prstGeom>
        </p:spPr>
      </p:pic>
    </p:spTree>
    <p:extLst>
      <p:ext uri="{BB962C8B-B14F-4D97-AF65-F5344CB8AC3E}">
        <p14:creationId xmlns:p14="http://schemas.microsoft.com/office/powerpoint/2010/main" val="256370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Возможные </a:t>
            </a:r>
            <a:r>
              <a:rPr lang="ru-RU" dirty="0"/>
              <a:t>способы измерения креативного мышления</a:t>
            </a:r>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77334" y="1930400"/>
            <a:ext cx="5962650" cy="2409825"/>
          </a:xfrm>
          <a:prstGeom prst="rect">
            <a:avLst/>
          </a:prstGeom>
        </p:spPr>
      </p:pic>
      <p:pic>
        <p:nvPicPr>
          <p:cNvPr id="5" name="Рисунок 4"/>
          <p:cNvPicPr>
            <a:picLocks noChangeAspect="1"/>
          </p:cNvPicPr>
          <p:nvPr/>
        </p:nvPicPr>
        <p:blipFill>
          <a:blip r:embed="rId3"/>
          <a:stretch>
            <a:fillRect/>
          </a:stretch>
        </p:blipFill>
        <p:spPr>
          <a:xfrm>
            <a:off x="677334" y="4340225"/>
            <a:ext cx="5953125" cy="2409825"/>
          </a:xfrm>
          <a:prstGeom prst="rect">
            <a:avLst/>
          </a:prstGeom>
        </p:spPr>
      </p:pic>
    </p:spTree>
    <p:extLst>
      <p:ext uri="{BB962C8B-B14F-4D97-AF65-F5344CB8AC3E}">
        <p14:creationId xmlns:p14="http://schemas.microsoft.com/office/powerpoint/2010/main" val="228721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341309" cy="1320800"/>
          </a:xfrm>
        </p:spPr>
        <p:txBody>
          <a:bodyPr>
            <a:normAutofit fontScale="90000"/>
          </a:bodyPr>
          <a:lstStyle/>
          <a:p>
            <a:r>
              <a:rPr lang="ru-RU" dirty="0"/>
              <a:t>Согласно определению известного психолога А.А. Леонтьева </a:t>
            </a:r>
            <a:r>
              <a:rPr lang="ru-RU" dirty="0" smtClean="0"/>
              <a:t>функциональная грамотность </a:t>
            </a: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r>
              <a:rPr lang="ru-RU" sz="2800" dirty="0" smtClean="0"/>
              <a:t>предполагает </a:t>
            </a:r>
            <a:r>
              <a:rPr lang="ru-RU" sz="2800" dirty="0"/>
              <a:t>способность человека </a:t>
            </a:r>
            <a:r>
              <a:rPr lang="ru-RU" sz="2800" b="1" dirty="0">
                <a:solidFill>
                  <a:schemeClr val="accent1">
                    <a:lumMod val="50000"/>
                  </a:schemeClr>
                </a:solidFill>
              </a:rPr>
              <a:t>использовать приобретаемые в </a:t>
            </a:r>
            <a:r>
              <a:rPr lang="ru-RU" sz="2800" b="1" dirty="0" smtClean="0">
                <a:solidFill>
                  <a:schemeClr val="accent1">
                    <a:lumMod val="50000"/>
                  </a:schemeClr>
                </a:solidFill>
              </a:rPr>
              <a:t>течение жизни </a:t>
            </a:r>
            <a:r>
              <a:rPr lang="ru-RU" sz="2800" b="1" dirty="0">
                <a:solidFill>
                  <a:schemeClr val="accent1">
                    <a:lumMod val="50000"/>
                  </a:schemeClr>
                </a:solidFill>
              </a:rPr>
              <a:t>знания</a:t>
            </a:r>
            <a:r>
              <a:rPr lang="ru-RU" sz="2800" dirty="0"/>
              <a:t>, умения и навыки </a:t>
            </a:r>
            <a:r>
              <a:rPr lang="ru-RU" sz="2800" b="1" dirty="0">
                <a:solidFill>
                  <a:schemeClr val="accent1">
                    <a:lumMod val="50000"/>
                  </a:schemeClr>
                </a:solidFill>
              </a:rPr>
              <a:t>для решения максимально широкого диапазона </a:t>
            </a:r>
            <a:r>
              <a:rPr lang="ru-RU" sz="2800" b="1" dirty="0" smtClean="0">
                <a:solidFill>
                  <a:schemeClr val="accent1">
                    <a:lumMod val="50000"/>
                  </a:schemeClr>
                </a:solidFill>
              </a:rPr>
              <a:t>жизненных задач </a:t>
            </a:r>
            <a:r>
              <a:rPr lang="ru-RU" sz="2800" b="1" dirty="0">
                <a:solidFill>
                  <a:schemeClr val="accent1">
                    <a:lumMod val="50000"/>
                  </a:schemeClr>
                </a:solidFill>
              </a:rPr>
              <a:t>в различных сферах человеческой деятельности, общения и социальных отношений. </a:t>
            </a:r>
            <a:endParaRPr lang="ru-RU" sz="2800" b="1" dirty="0" smtClean="0">
              <a:solidFill>
                <a:schemeClr val="accent1">
                  <a:lumMod val="50000"/>
                </a:schemeClr>
              </a:solidFill>
            </a:endParaRPr>
          </a:p>
          <a:p>
            <a:r>
              <a:rPr lang="ru-RU" sz="2800" dirty="0"/>
              <a:t>Решение задачи развития у учащихся способности использовать в реальной жизни знания и умения из различных областей, осваиваемых в школе и вне школы, </a:t>
            </a:r>
            <a:r>
              <a:rPr lang="ru-RU" sz="2800" b="1" dirty="0">
                <a:solidFill>
                  <a:schemeClr val="accent1">
                    <a:lumMod val="50000"/>
                  </a:schemeClr>
                </a:solidFill>
              </a:rPr>
              <a:t>— это принципиально новый ожидаемый от школы образовательный результат. </a:t>
            </a:r>
          </a:p>
        </p:txBody>
      </p:sp>
    </p:spTree>
    <p:extLst>
      <p:ext uri="{BB962C8B-B14F-4D97-AF65-F5344CB8AC3E}">
        <p14:creationId xmlns:p14="http://schemas.microsoft.com/office/powerpoint/2010/main" val="299699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Возможные </a:t>
            </a:r>
            <a:r>
              <a:rPr lang="ru-RU" dirty="0"/>
              <a:t>способы измерения креативного мышления</a:t>
            </a:r>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77334" y="1930400"/>
            <a:ext cx="8596668" cy="4696582"/>
          </a:xfrm>
          <a:prstGeom prst="rect">
            <a:avLst/>
          </a:prstGeom>
        </p:spPr>
      </p:pic>
    </p:spTree>
    <p:extLst>
      <p:ext uri="{BB962C8B-B14F-4D97-AF65-F5344CB8AC3E}">
        <p14:creationId xmlns:p14="http://schemas.microsoft.com/office/powerpoint/2010/main" val="71279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147" y="609600"/>
            <a:ext cx="10118035" cy="1320800"/>
          </a:xfrm>
        </p:spPr>
        <p:txBody>
          <a:bodyPr>
            <a:normAutofit fontScale="90000"/>
          </a:bodyPr>
          <a:lstStyle/>
          <a:p>
            <a:r>
              <a:rPr lang="ru-RU" dirty="0"/>
              <a:t>Предмет оценки. Связь между качествами дивергентного мышления, оцениваемыми компетентностями и критериями оценки ответа</a:t>
            </a:r>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677334" y="2160589"/>
            <a:ext cx="9024374" cy="4319724"/>
          </a:xfrm>
          <a:prstGeom prst="rect">
            <a:avLst/>
          </a:prstGeom>
        </p:spPr>
      </p:pic>
    </p:spTree>
    <p:extLst>
      <p:ext uri="{BB962C8B-B14F-4D97-AF65-F5344CB8AC3E}">
        <p14:creationId xmlns:p14="http://schemas.microsoft.com/office/powerpoint/2010/main" val="581800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809" y="318052"/>
            <a:ext cx="10436087" cy="1612348"/>
          </a:xfrm>
        </p:spPr>
        <p:txBody>
          <a:bodyPr>
            <a:normAutofit/>
          </a:bodyPr>
          <a:lstStyle/>
          <a:p>
            <a:r>
              <a:rPr lang="ru-RU" dirty="0"/>
              <a:t>В заданиях на оценку креативного мышления обычно используются следующие </a:t>
            </a:r>
            <a:r>
              <a:rPr lang="ru-RU" dirty="0" smtClean="0"/>
              <a:t>критерии</a:t>
            </a:r>
            <a:endParaRPr lang="ru-RU" dirty="0"/>
          </a:p>
        </p:txBody>
      </p:sp>
      <p:sp>
        <p:nvSpPr>
          <p:cNvPr id="3" name="Объект 2"/>
          <p:cNvSpPr>
            <a:spLocks noGrp="1"/>
          </p:cNvSpPr>
          <p:nvPr>
            <p:ph idx="1"/>
          </p:nvPr>
        </p:nvSpPr>
        <p:spPr/>
        <p:txBody>
          <a:bodyPr>
            <a:normAutofit lnSpcReduction="10000"/>
          </a:bodyPr>
          <a:lstStyle/>
          <a:p>
            <a:r>
              <a:rPr lang="ru-RU" dirty="0"/>
              <a:t>• </a:t>
            </a:r>
            <a:r>
              <a:rPr lang="ru-RU" sz="2400" dirty="0"/>
              <a:t>приемлемость/неприемлемость идеи </a:t>
            </a:r>
            <a:endParaRPr lang="ru-RU" sz="2400" dirty="0" smtClean="0"/>
          </a:p>
          <a:p>
            <a:r>
              <a:rPr lang="ru-RU" sz="2400" dirty="0" smtClean="0"/>
              <a:t>• </a:t>
            </a:r>
            <a:r>
              <a:rPr lang="ru-RU" sz="2400" dirty="0"/>
              <a:t>количество </a:t>
            </a:r>
            <a:r>
              <a:rPr lang="ru-RU" sz="2400" dirty="0" smtClean="0"/>
              <a:t>идей</a:t>
            </a:r>
          </a:p>
          <a:p>
            <a:r>
              <a:rPr lang="ru-RU" sz="2400" dirty="0" smtClean="0"/>
              <a:t> </a:t>
            </a:r>
            <a:r>
              <a:rPr lang="ru-RU" sz="2400" dirty="0"/>
              <a:t>• количество различающихся идей </a:t>
            </a:r>
            <a:endParaRPr lang="ru-RU" sz="2400" dirty="0" smtClean="0"/>
          </a:p>
          <a:p>
            <a:r>
              <a:rPr lang="ru-RU" sz="2400" dirty="0" smtClean="0"/>
              <a:t>• </a:t>
            </a:r>
            <a:r>
              <a:rPr lang="ru-RU" sz="2400" dirty="0"/>
              <a:t>оригинальность/стандартность идеи </a:t>
            </a:r>
            <a:endParaRPr lang="ru-RU" sz="2400" dirty="0" smtClean="0"/>
          </a:p>
          <a:p>
            <a:r>
              <a:rPr lang="ru-RU" sz="2400" dirty="0" smtClean="0"/>
              <a:t>• </a:t>
            </a:r>
            <a:r>
              <a:rPr lang="ru-RU" sz="2400" dirty="0"/>
              <a:t>количество различающихся и оригинальных </a:t>
            </a:r>
            <a:r>
              <a:rPr lang="ru-RU" sz="2400" dirty="0" smtClean="0"/>
              <a:t>идей</a:t>
            </a:r>
          </a:p>
          <a:p>
            <a:r>
              <a:rPr lang="ru-RU" sz="2400" dirty="0" smtClean="0"/>
              <a:t> </a:t>
            </a:r>
            <a:r>
              <a:rPr lang="ru-RU" sz="2400" dirty="0"/>
              <a:t>• проработанность/</a:t>
            </a:r>
            <a:r>
              <a:rPr lang="ru-RU" sz="2400" dirty="0" err="1"/>
              <a:t>непроработанность</a:t>
            </a:r>
            <a:r>
              <a:rPr lang="ru-RU" sz="2400" dirty="0"/>
              <a:t> идеи </a:t>
            </a:r>
            <a:endParaRPr lang="ru-RU" sz="2400" dirty="0" smtClean="0"/>
          </a:p>
          <a:p>
            <a:r>
              <a:rPr lang="ru-RU" sz="2400" dirty="0" smtClean="0"/>
              <a:t>• </a:t>
            </a:r>
            <a:r>
              <a:rPr lang="ru-RU" sz="2400" dirty="0"/>
              <a:t>количество различающихся и проработанных идей </a:t>
            </a:r>
            <a:endParaRPr lang="ru-RU" sz="2400" dirty="0" smtClean="0"/>
          </a:p>
          <a:p>
            <a:r>
              <a:rPr lang="ru-RU" sz="2400" dirty="0" smtClean="0"/>
              <a:t>• </a:t>
            </a:r>
            <a:r>
              <a:rPr lang="ru-RU" sz="2400" dirty="0"/>
              <a:t>количество оригинальных и проработанных идей</a:t>
            </a:r>
          </a:p>
        </p:txBody>
      </p:sp>
    </p:spTree>
    <p:extLst>
      <p:ext uri="{BB962C8B-B14F-4D97-AF65-F5344CB8AC3E}">
        <p14:creationId xmlns:p14="http://schemas.microsoft.com/office/powerpoint/2010/main" val="1529891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0196075" cy="1320800"/>
          </a:xfrm>
        </p:spPr>
        <p:txBody>
          <a:bodyPr>
            <a:normAutofit fontScale="90000"/>
          </a:bodyPr>
          <a:lstStyle/>
          <a:p>
            <a:r>
              <a:rPr lang="ru-RU" dirty="0"/>
              <a:t>Как правило, в заданиях на формирование и оценку креативного мышления контекстами охватываются следующие сферы:</a:t>
            </a:r>
          </a:p>
        </p:txBody>
      </p:sp>
      <p:sp>
        <p:nvSpPr>
          <p:cNvPr id="3" name="Объект 2"/>
          <p:cNvSpPr>
            <a:spLocks noGrp="1"/>
          </p:cNvSpPr>
          <p:nvPr>
            <p:ph idx="1"/>
          </p:nvPr>
        </p:nvSpPr>
        <p:spPr/>
        <p:txBody>
          <a:bodyPr>
            <a:normAutofit/>
          </a:bodyPr>
          <a:lstStyle/>
          <a:p>
            <a:r>
              <a:rPr lang="ru-RU" sz="3200" dirty="0"/>
              <a:t>личная </a:t>
            </a:r>
            <a:r>
              <a:rPr lang="ru-RU" sz="3200" dirty="0" smtClean="0"/>
              <a:t>сфера</a:t>
            </a:r>
            <a:endParaRPr lang="ru-RU" sz="3200" dirty="0"/>
          </a:p>
          <a:p>
            <a:r>
              <a:rPr lang="ru-RU" sz="3200" dirty="0" smtClean="0"/>
              <a:t>социальная </a:t>
            </a:r>
            <a:r>
              <a:rPr lang="ru-RU" sz="3200" dirty="0"/>
              <a:t>сфера: </a:t>
            </a:r>
            <a:endParaRPr lang="ru-RU" sz="3200" dirty="0" smtClean="0"/>
          </a:p>
          <a:p>
            <a:r>
              <a:rPr lang="ru-RU" sz="3200" dirty="0"/>
              <a:t>сфера природы и </a:t>
            </a:r>
            <a:r>
              <a:rPr lang="ru-RU" sz="3200" dirty="0" smtClean="0"/>
              <a:t>технологий</a:t>
            </a:r>
            <a:endParaRPr lang="ru-RU" sz="3200" dirty="0"/>
          </a:p>
        </p:txBody>
      </p:sp>
    </p:spTree>
    <p:extLst>
      <p:ext uri="{BB962C8B-B14F-4D97-AF65-F5344CB8AC3E}">
        <p14:creationId xmlns:p14="http://schemas.microsoft.com/office/powerpoint/2010/main" val="416607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Личная </a:t>
            </a:r>
            <a:r>
              <a:rPr lang="ru-RU" dirty="0"/>
              <a:t>сфера: </a:t>
            </a:r>
          </a:p>
        </p:txBody>
      </p:sp>
      <p:sp>
        <p:nvSpPr>
          <p:cNvPr id="3" name="Объект 2"/>
          <p:cNvSpPr>
            <a:spLocks noGrp="1"/>
          </p:cNvSpPr>
          <p:nvPr>
            <p:ph idx="1"/>
          </p:nvPr>
        </p:nvSpPr>
        <p:spPr/>
        <p:txBody>
          <a:bodyPr/>
          <a:lstStyle/>
          <a:p>
            <a:r>
              <a:rPr lang="ru-RU" dirty="0" smtClean="0"/>
              <a:t> </a:t>
            </a:r>
            <a:r>
              <a:rPr lang="ru-RU" sz="3200" dirty="0"/>
              <a:t>образовательные проблемы и проблемы учения</a:t>
            </a:r>
            <a:r>
              <a:rPr lang="ru-RU" sz="3200" dirty="0" smtClean="0"/>
              <a:t>,</a:t>
            </a:r>
          </a:p>
          <a:p>
            <a:r>
              <a:rPr lang="ru-RU" sz="3200" dirty="0" smtClean="0"/>
              <a:t> досуг </a:t>
            </a:r>
            <a:r>
              <a:rPr lang="ru-RU" sz="3200" dirty="0"/>
              <a:t>и хобби, </a:t>
            </a:r>
            <a:endParaRPr lang="ru-RU" sz="3200" dirty="0" smtClean="0"/>
          </a:p>
          <a:p>
            <a:r>
              <a:rPr lang="ru-RU" sz="3200" dirty="0" smtClean="0"/>
              <a:t>повседневные </a:t>
            </a:r>
            <a:r>
              <a:rPr lang="ru-RU" sz="3200" dirty="0"/>
              <a:t>и бытовые проблемы;</a:t>
            </a:r>
          </a:p>
        </p:txBody>
      </p:sp>
    </p:spTree>
    <p:extLst>
      <p:ext uri="{BB962C8B-B14F-4D97-AF65-F5344CB8AC3E}">
        <p14:creationId xmlns:p14="http://schemas.microsoft.com/office/powerpoint/2010/main" val="2506319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a:t>
            </a:r>
            <a:r>
              <a:rPr lang="ru-RU" dirty="0" smtClean="0"/>
              <a:t>оциальная </a:t>
            </a:r>
            <a:r>
              <a:rPr lang="ru-RU" dirty="0"/>
              <a:t>сфера: </a:t>
            </a:r>
          </a:p>
        </p:txBody>
      </p:sp>
      <p:sp>
        <p:nvSpPr>
          <p:cNvPr id="3" name="Объект 2"/>
          <p:cNvSpPr>
            <a:spLocks noGrp="1"/>
          </p:cNvSpPr>
          <p:nvPr>
            <p:ph idx="1"/>
          </p:nvPr>
        </p:nvSpPr>
        <p:spPr>
          <a:xfrm>
            <a:off x="677333" y="2160589"/>
            <a:ext cx="9778631" cy="3880773"/>
          </a:xfrm>
        </p:spPr>
        <p:txBody>
          <a:bodyPr>
            <a:normAutofit lnSpcReduction="10000"/>
          </a:bodyPr>
          <a:lstStyle/>
          <a:p>
            <a:r>
              <a:rPr lang="ru-RU" dirty="0" smtClean="0"/>
              <a:t> </a:t>
            </a:r>
            <a:r>
              <a:rPr lang="ru-RU" sz="3200" dirty="0"/>
              <a:t>проблемы межличностных и групповых отношений, </a:t>
            </a:r>
            <a:endParaRPr lang="ru-RU" sz="3200" dirty="0" smtClean="0"/>
          </a:p>
          <a:p>
            <a:r>
              <a:rPr lang="ru-RU" sz="3200" dirty="0" smtClean="0"/>
              <a:t>проблемы </a:t>
            </a:r>
            <a:r>
              <a:rPr lang="ru-RU" sz="3200" dirty="0"/>
              <a:t>нравственного выбора</a:t>
            </a:r>
            <a:r>
              <a:rPr lang="ru-RU" sz="3200" dirty="0" smtClean="0"/>
              <a:t>,</a:t>
            </a:r>
          </a:p>
          <a:p>
            <a:r>
              <a:rPr lang="ru-RU" sz="3200" dirty="0" smtClean="0"/>
              <a:t>  </a:t>
            </a:r>
            <a:r>
              <a:rPr lang="ru-RU" sz="3200" dirty="0"/>
              <a:t>проблемы безопасности</a:t>
            </a:r>
            <a:r>
              <a:rPr lang="ru-RU" sz="3200" dirty="0">
                <a:solidFill>
                  <a:schemeClr val="accent1">
                    <a:lumMod val="50000"/>
                  </a:schemeClr>
                </a:solidFill>
              </a:rPr>
              <a:t>, экологические проблемы</a:t>
            </a:r>
            <a:r>
              <a:rPr lang="ru-RU" sz="3200" dirty="0" smtClean="0">
                <a:solidFill>
                  <a:schemeClr val="accent1">
                    <a:lumMod val="50000"/>
                  </a:schemeClr>
                </a:solidFill>
              </a:rPr>
              <a:t>,</a:t>
            </a:r>
          </a:p>
          <a:p>
            <a:r>
              <a:rPr lang="ru-RU" sz="3200" dirty="0" smtClean="0"/>
              <a:t>  </a:t>
            </a:r>
            <a:r>
              <a:rPr lang="ru-RU" sz="3200" dirty="0"/>
              <a:t>социальное проектирование</a:t>
            </a:r>
            <a:r>
              <a:rPr lang="ru-RU" sz="3200" dirty="0" smtClean="0"/>
              <a:t>,</a:t>
            </a:r>
          </a:p>
          <a:p>
            <a:r>
              <a:rPr lang="ru-RU" sz="3200" dirty="0" smtClean="0"/>
              <a:t>  </a:t>
            </a:r>
            <a:r>
              <a:rPr lang="ru-RU" sz="3200" dirty="0"/>
              <a:t>получение нового знания и открытия;</a:t>
            </a:r>
          </a:p>
        </p:txBody>
      </p:sp>
    </p:spTree>
    <p:extLst>
      <p:ext uri="{BB962C8B-B14F-4D97-AF65-F5344CB8AC3E}">
        <p14:creationId xmlns:p14="http://schemas.microsoft.com/office/powerpoint/2010/main" val="1626213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Типы ответов</a:t>
            </a:r>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1288811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218661" y="258417"/>
            <a:ext cx="10257181" cy="6599583"/>
          </a:xfrm>
        </p:spPr>
        <p:txBody>
          <a:bodyPr>
            <a:normAutofit/>
          </a:bodyPr>
          <a:lstStyle/>
          <a:p>
            <a:r>
              <a:rPr lang="ru-RU" sz="2000" b="1" dirty="0">
                <a:solidFill>
                  <a:schemeClr val="accent1">
                    <a:lumMod val="50000"/>
                  </a:schemeClr>
                </a:solidFill>
              </a:rPr>
              <a:t>Свободно конструируемые ответы: </a:t>
            </a:r>
          </a:p>
          <a:p>
            <a:r>
              <a:rPr lang="ru-RU" sz="2000" dirty="0" smtClean="0"/>
              <a:t>− </a:t>
            </a:r>
            <a:r>
              <a:rPr lang="ru-RU" sz="2000" dirty="0"/>
              <a:t>письменный ответ – от нескольких слов (например, заголовок к иллюстрации или ответ на научный вопрос) до короткого текста (например, концовка рассказа или объяснение проектной идеи</a:t>
            </a:r>
            <a:r>
              <a:rPr lang="ru-RU" sz="2000" dirty="0" smtClean="0"/>
              <a:t>);</a:t>
            </a:r>
          </a:p>
          <a:p>
            <a:r>
              <a:rPr lang="ru-RU" sz="2000" dirty="0" smtClean="0"/>
              <a:t> </a:t>
            </a:r>
            <a:r>
              <a:rPr lang="ru-RU" sz="2000" dirty="0"/>
              <a:t>− ответ с помощью визуальных средств (например, дизайн постера, или комбинация набора заданных форм), которые поддерживаются простейшими графическими редакторами. </a:t>
            </a:r>
            <a:endParaRPr lang="ru-RU" sz="2000" dirty="0" smtClean="0"/>
          </a:p>
          <a:p>
            <a:r>
              <a:rPr lang="ru-RU" sz="2000" b="1" dirty="0" smtClean="0">
                <a:solidFill>
                  <a:schemeClr val="accent1">
                    <a:lumMod val="50000"/>
                  </a:schemeClr>
                </a:solidFill>
              </a:rPr>
              <a:t>Ответы </a:t>
            </a:r>
            <a:r>
              <a:rPr lang="ru-RU" sz="2000" b="1" dirty="0">
                <a:solidFill>
                  <a:schemeClr val="accent1">
                    <a:lumMod val="50000"/>
                  </a:schemeClr>
                </a:solidFill>
              </a:rPr>
              <a:t>на интерактивные задания, выполненные в виде симуляций </a:t>
            </a:r>
            <a:r>
              <a:rPr lang="ru-RU" sz="2000" dirty="0"/>
              <a:t>(например, научное исследование в виртуальной лаборатории), проектов с открытым ответом и инженерных задач (например, создание необычного объекта с помощью набора инструментов). </a:t>
            </a:r>
            <a:endParaRPr lang="ru-RU" sz="2000" dirty="0" smtClean="0"/>
          </a:p>
          <a:p>
            <a:r>
              <a:rPr lang="ru-RU" sz="2000" b="1" dirty="0" smtClean="0">
                <a:solidFill>
                  <a:schemeClr val="accent1">
                    <a:lumMod val="50000"/>
                  </a:schemeClr>
                </a:solidFill>
              </a:rPr>
              <a:t>Простой </a:t>
            </a:r>
            <a:r>
              <a:rPr lang="ru-RU" sz="2000" b="1" dirty="0">
                <a:solidFill>
                  <a:schemeClr val="accent1">
                    <a:lumMod val="50000"/>
                  </a:schemeClr>
                </a:solidFill>
              </a:rPr>
              <a:t>и сложный множественный выбор: </a:t>
            </a:r>
            <a:r>
              <a:rPr lang="ru-RU" sz="2000" dirty="0"/>
              <a:t>− выбор одного ответа из списка (например, выбор креативной идеи) − перетаскивание и заполнение ячейки для ответа (например, установление соответствия, упорядочивание или маркировка и классификация идей).</a:t>
            </a:r>
          </a:p>
        </p:txBody>
      </p:sp>
    </p:spTree>
    <p:extLst>
      <p:ext uri="{BB962C8B-B14F-4D97-AF65-F5344CB8AC3E}">
        <p14:creationId xmlns:p14="http://schemas.microsoft.com/office/powerpoint/2010/main" val="232269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В заданиях на креативное мышление выделяются следующие познавательные уровни.</a:t>
            </a:r>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110586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Низкий уровень</a:t>
            </a:r>
          </a:p>
        </p:txBody>
      </p:sp>
      <p:sp>
        <p:nvSpPr>
          <p:cNvPr id="5" name="Объект 4"/>
          <p:cNvSpPr>
            <a:spLocks noGrp="1"/>
          </p:cNvSpPr>
          <p:nvPr>
            <p:ph idx="1"/>
          </p:nvPr>
        </p:nvSpPr>
        <p:spPr>
          <a:xfrm>
            <a:off x="677334" y="1232452"/>
            <a:ext cx="8596668" cy="5347251"/>
          </a:xfrm>
        </p:spPr>
        <p:txBody>
          <a:bodyPr>
            <a:normAutofit/>
          </a:bodyPr>
          <a:lstStyle/>
          <a:p>
            <a:r>
              <a:rPr lang="ru-RU" b="1" dirty="0">
                <a:solidFill>
                  <a:schemeClr val="accent1">
                    <a:lumMod val="50000"/>
                  </a:schemeClr>
                </a:solidFill>
              </a:rPr>
              <a:t>Характеристика </a:t>
            </a:r>
            <a:r>
              <a:rPr lang="ru-RU" b="1" dirty="0" smtClean="0">
                <a:solidFill>
                  <a:schemeClr val="accent1">
                    <a:lumMod val="50000"/>
                  </a:schemeClr>
                </a:solidFill>
              </a:rPr>
              <a:t>заданий. </a:t>
            </a:r>
            <a:r>
              <a:rPr lang="ru-RU" b="1" dirty="0">
                <a:solidFill>
                  <a:schemeClr val="accent1">
                    <a:lumMod val="50000"/>
                  </a:schemeClr>
                </a:solidFill>
              </a:rPr>
              <a:t>Особенности предметного содержания. </a:t>
            </a:r>
            <a:r>
              <a:rPr lang="ru-RU" dirty="0"/>
              <a:t>Задания как правило, строятся на несложном предметном материале и/или бытовых представлениях и жизненном опыте, который обычен для детей того или иного возраста. </a:t>
            </a:r>
            <a:endParaRPr lang="ru-RU" dirty="0" smtClean="0"/>
          </a:p>
          <a:p>
            <a:r>
              <a:rPr lang="ru-RU" b="1" dirty="0" smtClean="0">
                <a:solidFill>
                  <a:schemeClr val="accent1">
                    <a:lumMod val="50000"/>
                  </a:schemeClr>
                </a:solidFill>
              </a:rPr>
              <a:t>Особенности </a:t>
            </a:r>
            <a:r>
              <a:rPr lang="ru-RU" b="1" dirty="0">
                <a:solidFill>
                  <a:schemeClr val="accent1">
                    <a:lumMod val="50000"/>
                  </a:schemeClr>
                </a:solidFill>
              </a:rPr>
              <a:t>когнитивных умений. </a:t>
            </a:r>
            <a:r>
              <a:rPr lang="ru-RU" dirty="0"/>
              <a:t>Для выполнения заданий низкого уровня достаточно здравого смысла, владения простыми читательскими умениями и несложными, привычными для детей, мыслительными операциями. </a:t>
            </a:r>
            <a:endParaRPr lang="ru-RU" dirty="0" smtClean="0"/>
          </a:p>
          <a:p>
            <a:r>
              <a:rPr lang="ru-RU" b="1" dirty="0" smtClean="0"/>
              <a:t>Особенности </a:t>
            </a:r>
            <a:r>
              <a:rPr lang="ru-RU" b="1" dirty="0"/>
              <a:t>контекста. </a:t>
            </a:r>
            <a:r>
              <a:rPr lang="ru-RU" dirty="0"/>
              <a:t>Контекст в заданиях низкого уровня не выходит за рамки знакомых и привычных ситуаций. Характеристика индивидуальных достижений учащихся. Дети, достигающие низкого уровня, демонстрируют начальную стадию формирования креативного мышления. Как правило, в работе из трёх-четырёх заданий с максимальным баллом 6 – 8 баллов они набирают два-три балла за счёт неполного выполнения одного-трёх заданий низкой сложности, с которыми справляется большинство учащихся</a:t>
            </a:r>
          </a:p>
        </p:txBody>
      </p:sp>
    </p:spTree>
    <p:extLst>
      <p:ext uri="{BB962C8B-B14F-4D97-AF65-F5344CB8AC3E}">
        <p14:creationId xmlns:p14="http://schemas.microsoft.com/office/powerpoint/2010/main" val="166230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Международные исследования в области образования год за годом подтверждают, что российские учащиеся сильны в области предметных знаний, но у них возникают трудности во время переноса предметных знаний в ситуации, приближенные к жизненным реальностям. Основной причиной невысоких результатов российских учащихся 15-летнего возраста (выпускников основной школы) является недостаточная </a:t>
            </a:r>
            <a:r>
              <a:rPr lang="ru-RU" dirty="0" err="1"/>
              <a:t>сформированность</a:t>
            </a:r>
            <a:r>
              <a:rPr lang="ru-RU" dirty="0"/>
              <a:t> у учащихся способности </a:t>
            </a:r>
            <a:r>
              <a:rPr lang="ru-RU" b="1" dirty="0">
                <a:solidFill>
                  <a:schemeClr val="accent1">
                    <a:lumMod val="75000"/>
                  </a:schemeClr>
                </a:solidFill>
              </a:rPr>
              <a:t>использовать (переносить) имеющиеся предметные знания и умения при решении задач, приближенных к реальным ситуациям,</a:t>
            </a:r>
            <a:r>
              <a:rPr lang="ru-RU" dirty="0"/>
              <a:t> а также невысокий уровень овладения </a:t>
            </a:r>
            <a:r>
              <a:rPr lang="ru-RU" b="1" dirty="0" err="1">
                <a:solidFill>
                  <a:schemeClr val="accent1">
                    <a:lumMod val="50000"/>
                  </a:schemeClr>
                </a:solidFill>
              </a:rPr>
              <a:t>общеучебными</a:t>
            </a:r>
            <a:r>
              <a:rPr lang="ru-RU" b="1" dirty="0">
                <a:solidFill>
                  <a:schemeClr val="accent1">
                    <a:lumMod val="50000"/>
                  </a:schemeClr>
                </a:solidFill>
              </a:rPr>
              <a:t> умениями – поиска новых или альтернативных способов решения задач, проведения исследований или групповых проектов.</a:t>
            </a:r>
          </a:p>
        </p:txBody>
      </p:sp>
    </p:spTree>
    <p:extLst>
      <p:ext uri="{BB962C8B-B14F-4D97-AF65-F5344CB8AC3E}">
        <p14:creationId xmlns:p14="http://schemas.microsoft.com/office/powerpoint/2010/main" val="350342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8784"/>
            <a:ext cx="8596668" cy="675859"/>
          </a:xfrm>
        </p:spPr>
        <p:txBody>
          <a:bodyPr/>
          <a:lstStyle/>
          <a:p>
            <a:r>
              <a:rPr lang="ru-RU" dirty="0"/>
              <a:t>Средний уровень</a:t>
            </a:r>
          </a:p>
        </p:txBody>
      </p:sp>
      <p:sp>
        <p:nvSpPr>
          <p:cNvPr id="3" name="Объект 2"/>
          <p:cNvSpPr>
            <a:spLocks noGrp="1"/>
          </p:cNvSpPr>
          <p:nvPr>
            <p:ph idx="1"/>
          </p:nvPr>
        </p:nvSpPr>
        <p:spPr>
          <a:xfrm>
            <a:off x="258417" y="874643"/>
            <a:ext cx="11191461" cy="5983357"/>
          </a:xfrm>
        </p:spPr>
        <p:txBody>
          <a:bodyPr>
            <a:normAutofit lnSpcReduction="10000"/>
          </a:bodyPr>
          <a:lstStyle/>
          <a:p>
            <a:r>
              <a:rPr lang="ru-RU" b="1" dirty="0">
                <a:solidFill>
                  <a:schemeClr val="accent1">
                    <a:lumMod val="50000"/>
                  </a:schemeClr>
                </a:solidFill>
              </a:rPr>
              <a:t>Характеристика заданий Особенности предметного содержания. </a:t>
            </a:r>
            <a:r>
              <a:rPr lang="ru-RU" dirty="0"/>
              <a:t>Задания этого уровня строятся, как правило, на несложном предметном материале базового уровня в сочетании с бытовыми представлениями и жизненным опытом, который обычен для детей того или иного </a:t>
            </a:r>
            <a:r>
              <a:rPr lang="ru-RU" dirty="0" smtClean="0"/>
              <a:t>возраста.</a:t>
            </a:r>
          </a:p>
          <a:p>
            <a:r>
              <a:rPr lang="ru-RU" b="1" dirty="0">
                <a:solidFill>
                  <a:schemeClr val="accent1">
                    <a:lumMod val="50000"/>
                  </a:schemeClr>
                </a:solidFill>
              </a:rPr>
              <a:t>Особенности когнитивных умений. </a:t>
            </a:r>
            <a:r>
              <a:rPr lang="ru-RU" dirty="0"/>
              <a:t>Для выполнения заданий среднего уровня достаточно владения простыми читательскими умениями и несложными, привычными для детей, мыслительными операциями. Особенности контекста. Контекст в заданиях среднего уровня включает знакомые бытовые и учебные ситуации, такие как работа в школе и дома, поделки, организация учебного пространства, межличностные отношения, социальное проектирование, ситуации неочевидного нравственного выбора и другие. </a:t>
            </a:r>
            <a:endParaRPr lang="ru-RU" dirty="0" smtClean="0"/>
          </a:p>
          <a:p>
            <a:r>
              <a:rPr lang="ru-RU" b="1" dirty="0" smtClean="0">
                <a:solidFill>
                  <a:schemeClr val="accent1">
                    <a:lumMod val="50000"/>
                  </a:schemeClr>
                </a:solidFill>
              </a:rPr>
              <a:t>Характеристика </a:t>
            </a:r>
            <a:r>
              <a:rPr lang="ru-RU" b="1" dirty="0">
                <a:solidFill>
                  <a:schemeClr val="accent1">
                    <a:lumMod val="50000"/>
                  </a:schemeClr>
                </a:solidFill>
              </a:rPr>
              <a:t>индивидуальных достижений учащихся. </a:t>
            </a:r>
            <a:r>
              <a:rPr lang="ru-RU" dirty="0"/>
              <a:t>Дети, достигающие среднего уровня, демонстрируют отдельные проявления креативного мышления при решении несложных проблем. Учащиеся этой группы показывают средние по выборке результаты, набирая по результатам работы примерно половину от максимального балла. Эти учащиеся уверенно владеют программным материалом на базовом уровне. Они успешно работают с заданиями на письменное самовыражение и на решение социальных проблем низкой и средней сложности. Способны давать адекватную оценку чужим идеям, выдвигать разнообразные и оригинальные идеи, доработать предложенную идею в несложных знакомых ситуациях. Могут успешно справиться с некоторыми ситуациями на разрешение естественнонаучных проблем и на визуальное самовыражение, прежде всего – с оценкой и отбором идей. Способны создать один-два различающихся рисунка на основе заготовки и доработать их.</a:t>
            </a:r>
          </a:p>
        </p:txBody>
      </p:sp>
    </p:spTree>
    <p:extLst>
      <p:ext uri="{BB962C8B-B14F-4D97-AF65-F5344CB8AC3E}">
        <p14:creationId xmlns:p14="http://schemas.microsoft.com/office/powerpoint/2010/main" val="3663427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62609"/>
          </a:xfrm>
        </p:spPr>
        <p:txBody>
          <a:bodyPr/>
          <a:lstStyle/>
          <a:p>
            <a:r>
              <a:rPr lang="ru-RU" dirty="0"/>
              <a:t>Высокий уровень</a:t>
            </a:r>
          </a:p>
        </p:txBody>
      </p:sp>
      <p:sp>
        <p:nvSpPr>
          <p:cNvPr id="3" name="Объект 2"/>
          <p:cNvSpPr>
            <a:spLocks noGrp="1"/>
          </p:cNvSpPr>
          <p:nvPr>
            <p:ph idx="1"/>
          </p:nvPr>
        </p:nvSpPr>
        <p:spPr>
          <a:xfrm>
            <a:off x="677333" y="1272209"/>
            <a:ext cx="10991205" cy="5585791"/>
          </a:xfrm>
        </p:spPr>
        <p:txBody>
          <a:bodyPr/>
          <a:lstStyle/>
          <a:p>
            <a:r>
              <a:rPr lang="ru-RU" sz="2000" b="1" dirty="0">
                <a:solidFill>
                  <a:schemeClr val="accent1">
                    <a:lumMod val="50000"/>
                  </a:schemeClr>
                </a:solidFill>
              </a:rPr>
              <a:t>Характеристика заданий </a:t>
            </a:r>
            <a:r>
              <a:rPr lang="ru-RU" sz="2000" dirty="0"/>
              <a:t>Особенности предметного содержания. Задания этого уровня строятся, на программном материале – как базового, так и углублённого уровня. В заданиях высокого уровня может потребоваться умение опереться не только на жизненный опыт, но и на специально подобранный материал, а также привлечь на помощь общую эрудицию и культуру</a:t>
            </a:r>
            <a:r>
              <a:rPr lang="ru-RU" sz="2000" dirty="0" smtClean="0"/>
              <a:t>.</a:t>
            </a:r>
          </a:p>
          <a:p>
            <a:r>
              <a:rPr lang="ru-RU" sz="2000" dirty="0" smtClean="0"/>
              <a:t> </a:t>
            </a:r>
            <a:r>
              <a:rPr lang="ru-RU" sz="2000" b="1" dirty="0">
                <a:solidFill>
                  <a:schemeClr val="accent1">
                    <a:lumMod val="50000"/>
                  </a:schemeClr>
                </a:solidFill>
              </a:rPr>
              <a:t>Особенности когнитивных умений. </a:t>
            </a:r>
            <a:r>
              <a:rPr lang="ru-RU" sz="2000" dirty="0"/>
              <a:t>Для выполнения заданий высокого уровня необходимо умение ориентироваться в ситуации и удерживать учебную задачу, владение сложными читательскими умениями и когнитивными процессами. Важна способность к интеграции и переносу знаний из разных предметных областей. Может потребоваться умение самостоятельно разобраться в предоставленном дополнительном материале, в том числе – таблицах, схемах, </a:t>
            </a:r>
            <a:r>
              <a:rPr lang="ru-RU" sz="2000" dirty="0" smtClean="0"/>
              <a:t>графиках.</a:t>
            </a:r>
          </a:p>
          <a:p>
            <a:r>
              <a:rPr lang="ru-RU" sz="2000" b="1" dirty="0">
                <a:solidFill>
                  <a:schemeClr val="accent1">
                    <a:lumMod val="50000"/>
                  </a:schemeClr>
                </a:solidFill>
              </a:rPr>
              <a:t>Особенности контекста. </a:t>
            </a:r>
            <a:r>
              <a:rPr lang="ru-RU" sz="2000" dirty="0"/>
              <a:t>Контекст в заданиях высокого уровня может быть построен на разных ситуациях, в том числе, выходящих за рамки имеющегося опыта. Например, могут быть использованы ситуации научного поиска, открытий и </a:t>
            </a:r>
            <a:r>
              <a:rPr lang="ru-RU" sz="2000" dirty="0" err="1"/>
              <a:t>т.п</a:t>
            </a:r>
            <a:endParaRPr lang="ru-RU" sz="2000" dirty="0"/>
          </a:p>
          <a:p>
            <a:endParaRPr lang="ru-RU" dirty="0"/>
          </a:p>
        </p:txBody>
      </p:sp>
    </p:spTree>
    <p:extLst>
      <p:ext uri="{BB962C8B-B14F-4D97-AF65-F5344CB8AC3E}">
        <p14:creationId xmlns:p14="http://schemas.microsoft.com/office/powerpoint/2010/main" val="1565344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7931" y="609600"/>
            <a:ext cx="10873408" cy="1320800"/>
          </a:xfrm>
        </p:spPr>
        <p:txBody>
          <a:bodyPr>
            <a:normAutofit fontScale="90000"/>
          </a:bodyPr>
          <a:lstStyle/>
          <a:p>
            <a:r>
              <a:rPr lang="ru-RU" dirty="0"/>
              <a:t>Высокий уровень</a:t>
            </a:r>
            <a:br>
              <a:rPr lang="ru-RU" dirty="0"/>
            </a:br>
            <a:r>
              <a:rPr lang="ru-RU" dirty="0"/>
              <a:t>Характеристика индивидуальных достижений учащихся. </a:t>
            </a:r>
          </a:p>
        </p:txBody>
      </p:sp>
      <p:sp>
        <p:nvSpPr>
          <p:cNvPr id="3" name="Объект 2"/>
          <p:cNvSpPr>
            <a:spLocks noGrp="1"/>
          </p:cNvSpPr>
          <p:nvPr>
            <p:ph idx="1"/>
          </p:nvPr>
        </p:nvSpPr>
        <p:spPr>
          <a:xfrm>
            <a:off x="337931" y="2160589"/>
            <a:ext cx="10873408" cy="4697411"/>
          </a:xfrm>
        </p:spPr>
        <p:txBody>
          <a:bodyPr>
            <a:normAutofit/>
          </a:bodyPr>
          <a:lstStyle/>
          <a:p>
            <a:r>
              <a:rPr lang="ru-RU" sz="2000" dirty="0"/>
              <a:t>Дети, достигающие высокого уровня, демонстрируют навыки креативного мышления. Они успешно работают с большинством заданий. Способны создавать тексты в точном соответствии с требованиями задания. Могут прояснить смысл утверждений с помощью рисунка, создать </a:t>
            </a:r>
            <a:r>
              <a:rPr lang="ru-RU" sz="2000" dirty="0" err="1"/>
              <a:t>инфографики</a:t>
            </a:r>
            <a:r>
              <a:rPr lang="ru-RU" sz="2000" dirty="0"/>
              <a:t> и наглядно представить данные. Могут глубоко погрузиться в социальную ситуацию, демонстрируют способность к сопереживанию, способны предложить нестандартные способы разрешения проблемной ситуации. Выполняя задания на разрешение естественно-научных проблем, они способны описать несколько идей проведения эксперимента, в том числе – предложить нестандартные методы и приёмы. Они уверенно справляются с заданиями на классификацию и изобретательство. Некоторую трудность в естественно-научной области для них представляют задания, при ответе на которые требуется уверенное владение изученным материалом. Способны адекватно оценить и доработать чужую идею. Иногда затрудняются с </a:t>
            </a:r>
            <a:r>
              <a:rPr lang="ru-RU" sz="2000" dirty="0" err="1"/>
              <a:t>критериальной</a:t>
            </a:r>
            <a:r>
              <a:rPr lang="ru-RU" sz="2000" dirty="0"/>
              <a:t> оценкой. Демонстрируют уверенное владение всеми оцениваемыми компетентностями практически в любых контекстах. </a:t>
            </a:r>
          </a:p>
        </p:txBody>
      </p:sp>
    </p:spTree>
    <p:extLst>
      <p:ext uri="{BB962C8B-B14F-4D97-AF65-F5344CB8AC3E}">
        <p14:creationId xmlns:p14="http://schemas.microsoft.com/office/powerpoint/2010/main" val="2936468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Оценка уровня </a:t>
            </a:r>
            <a:r>
              <a:rPr lang="ru-RU" dirty="0" err="1"/>
              <a:t>сформированности</a:t>
            </a:r>
            <a:r>
              <a:rPr lang="ru-RU" dirty="0"/>
              <a:t> креативного мышления</a:t>
            </a:r>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305844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Учащиеся с низкими уровнями </a:t>
            </a:r>
            <a:r>
              <a:rPr lang="ru-RU" dirty="0" err="1"/>
              <a:t>сформированности</a:t>
            </a:r>
            <a:r>
              <a:rPr lang="ru-RU" dirty="0"/>
              <a:t> креативного мышления </a:t>
            </a:r>
          </a:p>
        </p:txBody>
      </p:sp>
      <p:sp>
        <p:nvSpPr>
          <p:cNvPr id="5" name="Объект 4"/>
          <p:cNvSpPr>
            <a:spLocks noGrp="1"/>
          </p:cNvSpPr>
          <p:nvPr>
            <p:ph idx="1"/>
          </p:nvPr>
        </p:nvSpPr>
        <p:spPr>
          <a:xfrm>
            <a:off x="677334" y="2160589"/>
            <a:ext cx="9381066" cy="4458872"/>
          </a:xfrm>
        </p:spPr>
        <p:txBody>
          <a:bodyPr>
            <a:normAutofit/>
          </a:bodyPr>
          <a:lstStyle/>
          <a:p>
            <a:r>
              <a:rPr lang="ru-RU" sz="2400" dirty="0" smtClean="0"/>
              <a:t>демонстрируют </a:t>
            </a:r>
            <a:r>
              <a:rPr lang="ru-RU" sz="2400" dirty="0"/>
              <a:t>способность выполнять, как правило, задания с выбором ответа, низкой сложности и относящиеся к области письменного самовыражения. </a:t>
            </a:r>
            <a:endParaRPr lang="ru-RU" sz="2400" dirty="0" smtClean="0"/>
          </a:p>
          <a:p>
            <a:r>
              <a:rPr lang="ru-RU" sz="2400" dirty="0" smtClean="0"/>
              <a:t>Именно </a:t>
            </a:r>
            <a:r>
              <a:rPr lang="ru-RU" sz="2400" dirty="0"/>
              <a:t>такого рода задания следует предлагать вначале детям для отработки алгоритмов рассуждений при выполнении различного рода заданий на креативное мышление, чтобы дать возможность почувствовать «вкус успеха». </a:t>
            </a:r>
          </a:p>
        </p:txBody>
      </p:sp>
    </p:spTree>
    <p:extLst>
      <p:ext uri="{BB962C8B-B14F-4D97-AF65-F5344CB8AC3E}">
        <p14:creationId xmlns:p14="http://schemas.microsoft.com/office/powerpoint/2010/main" val="2063766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0673153" cy="1320800"/>
          </a:xfrm>
        </p:spPr>
        <p:txBody>
          <a:bodyPr>
            <a:normAutofit fontScale="90000"/>
          </a:bodyPr>
          <a:lstStyle/>
          <a:p>
            <a:r>
              <a:rPr lang="ru-RU" dirty="0" smtClean="0"/>
              <a:t>Недостаточного </a:t>
            </a:r>
            <a:r>
              <a:rPr lang="ru-RU" dirty="0"/>
              <a:t>уровня, для которого характерна </a:t>
            </a:r>
            <a:r>
              <a:rPr lang="ru-RU" dirty="0" err="1"/>
              <a:t>несформированность</a:t>
            </a:r>
            <a:r>
              <a:rPr lang="ru-RU" dirty="0"/>
              <a:t> креативного мышления. Эти учащиеся способны</a:t>
            </a:r>
          </a:p>
        </p:txBody>
      </p:sp>
      <p:sp>
        <p:nvSpPr>
          <p:cNvPr id="3" name="Объект 2"/>
          <p:cNvSpPr>
            <a:spLocks noGrp="1"/>
          </p:cNvSpPr>
          <p:nvPr>
            <p:ph idx="1"/>
          </p:nvPr>
        </p:nvSpPr>
        <p:spPr/>
        <p:txBody>
          <a:bodyPr/>
          <a:lstStyle/>
          <a:p>
            <a:r>
              <a:rPr lang="ru-RU" dirty="0"/>
              <a:t>• выполнить не более одного-двух заданий, но не полностью, а давая лишь частично принимаемый ответ, т.е. набирая 0-2 балла; </a:t>
            </a:r>
            <a:endParaRPr lang="ru-RU" dirty="0" smtClean="0"/>
          </a:p>
          <a:p>
            <a:r>
              <a:rPr lang="ru-RU" dirty="0" smtClean="0"/>
              <a:t>• </a:t>
            </a:r>
            <a:r>
              <a:rPr lang="ru-RU" dirty="0"/>
              <a:t>оценить чужую идею – социальную или художественную, однако при этом учитывают, как правило, не всю совокупность требований, которые следует предъявлять оцениваемой идее, а только одно какое-либо требование.</a:t>
            </a:r>
          </a:p>
        </p:txBody>
      </p:sp>
    </p:spTree>
    <p:extLst>
      <p:ext uri="{BB962C8B-B14F-4D97-AF65-F5344CB8AC3E}">
        <p14:creationId xmlns:p14="http://schemas.microsoft.com/office/powerpoint/2010/main" val="2184924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Учащиеся со средним уровнем </a:t>
            </a:r>
            <a:r>
              <a:rPr lang="ru-RU" dirty="0" err="1"/>
              <a:t>сформированности</a:t>
            </a:r>
            <a:r>
              <a:rPr lang="ru-RU" dirty="0"/>
              <a:t> креативного мышления </a:t>
            </a:r>
          </a:p>
        </p:txBody>
      </p:sp>
      <p:sp>
        <p:nvSpPr>
          <p:cNvPr id="5" name="Объект 4"/>
          <p:cNvSpPr>
            <a:spLocks noGrp="1"/>
          </p:cNvSpPr>
          <p:nvPr>
            <p:ph idx="1"/>
          </p:nvPr>
        </p:nvSpPr>
        <p:spPr>
          <a:xfrm>
            <a:off x="677334" y="2160589"/>
            <a:ext cx="9749607" cy="4697411"/>
          </a:xfrm>
        </p:spPr>
        <p:txBody>
          <a:bodyPr>
            <a:normAutofit fontScale="92500" lnSpcReduction="20000"/>
          </a:bodyPr>
          <a:lstStyle/>
          <a:p>
            <a:r>
              <a:rPr lang="ru-RU" sz="2400" dirty="0"/>
              <a:t>демонстрируют отдельные проявления креативного мышления при решении несложных проблем </a:t>
            </a:r>
            <a:r>
              <a:rPr lang="ru-RU" sz="2400" dirty="0" smtClean="0"/>
              <a:t>и</a:t>
            </a:r>
          </a:p>
          <a:p>
            <a:r>
              <a:rPr lang="ru-RU" sz="2400" dirty="0" smtClean="0"/>
              <a:t> </a:t>
            </a:r>
            <a:r>
              <a:rPr lang="ru-RU" sz="2400" dirty="0"/>
              <a:t>• показывают средние по выборке результаты, выполняя примерно половину заданий работы; </a:t>
            </a:r>
            <a:endParaRPr lang="ru-RU" sz="2400" dirty="0" smtClean="0"/>
          </a:p>
          <a:p>
            <a:r>
              <a:rPr lang="ru-RU" sz="2400" dirty="0" smtClean="0"/>
              <a:t>• </a:t>
            </a:r>
            <a:r>
              <a:rPr lang="ru-RU" sz="2400" dirty="0"/>
              <a:t>уверенно работают с заданиями на письменное самовыражение и на решение социальных проблем низкой и средней сложности; </a:t>
            </a:r>
            <a:endParaRPr lang="ru-RU" sz="2400" dirty="0" smtClean="0"/>
          </a:p>
          <a:p>
            <a:r>
              <a:rPr lang="ru-RU" sz="2400" dirty="0" smtClean="0"/>
              <a:t>• </a:t>
            </a:r>
            <a:r>
              <a:rPr lang="ru-RU" sz="2400" dirty="0"/>
              <a:t>способны давать адекватную оценку чужим идеям, выдвигать разнообразные и оригинальные идеи, доработать предложенную идею в несложных знакомых ситуациях</a:t>
            </a:r>
            <a:r>
              <a:rPr lang="ru-RU" sz="2400" dirty="0" smtClean="0"/>
              <a:t>;</a:t>
            </a:r>
          </a:p>
          <a:p>
            <a:r>
              <a:rPr lang="ru-RU" sz="2400" dirty="0" smtClean="0"/>
              <a:t> </a:t>
            </a:r>
            <a:r>
              <a:rPr lang="ru-RU" sz="2400" dirty="0"/>
              <a:t>• могут успешно справиться с некоторыми ситуациями на разрешение естественнонаучных проблем и на визуальное самовыражение, прежде всего – с оценкой и отбором идей</a:t>
            </a:r>
            <a:r>
              <a:rPr lang="ru-RU" sz="2400" dirty="0" smtClean="0"/>
              <a:t>;</a:t>
            </a:r>
          </a:p>
          <a:p>
            <a:r>
              <a:rPr lang="ru-RU" sz="2400" dirty="0" smtClean="0"/>
              <a:t> </a:t>
            </a:r>
            <a:r>
              <a:rPr lang="ru-RU" sz="2400" dirty="0"/>
              <a:t>• способны создать один-два различающихся рисунка на основе заготовки и доработать их</a:t>
            </a:r>
          </a:p>
        </p:txBody>
      </p:sp>
    </p:spTree>
    <p:extLst>
      <p:ext uri="{BB962C8B-B14F-4D97-AF65-F5344CB8AC3E}">
        <p14:creationId xmlns:p14="http://schemas.microsoft.com/office/powerpoint/2010/main" val="2182852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Учащиеся, достигающие повышенного уровня, с</a:t>
            </a:r>
          </a:p>
        </p:txBody>
      </p:sp>
      <p:sp>
        <p:nvSpPr>
          <p:cNvPr id="3" name="Объект 2"/>
          <p:cNvSpPr>
            <a:spLocks noGrp="1"/>
          </p:cNvSpPr>
          <p:nvPr>
            <p:ph idx="1"/>
          </p:nvPr>
        </p:nvSpPr>
        <p:spPr>
          <a:xfrm>
            <a:off x="677334" y="2160589"/>
            <a:ext cx="10593640" cy="4697411"/>
          </a:xfrm>
        </p:spPr>
        <p:txBody>
          <a:bodyPr>
            <a:normAutofit/>
          </a:bodyPr>
          <a:lstStyle/>
          <a:p>
            <a:r>
              <a:rPr lang="ru-RU" dirty="0"/>
              <a:t>демонстрируют навыки креативного мышления в большинстве содержательных и </a:t>
            </a:r>
            <a:r>
              <a:rPr lang="ru-RU" dirty="0" err="1"/>
              <a:t>компетентностных</a:t>
            </a:r>
            <a:r>
              <a:rPr lang="ru-RU" dirty="0"/>
              <a:t> областей </a:t>
            </a:r>
            <a:r>
              <a:rPr lang="ru-RU" dirty="0" smtClean="0"/>
              <a:t>и</a:t>
            </a:r>
          </a:p>
          <a:p>
            <a:r>
              <a:rPr lang="ru-RU" dirty="0" smtClean="0"/>
              <a:t> </a:t>
            </a:r>
            <a:r>
              <a:rPr lang="ru-RU" dirty="0"/>
              <a:t>• успешно справляются с </a:t>
            </a:r>
            <a:r>
              <a:rPr lang="ru-RU" dirty="0" err="1"/>
              <a:t>бόльшей</a:t>
            </a:r>
            <a:r>
              <a:rPr lang="ru-RU" dirty="0"/>
              <a:t> частью работы, набирая до 75% от максимально возможного балла за счёт </a:t>
            </a:r>
            <a:r>
              <a:rPr lang="ru-RU" dirty="0" smtClean="0"/>
              <a:t>выполнения</a:t>
            </a:r>
          </a:p>
          <a:p>
            <a:r>
              <a:rPr lang="ru-RU" dirty="0" smtClean="0"/>
              <a:t> </a:t>
            </a:r>
            <a:r>
              <a:rPr lang="ru-RU" dirty="0"/>
              <a:t>• заданий на письменное и визуальное самовыражение, </a:t>
            </a:r>
            <a:endParaRPr lang="ru-RU" dirty="0" smtClean="0"/>
          </a:p>
          <a:p>
            <a:r>
              <a:rPr lang="ru-RU" dirty="0" smtClean="0"/>
              <a:t>• </a:t>
            </a:r>
            <a:r>
              <a:rPr lang="ru-RU" dirty="0"/>
              <a:t>на разрешение социальных проблем; </a:t>
            </a:r>
            <a:endParaRPr lang="ru-RU" dirty="0" smtClean="0"/>
          </a:p>
          <a:p>
            <a:r>
              <a:rPr lang="ru-RU" dirty="0" smtClean="0"/>
              <a:t>• </a:t>
            </a:r>
            <a:r>
              <a:rPr lang="ru-RU" dirty="0"/>
              <a:t>демонстрируют уверенное владение всеми оцениваемыми компетентностями практически в любых контекстах; </a:t>
            </a:r>
            <a:endParaRPr lang="ru-RU" dirty="0" smtClean="0"/>
          </a:p>
          <a:p>
            <a:r>
              <a:rPr lang="ru-RU" dirty="0" smtClean="0"/>
              <a:t>• </a:t>
            </a:r>
            <a:r>
              <a:rPr lang="ru-RU" dirty="0"/>
              <a:t>наибольшую трудность в естественно-научной области для них представляют задания на классификацию объектов и задания, при ответе на которые требуется уверенное владение изученным материалом; </a:t>
            </a:r>
            <a:endParaRPr lang="ru-RU" dirty="0" smtClean="0"/>
          </a:p>
          <a:p>
            <a:r>
              <a:rPr lang="ru-RU" dirty="0" smtClean="0"/>
              <a:t>• </a:t>
            </a:r>
            <a:r>
              <a:rPr lang="ru-RU" dirty="0"/>
              <a:t>проблемы в визуальном самовыражении связаны с созданием </a:t>
            </a:r>
            <a:r>
              <a:rPr lang="ru-RU" dirty="0" err="1"/>
              <a:t>инфографик</a:t>
            </a:r>
            <a:r>
              <a:rPr lang="ru-RU" dirty="0"/>
              <a:t>.</a:t>
            </a:r>
          </a:p>
        </p:txBody>
      </p:sp>
    </p:spTree>
    <p:extLst>
      <p:ext uri="{BB962C8B-B14F-4D97-AF65-F5344CB8AC3E}">
        <p14:creationId xmlns:p14="http://schemas.microsoft.com/office/powerpoint/2010/main" val="156991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1249623" cy="1320800"/>
          </a:xfrm>
        </p:spPr>
        <p:txBody>
          <a:bodyPr/>
          <a:lstStyle/>
          <a:p>
            <a:r>
              <a:rPr lang="ru-RU" dirty="0"/>
              <a:t>Учащиеся, достигающие высокого уровня, </a:t>
            </a:r>
          </a:p>
        </p:txBody>
      </p:sp>
      <p:sp>
        <p:nvSpPr>
          <p:cNvPr id="3" name="Объект 2"/>
          <p:cNvSpPr>
            <a:spLocks noGrp="1"/>
          </p:cNvSpPr>
          <p:nvPr>
            <p:ph idx="1"/>
          </p:nvPr>
        </p:nvSpPr>
        <p:spPr>
          <a:xfrm>
            <a:off x="677333" y="1351723"/>
            <a:ext cx="10971328" cy="5506278"/>
          </a:xfrm>
        </p:spPr>
        <p:txBody>
          <a:bodyPr>
            <a:noAutofit/>
          </a:bodyPr>
          <a:lstStyle/>
          <a:p>
            <a:r>
              <a:rPr lang="ru-RU" sz="2000" dirty="0" smtClean="0"/>
              <a:t>уверенно </a:t>
            </a:r>
            <a:r>
              <a:rPr lang="ru-RU" sz="2000" dirty="0"/>
              <a:t>демонстрируют навыки креативного мышления и </a:t>
            </a:r>
            <a:endParaRPr lang="ru-RU" sz="2000" dirty="0" smtClean="0"/>
          </a:p>
          <a:p>
            <a:r>
              <a:rPr lang="ru-RU" sz="2000" dirty="0" smtClean="0"/>
              <a:t>• </a:t>
            </a:r>
            <a:r>
              <a:rPr lang="ru-RU" sz="2000" dirty="0"/>
              <a:t>успешно работают с подавляющим большинством заданий; • могут прояснить смысл утверждений с помощью рисунка, создать </a:t>
            </a:r>
            <a:r>
              <a:rPr lang="ru-RU" sz="2000" dirty="0" err="1"/>
              <a:t>инфографики</a:t>
            </a:r>
            <a:r>
              <a:rPr lang="ru-RU" sz="2000" dirty="0"/>
              <a:t> и наглядно представить данные; </a:t>
            </a:r>
            <a:endParaRPr lang="ru-RU" sz="2000" dirty="0" smtClean="0"/>
          </a:p>
          <a:p>
            <a:r>
              <a:rPr lang="ru-RU" sz="2000" dirty="0" smtClean="0"/>
              <a:t>• </a:t>
            </a:r>
            <a:r>
              <a:rPr lang="ru-RU" sz="2000" dirty="0"/>
              <a:t>могут глубоко погрузиться в социальную ситуацию, демонстрируют способность к сопереживанию, способны предложить нестандартные способы её разрешения</a:t>
            </a:r>
            <a:r>
              <a:rPr lang="ru-RU" sz="2000" dirty="0" smtClean="0"/>
              <a:t>;</a:t>
            </a:r>
          </a:p>
          <a:p>
            <a:r>
              <a:rPr lang="ru-RU" sz="2000" dirty="0" smtClean="0"/>
              <a:t> </a:t>
            </a:r>
            <a:r>
              <a:rPr lang="ru-RU" sz="2000" dirty="0"/>
              <a:t>• способны создавать тексты в точном соответствии с требованиями задания; </a:t>
            </a:r>
            <a:endParaRPr lang="ru-RU" sz="2000" dirty="0" smtClean="0"/>
          </a:p>
          <a:p>
            <a:r>
              <a:rPr lang="ru-RU" sz="2000" dirty="0" smtClean="0"/>
              <a:t>• </a:t>
            </a:r>
            <a:r>
              <a:rPr lang="ru-RU" sz="2000" dirty="0"/>
              <a:t>выполняя задания на разрешение естественно-научных проблем</a:t>
            </a:r>
            <a:r>
              <a:rPr lang="ru-RU" sz="2000" dirty="0" smtClean="0"/>
              <a:t>,</a:t>
            </a:r>
          </a:p>
          <a:p>
            <a:r>
              <a:rPr lang="ru-RU" sz="2000" dirty="0" smtClean="0"/>
              <a:t> </a:t>
            </a:r>
            <a:r>
              <a:rPr lang="ru-RU" sz="2000" dirty="0"/>
              <a:t>они </a:t>
            </a:r>
            <a:r>
              <a:rPr lang="ru-RU" sz="2000" dirty="0" smtClean="0"/>
              <a:t>способны </a:t>
            </a:r>
            <a:r>
              <a:rPr lang="ru-RU" sz="2000" dirty="0"/>
              <a:t>описать несколько идей проведения эксперимента, в том числе – предложить нестандартные методы и приёмы</a:t>
            </a:r>
            <a:r>
              <a:rPr lang="ru-RU" sz="2000" dirty="0" smtClean="0"/>
              <a:t>;</a:t>
            </a:r>
          </a:p>
          <a:p>
            <a:r>
              <a:rPr lang="ru-RU" sz="2000" dirty="0" smtClean="0"/>
              <a:t> </a:t>
            </a:r>
            <a:r>
              <a:rPr lang="ru-RU" sz="2000" dirty="0"/>
              <a:t>• уверенно справляются с заданиями на классификацию и изобретательство; • испытывают некоторые трудности в выполнении заданий, при ответе на которые требуется уверенное владение изученным материалом; </a:t>
            </a:r>
            <a:endParaRPr lang="ru-RU" sz="2000" dirty="0" smtClean="0"/>
          </a:p>
          <a:p>
            <a:r>
              <a:rPr lang="ru-RU" sz="2000" dirty="0" smtClean="0"/>
              <a:t>• </a:t>
            </a:r>
            <a:r>
              <a:rPr lang="ru-RU" sz="2000" dirty="0"/>
              <a:t>способны адекватно оценить и доработать чужую идею; иногда затрудняются с </a:t>
            </a:r>
            <a:r>
              <a:rPr lang="ru-RU" sz="2000" dirty="0" err="1"/>
              <a:t>критериальной</a:t>
            </a:r>
            <a:r>
              <a:rPr lang="ru-RU" sz="2000" dirty="0"/>
              <a:t> оценкой.</a:t>
            </a:r>
          </a:p>
        </p:txBody>
      </p:sp>
    </p:spTree>
    <p:extLst>
      <p:ext uri="{BB962C8B-B14F-4D97-AF65-F5344CB8AC3E}">
        <p14:creationId xmlns:p14="http://schemas.microsoft.com/office/powerpoint/2010/main" val="1628883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ИСПОЛЬЗОВАНИЕ ЗАДАНИЙ ДЛЯ ФОРМИРОВАНИЯ И ОЦЕНКИ КРЕАТИВНОГО МЫШЛЕНИЯ В УЧЕБНОМ ПРОЦЕССЕ. ПРИМЕРЫ ЗАДАНИЙ С КОММЕНТАРИЯМИ</a:t>
            </a:r>
            <a:br>
              <a:rPr lang="ru-RU" dirty="0"/>
            </a:b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259357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Решить проблему повышения функциональной грамотности школьников можно </a:t>
            </a:r>
          </a:p>
        </p:txBody>
      </p:sp>
      <p:sp>
        <p:nvSpPr>
          <p:cNvPr id="3" name="Объект 2"/>
          <p:cNvSpPr>
            <a:spLocks noGrp="1"/>
          </p:cNvSpPr>
          <p:nvPr>
            <p:ph idx="1"/>
          </p:nvPr>
        </p:nvSpPr>
        <p:spPr>
          <a:xfrm>
            <a:off x="677333" y="2160589"/>
            <a:ext cx="10215953" cy="3880773"/>
          </a:xfrm>
        </p:spPr>
        <p:txBody>
          <a:bodyPr>
            <a:noAutofit/>
          </a:bodyPr>
          <a:lstStyle/>
          <a:p>
            <a:r>
              <a:rPr lang="ru-RU" sz="3200" dirty="0" smtClean="0"/>
              <a:t>при </a:t>
            </a:r>
            <a:r>
              <a:rPr lang="ru-RU" sz="3200" dirty="0"/>
              <a:t>системных комплексных изменениях в учебной деятельности учащихся; </a:t>
            </a:r>
            <a:endParaRPr lang="ru-RU" sz="3200" dirty="0" smtClean="0"/>
          </a:p>
          <a:p>
            <a:r>
              <a:rPr lang="ru-RU" sz="3200" dirty="0" smtClean="0"/>
              <a:t> </a:t>
            </a:r>
            <a:r>
              <a:rPr lang="ru-RU" sz="3200" dirty="0"/>
              <a:t>переориентации системы образования на новые результаты, связанные с «навыками 21 века» - функциональной грамотностью учащихся и </a:t>
            </a:r>
            <a:r>
              <a:rPr lang="ru-RU" sz="3200" b="1" dirty="0">
                <a:solidFill>
                  <a:schemeClr val="accent1">
                    <a:lumMod val="50000"/>
                  </a:schemeClr>
                </a:solidFill>
              </a:rPr>
              <a:t>развитием позитивных стратегий поведения в различных ситуациях.</a:t>
            </a:r>
          </a:p>
        </p:txBody>
      </p:sp>
    </p:spTree>
    <p:extLst>
      <p:ext uri="{BB962C8B-B14F-4D97-AF65-F5344CB8AC3E}">
        <p14:creationId xmlns:p14="http://schemas.microsoft.com/office/powerpoint/2010/main" val="1433779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3" y="609600"/>
            <a:ext cx="10394857" cy="1320800"/>
          </a:xfrm>
        </p:spPr>
        <p:txBody>
          <a:bodyPr>
            <a:normAutofit fontScale="90000"/>
          </a:bodyPr>
          <a:lstStyle/>
          <a:p>
            <a:r>
              <a:rPr lang="ru-RU" dirty="0"/>
              <a:t>З</a:t>
            </a:r>
            <a:r>
              <a:rPr lang="ru-RU" dirty="0" smtClean="0"/>
              <a:t>адания </a:t>
            </a:r>
            <a:r>
              <a:rPr lang="ru-RU" dirty="0"/>
              <a:t>могут использоваться для организации и проведения</a:t>
            </a:r>
            <a:br>
              <a:rPr lang="ru-RU" dirty="0"/>
            </a:br>
            <a:endParaRPr lang="ru-RU" dirty="0"/>
          </a:p>
        </p:txBody>
      </p:sp>
      <p:sp>
        <p:nvSpPr>
          <p:cNvPr id="5" name="Объект 4"/>
          <p:cNvSpPr>
            <a:spLocks noGrp="1"/>
          </p:cNvSpPr>
          <p:nvPr>
            <p:ph idx="1"/>
          </p:nvPr>
        </p:nvSpPr>
        <p:spPr/>
        <p:txBody>
          <a:bodyPr>
            <a:noAutofit/>
          </a:bodyPr>
          <a:lstStyle/>
          <a:p>
            <a:r>
              <a:rPr lang="ru-RU" sz="2800" dirty="0"/>
              <a:t>• практических занятий и мастер -классов</a:t>
            </a:r>
            <a:br>
              <a:rPr lang="ru-RU" sz="2800" dirty="0"/>
            </a:br>
            <a:r>
              <a:rPr lang="ru-RU" sz="2800" dirty="0"/>
              <a:t>• дебатов и дискуссий,</a:t>
            </a:r>
            <a:br>
              <a:rPr lang="ru-RU" sz="2800" dirty="0"/>
            </a:br>
            <a:r>
              <a:rPr lang="ru-RU" sz="2800" dirty="0"/>
              <a:t>• тренингов,</a:t>
            </a:r>
            <a:br>
              <a:rPr lang="ru-RU" sz="2800" dirty="0"/>
            </a:br>
            <a:r>
              <a:rPr lang="ru-RU" sz="2800" dirty="0"/>
              <a:t>• деловых и ролевых игр, </a:t>
            </a:r>
            <a:r>
              <a:rPr lang="ru-RU" sz="2800" dirty="0" err="1"/>
              <a:t>квестов</a:t>
            </a:r>
            <a:r>
              <a:rPr lang="ru-RU" sz="2800" dirty="0"/>
              <a:t>,</a:t>
            </a:r>
            <a:br>
              <a:rPr lang="ru-RU" sz="2800" dirty="0"/>
            </a:br>
            <a:r>
              <a:rPr lang="ru-RU" sz="2800" dirty="0"/>
              <a:t>• классных часов,</a:t>
            </a:r>
            <a:br>
              <a:rPr lang="ru-RU" sz="2800" dirty="0"/>
            </a:br>
            <a:r>
              <a:rPr lang="ru-RU" sz="2800" dirty="0"/>
              <a:t>• выставок, ярмарок, акций,</a:t>
            </a:r>
            <a:br>
              <a:rPr lang="ru-RU" sz="2800" dirty="0"/>
            </a:br>
            <a:r>
              <a:rPr lang="ru-RU" sz="2800" dirty="0"/>
              <a:t>• конкурсов, олимпиад, фестивалей,</a:t>
            </a:r>
            <a:br>
              <a:rPr lang="ru-RU" sz="2800" dirty="0"/>
            </a:br>
            <a:r>
              <a:rPr lang="ru-RU" sz="2800" dirty="0"/>
              <a:t>• </a:t>
            </a:r>
            <a:r>
              <a:rPr lang="ru-RU" sz="2800" dirty="0" err="1"/>
              <a:t>проектно</a:t>
            </a:r>
            <a:r>
              <a:rPr lang="ru-RU" sz="2800" dirty="0"/>
              <a:t> -исследовательской деятельности,</a:t>
            </a:r>
            <a:br>
              <a:rPr lang="ru-RU" sz="2800" dirty="0"/>
            </a:br>
            <a:r>
              <a:rPr lang="ru-RU" sz="2800" dirty="0"/>
              <a:t>• кейс -чемпионатов.</a:t>
            </a:r>
            <a:br>
              <a:rPr lang="ru-RU" sz="2800" dirty="0"/>
            </a:br>
            <a:endParaRPr lang="ru-RU" sz="2800" dirty="0"/>
          </a:p>
        </p:txBody>
      </p:sp>
    </p:spTree>
    <p:extLst>
      <p:ext uri="{BB962C8B-B14F-4D97-AF65-F5344CB8AC3E}">
        <p14:creationId xmlns:p14="http://schemas.microsoft.com/office/powerpoint/2010/main" val="4121256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8714" y="1053548"/>
            <a:ext cx="12043966" cy="4731025"/>
          </a:xfrm>
          <a:prstGeom prst="rect">
            <a:avLst/>
          </a:prstGeom>
        </p:spPr>
      </p:pic>
    </p:spTree>
    <p:extLst>
      <p:ext uri="{BB962C8B-B14F-4D97-AF65-F5344CB8AC3E}">
        <p14:creationId xmlns:p14="http://schemas.microsoft.com/office/powerpoint/2010/main" val="4024543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Разрешение естественно -научных проблем</a:t>
            </a:r>
            <a:r>
              <a:rPr lang="ru-RU" dirty="0"/>
              <a:t/>
            </a:r>
            <a:br>
              <a:rPr lang="ru-RU" dirty="0"/>
            </a:br>
            <a:r>
              <a:rPr lang="ru-RU" dirty="0"/>
              <a:t/>
            </a:r>
            <a:br>
              <a:rPr lang="ru-RU" dirty="0"/>
            </a:br>
            <a:endParaRPr lang="ru-RU" dirty="0"/>
          </a:p>
        </p:txBody>
      </p:sp>
      <p:sp>
        <p:nvSpPr>
          <p:cNvPr id="3" name="Объект 2"/>
          <p:cNvSpPr>
            <a:spLocks noGrp="1"/>
          </p:cNvSpPr>
          <p:nvPr>
            <p:ph idx="1"/>
          </p:nvPr>
        </p:nvSpPr>
        <p:spPr>
          <a:xfrm>
            <a:off x="677332" y="1689652"/>
            <a:ext cx="10434615" cy="5307496"/>
          </a:xfrm>
        </p:spPr>
        <p:txBody>
          <a:bodyPr>
            <a:normAutofit/>
          </a:bodyPr>
          <a:lstStyle/>
          <a:p>
            <a:r>
              <a:rPr lang="ru-RU" sz="2000" dirty="0"/>
              <a:t>В заданиях на генерацию естественно -научного знания и разрешение естественно - научных проблем обычно используются</a:t>
            </a:r>
            <a:br>
              <a:rPr lang="ru-RU" sz="2000" dirty="0"/>
            </a:br>
            <a:r>
              <a:rPr lang="ru-RU" sz="2000" dirty="0"/>
              <a:t>− ситуации, связанные с </a:t>
            </a:r>
            <a:r>
              <a:rPr lang="ru-RU" sz="2000" i="1" dirty="0"/>
              <a:t>методами научного исследования</a:t>
            </a:r>
            <a:r>
              <a:rPr lang="ru-RU" sz="2000" dirty="0"/>
              <a:t>: сбор и классификация данных (или маркировка, сортировка, </a:t>
            </a:r>
            <a:r>
              <a:rPr lang="ru-RU" sz="2000" dirty="0" err="1"/>
              <a:t>сериация</a:t>
            </a:r>
            <a:r>
              <a:rPr lang="ru-RU" sz="2000" dirty="0"/>
              <a:t> данных и иные аналогичные операции), выдвижение и проверка гипотез, постановка и проведение эксперимента, анализ и интерпретация данных, представление результатов, получение нового знания и другие,</a:t>
            </a:r>
            <a:br>
              <a:rPr lang="ru-RU" sz="2000" dirty="0"/>
            </a:br>
            <a:r>
              <a:rPr lang="ru-RU" sz="2000" dirty="0"/>
              <a:t>− ситуации </a:t>
            </a:r>
            <a:r>
              <a:rPr lang="ru-RU" sz="2000" i="1" dirty="0"/>
              <a:t>технического творчества, рационализаторства и изобретательства</a:t>
            </a:r>
            <a:r>
              <a:rPr lang="ru-RU" sz="2000" dirty="0"/>
              <a:t>, связанные с использованием имеющихся естественно -научных знаний </a:t>
            </a:r>
            <a:endParaRPr lang="ru-RU" sz="2000" dirty="0" smtClean="0"/>
          </a:p>
          <a:p>
            <a:r>
              <a:rPr lang="ru-RU" sz="2000" dirty="0" smtClean="0"/>
              <a:t>− </a:t>
            </a:r>
            <a:r>
              <a:rPr lang="ru-RU" sz="2000" dirty="0"/>
              <a:t>ситуации, связанные с поиском </a:t>
            </a:r>
            <a:r>
              <a:rPr lang="ru-RU" sz="2000" i="1" dirty="0"/>
              <a:t>новых сфер применения </a:t>
            </a:r>
            <a:r>
              <a:rPr lang="ru-RU" sz="2000" dirty="0"/>
              <a:t>научного знания, с прогнозированием возможного протекания процессов и явлений,</a:t>
            </a:r>
            <a:br>
              <a:rPr lang="ru-RU" sz="2000" dirty="0"/>
            </a:br>
            <a:r>
              <a:rPr lang="ru-RU" sz="2000" dirty="0"/>
              <a:t>− ситуации взаимоотношения человека и окружающей среды.</a:t>
            </a:r>
            <a:r>
              <a:rPr lang="ru-RU" dirty="0"/>
              <a:t/>
            </a:r>
            <a:br>
              <a:rPr lang="ru-RU" dirty="0"/>
            </a:br>
            <a:endParaRPr lang="ru-RU" dirty="0"/>
          </a:p>
        </p:txBody>
      </p:sp>
    </p:spTree>
    <p:extLst>
      <p:ext uri="{BB962C8B-B14F-4D97-AF65-F5344CB8AC3E}">
        <p14:creationId xmlns:p14="http://schemas.microsoft.com/office/powerpoint/2010/main" val="3171307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Задания на разрешение естественно -научных проблем </a:t>
            </a:r>
          </a:p>
        </p:txBody>
      </p:sp>
      <p:sp>
        <p:nvSpPr>
          <p:cNvPr id="3" name="Объект 2"/>
          <p:cNvSpPr>
            <a:spLocks noGrp="1"/>
          </p:cNvSpPr>
          <p:nvPr>
            <p:ph idx="1"/>
          </p:nvPr>
        </p:nvSpPr>
        <p:spPr/>
        <p:txBody>
          <a:bodyPr/>
          <a:lstStyle/>
          <a:p>
            <a:r>
              <a:rPr lang="ru-RU" dirty="0" smtClean="0"/>
              <a:t>могут </a:t>
            </a:r>
            <a:r>
              <a:rPr lang="ru-RU" dirty="0"/>
              <a:t>служить как для </a:t>
            </a:r>
            <a:r>
              <a:rPr lang="ru-RU" sz="2400" b="1" dirty="0">
                <a:solidFill>
                  <a:schemeClr val="accent1">
                    <a:lumMod val="50000"/>
                  </a:schemeClr>
                </a:solidFill>
              </a:rPr>
              <a:t>обобщения изученного, активизации и мобилизации уже полученных знаний, демонстрации их прикладной ценности, так и в целях опережающего обучения – для инициирования поисковой активности учащихся, осуществления ими проб и экспериментов, подведения к систематическому знанию</a:t>
            </a:r>
            <a:br>
              <a:rPr lang="ru-RU" sz="2400" b="1" dirty="0">
                <a:solidFill>
                  <a:schemeClr val="accent1">
                    <a:lumMod val="50000"/>
                  </a:schemeClr>
                </a:solidFill>
              </a:rPr>
            </a:br>
            <a:endParaRPr lang="ru-RU" sz="2400" b="1" dirty="0">
              <a:solidFill>
                <a:schemeClr val="accent1">
                  <a:lumMod val="50000"/>
                </a:schemeClr>
              </a:solidFill>
            </a:endParaRPr>
          </a:p>
        </p:txBody>
      </p:sp>
    </p:spTree>
    <p:extLst>
      <p:ext uri="{BB962C8B-B14F-4D97-AF65-F5344CB8AC3E}">
        <p14:creationId xmlns:p14="http://schemas.microsoft.com/office/powerpoint/2010/main" val="4267206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Этапы </a:t>
            </a:r>
            <a:r>
              <a:rPr lang="ru-RU" dirty="0"/>
              <a:t>организации работы с учащимися</a:t>
            </a:r>
            <a:br>
              <a:rPr lang="ru-RU" dirty="0"/>
            </a:b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r>
              <a:rPr lang="ru-RU" b="1" dirty="0"/>
              <a:t>Этап 1. Знакомство учащихся с особенностями заданий. Совместное </a:t>
            </a:r>
            <a:r>
              <a:rPr lang="ru-RU" b="1" dirty="0" smtClean="0"/>
              <a:t>чтение  </a:t>
            </a:r>
            <a:r>
              <a:rPr lang="ru-RU" b="1" dirty="0"/>
              <a:t>заданий учителем и учащимися.</a:t>
            </a:r>
            <a:r>
              <a:rPr lang="ru-RU" dirty="0"/>
              <a:t/>
            </a:r>
            <a:br>
              <a:rPr lang="ru-RU" dirty="0"/>
            </a:br>
            <a:r>
              <a:rPr lang="ru-RU" dirty="0" smtClean="0"/>
              <a:t/>
            </a:r>
            <a:br>
              <a:rPr lang="ru-RU" dirty="0" smtClean="0"/>
            </a:br>
            <a:endParaRPr lang="ru-RU" dirty="0" smtClean="0"/>
          </a:p>
          <a:p>
            <a:r>
              <a:rPr lang="ru-RU" b="1" dirty="0" smtClean="0"/>
              <a:t>Этап </a:t>
            </a:r>
            <a:r>
              <a:rPr lang="ru-RU" b="1" dirty="0"/>
              <a:t>2. Ознакомление учащихся с особенностями оценки выполнения заданий</a:t>
            </a:r>
            <a:r>
              <a:rPr lang="ru-RU" dirty="0"/>
              <a:t/>
            </a:r>
            <a:br>
              <a:rPr lang="ru-RU" dirty="0"/>
            </a:br>
            <a:endParaRPr lang="ru-RU" dirty="0" smtClean="0"/>
          </a:p>
          <a:p>
            <a:r>
              <a:rPr lang="ru-RU" b="1" dirty="0" smtClean="0"/>
              <a:t>Этап </a:t>
            </a:r>
            <a:r>
              <a:rPr lang="ru-RU" b="1" dirty="0"/>
              <a:t>3. Формирование гибкости и беглости мышления учащихся.</a:t>
            </a:r>
            <a:r>
              <a:rPr lang="ru-RU" dirty="0"/>
              <a:t/>
            </a:r>
            <a:br>
              <a:rPr lang="ru-RU" dirty="0"/>
            </a:br>
            <a:endParaRPr lang="ru-RU" dirty="0" smtClean="0"/>
          </a:p>
          <a:p>
            <a:r>
              <a:rPr lang="ru-RU" b="1" dirty="0" smtClean="0"/>
              <a:t>Этап </a:t>
            </a:r>
            <a:r>
              <a:rPr lang="ru-RU" b="1" dirty="0"/>
              <a:t>4. Формирование гибкости и оригинальности мышления учащихся</a:t>
            </a:r>
            <a:r>
              <a:rPr lang="ru-RU" dirty="0"/>
              <a:t/>
            </a:r>
            <a:br>
              <a:rPr lang="ru-RU" dirty="0"/>
            </a:br>
            <a:endParaRPr lang="ru-RU" dirty="0" smtClean="0"/>
          </a:p>
          <a:p>
            <a:r>
              <a:rPr lang="ru-RU" b="1" dirty="0" smtClean="0"/>
              <a:t>Этап </a:t>
            </a:r>
            <a:r>
              <a:rPr lang="ru-RU" b="1" dirty="0"/>
              <a:t>5. Формирование навыков доработки идей</a:t>
            </a:r>
            <a:r>
              <a:rPr lang="ru-RU" dirty="0"/>
              <a:t/>
            </a:r>
            <a:br>
              <a:rPr lang="ru-RU" dirty="0"/>
            </a:br>
            <a:endParaRPr lang="ru-RU" dirty="0"/>
          </a:p>
        </p:txBody>
      </p:sp>
    </p:spTree>
    <p:extLst>
      <p:ext uri="{BB962C8B-B14F-4D97-AF65-F5344CB8AC3E}">
        <p14:creationId xmlns:p14="http://schemas.microsoft.com/office/powerpoint/2010/main" val="227910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ИСПОЛЬЗОВАНИЕ ДИАГНОСТИЧЕСКИХ РАБОТ ДЛЯ ПРОВЕДЕНИЯ. ВНУТРИШКОЛЬНОГО МОНИТОРИНГА ФОРМИРОВАНИЯ КРЕАТИВНОГО МЫШЛЕНИЯ</a:t>
            </a:r>
            <a:br>
              <a:rPr lang="ru-RU" dirty="0"/>
            </a:br>
            <a:endParaRPr lang="ru-RU" dirty="0"/>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26176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4" y="178904"/>
            <a:ext cx="8596668" cy="1751496"/>
          </a:xfrm>
        </p:spPr>
        <p:txBody>
          <a:bodyPr>
            <a:normAutofit/>
          </a:bodyPr>
          <a:lstStyle/>
          <a:p>
            <a:r>
              <a:rPr lang="ru-RU" dirty="0"/>
              <a:t>На платформе Российской электронной школы (РЭШ) </a:t>
            </a:r>
            <a:r>
              <a:rPr lang="ru-RU" dirty="0" smtClean="0"/>
              <a:t/>
            </a:r>
            <a:br>
              <a:rPr lang="ru-RU" dirty="0" smtClean="0"/>
            </a:br>
            <a:r>
              <a:rPr lang="en-US" dirty="0" smtClean="0"/>
              <a:t>https</a:t>
            </a:r>
            <a:r>
              <a:rPr lang="en-US" dirty="0"/>
              <a:t>://resh.edu.ru/</a:t>
            </a:r>
            <a:endParaRPr lang="ru-RU" dirty="0"/>
          </a:p>
        </p:txBody>
      </p:sp>
      <p:sp>
        <p:nvSpPr>
          <p:cNvPr id="5" name="Объект 4"/>
          <p:cNvSpPr>
            <a:spLocks noGrp="1"/>
          </p:cNvSpPr>
          <p:nvPr>
            <p:ph idx="1"/>
          </p:nvPr>
        </p:nvSpPr>
        <p:spPr>
          <a:xfrm>
            <a:off x="677334" y="2160589"/>
            <a:ext cx="10136440" cy="3880773"/>
          </a:xfrm>
        </p:spPr>
        <p:txBody>
          <a:bodyPr>
            <a:noAutofit/>
          </a:bodyPr>
          <a:lstStyle/>
          <a:p>
            <a:r>
              <a:rPr lang="ru-RU" sz="2400" dirty="0" smtClean="0"/>
              <a:t>представлены </a:t>
            </a:r>
            <a:r>
              <a:rPr lang="ru-RU" sz="2400" dirty="0"/>
              <a:t>диагностические работы, назначением которых является оценка уровня </a:t>
            </a:r>
            <a:r>
              <a:rPr lang="ru-RU" sz="2400" dirty="0" err="1"/>
              <a:t>сформированности</a:t>
            </a:r>
            <a:r>
              <a:rPr lang="ru-RU" sz="2400" dirty="0"/>
              <a:t> функциональной грамотности для отдельных направлений. </a:t>
            </a:r>
            <a:r>
              <a:rPr lang="ru-RU" sz="2400" b="1" dirty="0">
                <a:solidFill>
                  <a:schemeClr val="accent1">
                    <a:lumMod val="50000"/>
                  </a:schemeClr>
                </a:solidFill>
              </a:rPr>
              <a:t>В разделе по креативному мышлению предлагаются две диагностические работы. С их помощью можно определить уровни креативного мышления </a:t>
            </a:r>
            <a:r>
              <a:rPr lang="ru-RU" sz="2400" dirty="0"/>
              <a:t>учащихся, класса и школы. С учетом полученных результатов можно выстраивать траектории обучения и повышения функциональной грамотности учеников. Диагностические работы рассчитаны на 40 </a:t>
            </a:r>
            <a:r>
              <a:rPr lang="ru-RU" sz="2400" dirty="0" smtClean="0"/>
              <a:t>минут.</a:t>
            </a:r>
            <a:endParaRPr lang="ru-RU" sz="2400" dirty="0"/>
          </a:p>
        </p:txBody>
      </p:sp>
    </p:spTree>
    <p:extLst>
      <p:ext uri="{BB962C8B-B14F-4D97-AF65-F5344CB8AC3E}">
        <p14:creationId xmlns:p14="http://schemas.microsoft.com/office/powerpoint/2010/main" val="2792949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учителю зайти в «Банк заданий»?</a:t>
            </a:r>
            <a:endParaRPr lang="ru-RU" dirty="0"/>
          </a:p>
        </p:txBody>
      </p:sp>
      <p:sp>
        <p:nvSpPr>
          <p:cNvPr id="3" name="Объект 2"/>
          <p:cNvSpPr>
            <a:spLocks noGrp="1"/>
          </p:cNvSpPr>
          <p:nvPr>
            <p:ph idx="1"/>
          </p:nvPr>
        </p:nvSpPr>
        <p:spPr/>
        <p:txBody>
          <a:bodyPr/>
          <a:lstStyle/>
          <a:p>
            <a:r>
              <a:rPr lang="en-US" dirty="0">
                <a:hlinkClick r:id="rId2"/>
              </a:rPr>
              <a:t>https://</a:t>
            </a:r>
            <a:r>
              <a:rPr lang="en-US" dirty="0" smtClean="0">
                <a:hlinkClick r:id="rId2"/>
              </a:rPr>
              <a:t>resh.edu.ru/instruction</a:t>
            </a:r>
            <a:r>
              <a:rPr lang="ru-RU" dirty="0" smtClean="0"/>
              <a:t> - пошаговая инструкция</a:t>
            </a:r>
            <a:endParaRPr lang="ru-RU" dirty="0"/>
          </a:p>
        </p:txBody>
      </p:sp>
    </p:spTree>
    <p:extLst>
      <p:ext uri="{BB962C8B-B14F-4D97-AF65-F5344CB8AC3E}">
        <p14:creationId xmlns:p14="http://schemas.microsoft.com/office/powerpoint/2010/main" val="2174090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http://skiv.instrao.ru/content/board1/rabochie-materialy/</a:t>
            </a:r>
            <a:endParaRPr lang="ru-RU" dirty="0"/>
          </a:p>
        </p:txBody>
      </p:sp>
      <p:sp>
        <p:nvSpPr>
          <p:cNvPr id="3" name="Объект 2"/>
          <p:cNvSpPr>
            <a:spLocks noGrp="1"/>
          </p:cNvSpPr>
          <p:nvPr>
            <p:ph idx="1"/>
          </p:nvPr>
        </p:nvSpPr>
        <p:spPr/>
        <p:txBody>
          <a:bodyPr/>
          <a:lstStyle/>
          <a:p>
            <a:r>
              <a:rPr lang="ru-RU" b="1" dirty="0">
                <a:hlinkClick r:id="rId2" tooltip="Ссылка: /content/board1/rabochie-materialy/programma-kursa-vneurochnoy-deyatelnosti.php"/>
              </a:rPr>
              <a:t>ПРОГРАММА КУРСА ВНЕУРОЧНОЙ ДЕЯТЕЛЬНОСТИ «ФУНКЦИОНАЛЬНАЯ ГРАМОТНОСТЬ: УЧИМСЯ ДЛЯ ЖИЗНИ» (основное общее образование)</a:t>
            </a:r>
            <a:endParaRPr lang="ru-RU" dirty="0"/>
          </a:p>
          <a:p>
            <a:r>
              <a:rPr lang="ru-RU" u="sng" dirty="0">
                <a:hlinkClick r:id="rId3"/>
              </a:rPr>
              <a:t>Математическая грамотность. 5 класс</a:t>
            </a:r>
            <a:endParaRPr lang="ru-RU" dirty="0"/>
          </a:p>
          <a:p>
            <a:r>
              <a:rPr lang="ru-RU" u="sng" dirty="0">
                <a:hlinkClick r:id="rId4"/>
              </a:rPr>
              <a:t>Читательская грамотность. 5 класс</a:t>
            </a:r>
            <a:endParaRPr lang="ru-RU" dirty="0"/>
          </a:p>
          <a:p>
            <a:r>
              <a:rPr lang="ru-RU" u="sng" dirty="0">
                <a:hlinkClick r:id="rId5"/>
              </a:rPr>
              <a:t>Финансовая грамотность. 5 класс</a:t>
            </a:r>
            <a:endParaRPr lang="ru-RU" dirty="0"/>
          </a:p>
          <a:p>
            <a:r>
              <a:rPr lang="ru-RU" u="sng" dirty="0">
                <a:hlinkClick r:id="rId6"/>
              </a:rPr>
              <a:t>Интегрированные задания. 5 класс</a:t>
            </a:r>
            <a:endParaRPr lang="ru-RU" dirty="0"/>
          </a:p>
          <a:p>
            <a:r>
              <a:rPr lang="ru-RU" u="sng" dirty="0">
                <a:hlinkClick r:id="rId7"/>
              </a:rPr>
              <a:t>Глобальные компетенции. 5 класс</a:t>
            </a:r>
            <a:endParaRPr lang="ru-RU" dirty="0"/>
          </a:p>
          <a:p>
            <a:r>
              <a:rPr lang="ru-RU" u="sng" dirty="0">
                <a:hlinkClick r:id="rId8"/>
              </a:rPr>
              <a:t>Креативное мышление. 5 класс</a:t>
            </a:r>
            <a:endParaRPr lang="ru-RU" dirty="0"/>
          </a:p>
          <a:p>
            <a:r>
              <a:rPr lang="ru-RU" u="sng" dirty="0">
                <a:hlinkClick r:id="rId9"/>
              </a:rPr>
              <a:t>Естественнонаучная грамотность. 5 класс</a:t>
            </a:r>
            <a:endParaRPr lang="ru-RU" dirty="0"/>
          </a:p>
          <a:p>
            <a:endParaRPr lang="ru-RU" dirty="0"/>
          </a:p>
        </p:txBody>
      </p:sp>
      <p:pic>
        <p:nvPicPr>
          <p:cNvPr id="4" name="Рисунок 3"/>
          <p:cNvPicPr>
            <a:picLocks noChangeAspect="1"/>
          </p:cNvPicPr>
          <p:nvPr/>
        </p:nvPicPr>
        <p:blipFill>
          <a:blip r:embed="rId10"/>
          <a:stretch>
            <a:fillRect/>
          </a:stretch>
        </p:blipFill>
        <p:spPr>
          <a:xfrm>
            <a:off x="834886" y="5620051"/>
            <a:ext cx="10351605" cy="1302999"/>
          </a:xfrm>
          <a:prstGeom prst="rect">
            <a:avLst/>
          </a:prstGeom>
        </p:spPr>
      </p:pic>
    </p:spTree>
    <p:extLst>
      <p:ext uri="{BB962C8B-B14F-4D97-AF65-F5344CB8AC3E}">
        <p14:creationId xmlns:p14="http://schemas.microsoft.com/office/powerpoint/2010/main" val="1115640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p:txBody>
          <a:bodyPr>
            <a:normAutofit/>
          </a:bodyPr>
          <a:lstStyle/>
          <a:p>
            <a:r>
              <a:rPr lang="ru-RU" sz="2400" dirty="0"/>
              <a:t>Подготовленные банки заданий и методические рекомендации по их </a:t>
            </a:r>
            <a:r>
              <a:rPr lang="ru-RU" sz="2400" dirty="0" smtClean="0"/>
              <a:t>использованию в </a:t>
            </a:r>
            <a:r>
              <a:rPr lang="ru-RU" sz="2400" dirty="0"/>
              <a:t>учебном процессе могут служить педагогической базой для разработки заданий </a:t>
            </a:r>
            <a:r>
              <a:rPr lang="ru-RU" sz="2400" dirty="0" smtClean="0"/>
              <a:t>по функциональной </a:t>
            </a:r>
            <a:r>
              <a:rPr lang="ru-RU" sz="2400" dirty="0"/>
              <a:t>грамотности, а также для системы повышения квалификации </a:t>
            </a:r>
            <a:r>
              <a:rPr lang="ru-RU" sz="2400" dirty="0" smtClean="0"/>
              <a:t>учителей (</a:t>
            </a:r>
            <a:r>
              <a:rPr lang="ru-RU" sz="2400" dirty="0"/>
              <a:t>оценки их профессиональной компетентности и формирования стратегий </a:t>
            </a:r>
            <a:r>
              <a:rPr lang="ru-RU" sz="2400" dirty="0" smtClean="0"/>
              <a:t>развивающего обучения</a:t>
            </a:r>
            <a:r>
              <a:rPr lang="ru-RU" sz="2400" dirty="0"/>
              <a:t>).</a:t>
            </a:r>
          </a:p>
        </p:txBody>
      </p:sp>
    </p:spTree>
    <p:extLst>
      <p:ext uri="{BB962C8B-B14F-4D97-AF65-F5344CB8AC3E}">
        <p14:creationId xmlns:p14="http://schemas.microsoft.com/office/powerpoint/2010/main" val="385126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СИСТЕМА ЗАДАНИЙ ДЛЯ ФОРМИРОВАНИЯ И ОЦЕНКИ ФУНКЦИОНАЛЬНОЙ ГРАМОТНОСТИ ПО НАПРАВЛЕНИЮ «КРЕАТИВНОЕ МЫШЛЕНИЕ».</a:t>
            </a:r>
          </a:p>
        </p:txBody>
      </p:sp>
      <p:sp>
        <p:nvSpPr>
          <p:cNvPr id="5" name="Текст 4"/>
          <p:cNvSpPr>
            <a:spLocks noGrp="1"/>
          </p:cNvSpPr>
          <p:nvPr>
            <p:ph type="body" idx="1"/>
          </p:nvPr>
        </p:nvSpPr>
        <p:spPr/>
        <p:txBody>
          <a:bodyPr/>
          <a:lstStyle/>
          <a:p>
            <a:endParaRPr lang="ru-RU"/>
          </a:p>
        </p:txBody>
      </p:sp>
    </p:spTree>
    <p:extLst>
      <p:ext uri="{BB962C8B-B14F-4D97-AF65-F5344CB8AC3E}">
        <p14:creationId xmlns:p14="http://schemas.microsoft.com/office/powerpoint/2010/main" val="367934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Сборники в издательстве «Просвещение»</a:t>
            </a:r>
            <a:endParaRPr lang="ru-RU" dirty="0"/>
          </a:p>
        </p:txBody>
      </p:sp>
      <p:sp>
        <p:nvSpPr>
          <p:cNvPr id="3" name="Объект 2"/>
          <p:cNvSpPr>
            <a:spLocks noGrp="1"/>
          </p:cNvSpPr>
          <p:nvPr>
            <p:ph sz="half" idx="1"/>
          </p:nvPr>
        </p:nvSpPr>
        <p:spPr/>
        <p:txBody>
          <a:bodyPr/>
          <a:lstStyle/>
          <a:p>
            <a:r>
              <a:rPr lang="ru-RU" dirty="0"/>
              <a:t>Креативное мышление. Сборник эталонных заданий. Выпуск 1/ Н.А. Авдеенко, Г.С. Ковалева, О.Б. Логинова, С.Г. Яковлева / Под. ред. Г.С. Ковалева, О.Б. Логинова</a:t>
            </a:r>
            <a:r>
              <a:rPr lang="ru-RU" dirty="0" smtClean="0"/>
              <a:t>.</a:t>
            </a:r>
          </a:p>
          <a:p>
            <a:r>
              <a:rPr lang="ru-RU" dirty="0"/>
              <a:t>372 </a:t>
            </a:r>
            <a:r>
              <a:rPr lang="ru-RU" dirty="0" smtClean="0"/>
              <a:t>р</a:t>
            </a:r>
          </a:p>
          <a:p>
            <a:r>
              <a:rPr lang="en-US" dirty="0"/>
              <a:t>https://knigogid.ru/books/1452100-kreativnoe-myshlenie-sbornik-etalonnyh-zadaniy-vypusk-1</a:t>
            </a:r>
            <a:endParaRPr lang="ru-RU" dirty="0"/>
          </a:p>
        </p:txBody>
      </p:sp>
      <p:sp>
        <p:nvSpPr>
          <p:cNvPr id="4" name="Объект 3"/>
          <p:cNvSpPr>
            <a:spLocks noGrp="1"/>
          </p:cNvSpPr>
          <p:nvPr>
            <p:ph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5089969" y="1269999"/>
            <a:ext cx="4412633" cy="5445971"/>
          </a:xfrm>
          <a:prstGeom prst="rect">
            <a:avLst/>
          </a:prstGeom>
        </p:spPr>
      </p:pic>
    </p:spTree>
    <p:extLst>
      <p:ext uri="{BB962C8B-B14F-4D97-AF65-F5344CB8AC3E}">
        <p14:creationId xmlns:p14="http://schemas.microsoft.com/office/powerpoint/2010/main" val="914415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https://www.labirint.ru/series/50078/</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140620" y="2160589"/>
            <a:ext cx="11643951" cy="3662390"/>
          </a:xfrm>
          <a:prstGeom prst="rect">
            <a:avLst/>
          </a:prstGeom>
        </p:spPr>
      </p:pic>
    </p:spTree>
    <p:extLst>
      <p:ext uri="{BB962C8B-B14F-4D97-AF65-F5344CB8AC3E}">
        <p14:creationId xmlns:p14="http://schemas.microsoft.com/office/powerpoint/2010/main" val="4166782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Лабиринт</a:t>
            </a:r>
            <a:endParaRPr lang="ru-RU" dirty="0"/>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5" name="Рисунок 4"/>
          <p:cNvPicPr>
            <a:picLocks noChangeAspect="1"/>
          </p:cNvPicPr>
          <p:nvPr/>
        </p:nvPicPr>
        <p:blipFill>
          <a:blip r:embed="rId2"/>
          <a:stretch>
            <a:fillRect/>
          </a:stretch>
        </p:blipFill>
        <p:spPr>
          <a:xfrm>
            <a:off x="364641" y="2160589"/>
            <a:ext cx="9991725" cy="3067050"/>
          </a:xfrm>
          <a:prstGeom prst="rect">
            <a:avLst/>
          </a:prstGeom>
        </p:spPr>
      </p:pic>
    </p:spTree>
    <p:extLst>
      <p:ext uri="{BB962C8B-B14F-4D97-AF65-F5344CB8AC3E}">
        <p14:creationId xmlns:p14="http://schemas.microsoft.com/office/powerpoint/2010/main" val="78396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Креативное мышление </a:t>
            </a:r>
          </a:p>
        </p:txBody>
      </p:sp>
      <p:sp>
        <p:nvSpPr>
          <p:cNvPr id="5" name="Объект 4"/>
          <p:cNvSpPr>
            <a:spLocks noGrp="1"/>
          </p:cNvSpPr>
          <p:nvPr>
            <p:ph idx="1"/>
          </p:nvPr>
        </p:nvSpPr>
        <p:spPr/>
        <p:txBody>
          <a:bodyPr>
            <a:normAutofit/>
          </a:bodyPr>
          <a:lstStyle/>
          <a:p>
            <a:r>
              <a:rPr lang="ru-RU" sz="2800" dirty="0" smtClean="0"/>
              <a:t>понимается </a:t>
            </a:r>
            <a:r>
              <a:rPr lang="ru-RU" sz="2800" dirty="0"/>
              <a:t>как способность продуктивно участвовать в выдвижении, оценке и совершенствовании идей, направленных на </a:t>
            </a:r>
            <a:r>
              <a:rPr lang="ru-RU" sz="2800" b="1" dirty="0">
                <a:solidFill>
                  <a:schemeClr val="accent1">
                    <a:lumMod val="50000"/>
                  </a:schemeClr>
                </a:solidFill>
              </a:rPr>
              <a:t>получение оригинальных и эффективных решений, генерацию нового знания или создание продуктов проявления творчества и воображения</a:t>
            </a:r>
          </a:p>
        </p:txBody>
      </p:sp>
    </p:spTree>
    <p:extLst>
      <p:ext uri="{BB962C8B-B14F-4D97-AF65-F5344CB8AC3E}">
        <p14:creationId xmlns:p14="http://schemas.microsoft.com/office/powerpoint/2010/main" val="66476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218661"/>
            <a:ext cx="10257182" cy="1711739"/>
          </a:xfrm>
        </p:spPr>
        <p:txBody>
          <a:bodyPr>
            <a:normAutofit fontScale="90000"/>
          </a:bodyPr>
          <a:lstStyle/>
          <a:p>
            <a:r>
              <a:rPr lang="ru-RU" dirty="0"/>
              <a:t>Достижение и прогресс в демонстрации способности к креативному мышлению, выражается, таким образом, в следующих трёх направлениях:</a:t>
            </a:r>
          </a:p>
        </p:txBody>
      </p:sp>
      <p:sp>
        <p:nvSpPr>
          <p:cNvPr id="3" name="Объект 2"/>
          <p:cNvSpPr>
            <a:spLocks noGrp="1"/>
          </p:cNvSpPr>
          <p:nvPr>
            <p:ph idx="1"/>
          </p:nvPr>
        </p:nvSpPr>
        <p:spPr/>
        <p:txBody>
          <a:bodyPr>
            <a:normAutofit/>
          </a:bodyPr>
          <a:lstStyle/>
          <a:p>
            <a:r>
              <a:rPr lang="ru-RU" sz="2800" dirty="0"/>
              <a:t>1) </a:t>
            </a:r>
            <a:r>
              <a:rPr lang="ru-RU" sz="2800" b="1" dirty="0">
                <a:solidFill>
                  <a:schemeClr val="accent1">
                    <a:lumMod val="50000"/>
                  </a:schemeClr>
                </a:solidFill>
              </a:rPr>
              <a:t>творческое выражение/творческое самовыражение с помощью различных изобразительно-выразительных средств</a:t>
            </a:r>
            <a:r>
              <a:rPr lang="ru-RU" sz="2800" dirty="0"/>
              <a:t>, </a:t>
            </a:r>
            <a:endParaRPr lang="ru-RU" sz="2800" dirty="0" smtClean="0"/>
          </a:p>
          <a:p>
            <a:r>
              <a:rPr lang="ru-RU" sz="2800" dirty="0" smtClean="0"/>
              <a:t>2</a:t>
            </a:r>
            <a:r>
              <a:rPr lang="ru-RU" sz="2800" dirty="0"/>
              <a:t>) </a:t>
            </a:r>
            <a:r>
              <a:rPr lang="ru-RU" sz="2800" b="1" dirty="0">
                <a:solidFill>
                  <a:schemeClr val="accent1">
                    <a:lumMod val="50000"/>
                  </a:schemeClr>
                </a:solidFill>
              </a:rPr>
              <a:t>разрешение </a:t>
            </a:r>
            <a:r>
              <a:rPr lang="ru-RU" sz="2800" dirty="0"/>
              <a:t>различных по природе </a:t>
            </a:r>
            <a:r>
              <a:rPr lang="ru-RU" sz="2800" b="1" dirty="0">
                <a:solidFill>
                  <a:schemeClr val="accent1">
                    <a:lumMod val="50000"/>
                  </a:schemeClr>
                </a:solidFill>
              </a:rPr>
              <a:t>проблем</a:t>
            </a:r>
            <a:r>
              <a:rPr lang="ru-RU" sz="2800" dirty="0"/>
              <a:t> – социальных или </a:t>
            </a:r>
            <a:r>
              <a:rPr lang="ru-RU" sz="2800" dirty="0" err="1"/>
              <a:t>естественноматематических</a:t>
            </a:r>
            <a:r>
              <a:rPr lang="ru-RU" sz="2800" dirty="0" smtClean="0"/>
              <a:t>,</a:t>
            </a:r>
          </a:p>
          <a:p>
            <a:r>
              <a:rPr lang="ru-RU" sz="2800" dirty="0" smtClean="0"/>
              <a:t> </a:t>
            </a:r>
            <a:r>
              <a:rPr lang="ru-RU" sz="2800" dirty="0"/>
              <a:t>3</a:t>
            </a:r>
            <a:r>
              <a:rPr lang="ru-RU" sz="2800" b="1" dirty="0">
                <a:solidFill>
                  <a:schemeClr val="accent1">
                    <a:lumMod val="50000"/>
                  </a:schemeClr>
                </a:solidFill>
              </a:rPr>
              <a:t>) получение нового знания </a:t>
            </a:r>
            <a:r>
              <a:rPr lang="ru-RU" sz="2800" dirty="0"/>
              <a:t>в социальной или естественно-математической области.</a:t>
            </a:r>
          </a:p>
        </p:txBody>
      </p:sp>
    </p:spTree>
    <p:extLst>
      <p:ext uri="{BB962C8B-B14F-4D97-AF65-F5344CB8AC3E}">
        <p14:creationId xmlns:p14="http://schemas.microsoft.com/office/powerpoint/2010/main" val="327863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Становление и развитие этой способности происходит под влиянием многочисленных внешних и внутренних факторов: </a:t>
            </a:r>
          </a:p>
        </p:txBody>
      </p:sp>
      <p:sp>
        <p:nvSpPr>
          <p:cNvPr id="3" name="Объект 2"/>
          <p:cNvSpPr>
            <a:spLocks noGrp="1"/>
          </p:cNvSpPr>
          <p:nvPr>
            <p:ph idx="1"/>
          </p:nvPr>
        </p:nvSpPr>
        <p:spPr/>
        <p:txBody>
          <a:bodyPr/>
          <a:lstStyle/>
          <a:p>
            <a:r>
              <a:rPr lang="ru-RU" dirty="0"/>
              <a:t>мотивации, предметных знаний, когнитивных умений, особенностей педагогического процесса </a:t>
            </a:r>
          </a:p>
        </p:txBody>
      </p:sp>
      <p:pic>
        <p:nvPicPr>
          <p:cNvPr id="4" name="Рисунок 3"/>
          <p:cNvPicPr>
            <a:picLocks noChangeAspect="1"/>
          </p:cNvPicPr>
          <p:nvPr/>
        </p:nvPicPr>
        <p:blipFill>
          <a:blip r:embed="rId2"/>
          <a:stretch>
            <a:fillRect/>
          </a:stretch>
        </p:blipFill>
        <p:spPr>
          <a:xfrm>
            <a:off x="1899616" y="2971800"/>
            <a:ext cx="6762750" cy="3886200"/>
          </a:xfrm>
          <a:prstGeom prst="rect">
            <a:avLst/>
          </a:prstGeom>
        </p:spPr>
      </p:pic>
    </p:spTree>
    <p:extLst>
      <p:ext uri="{BB962C8B-B14F-4D97-AF65-F5344CB8AC3E}">
        <p14:creationId xmlns:p14="http://schemas.microsoft.com/office/powerpoint/2010/main" val="221226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559970" cy="2908852"/>
          </a:xfrm>
        </p:spPr>
        <p:txBody>
          <a:bodyPr>
            <a:normAutofit fontScale="90000"/>
          </a:bodyPr>
          <a:lstStyle/>
          <a:p>
            <a:r>
              <a:rPr lang="ru-RU" dirty="0" err="1" smtClean="0"/>
              <a:t>Сформированность</a:t>
            </a:r>
            <a:r>
              <a:rPr lang="ru-RU" dirty="0" smtClean="0"/>
              <a:t> </a:t>
            </a:r>
            <a:r>
              <a:rPr lang="ru-RU" dirty="0"/>
              <a:t>креативного мышления определяется на основе оценки владения учащимися исследуемыми компетентностями (выдвижения, оценки и доработки идей) в четырёх тематических областях:</a:t>
            </a:r>
          </a:p>
        </p:txBody>
      </p:sp>
      <p:sp>
        <p:nvSpPr>
          <p:cNvPr id="3" name="Объект 2"/>
          <p:cNvSpPr>
            <a:spLocks noGrp="1"/>
          </p:cNvSpPr>
          <p:nvPr>
            <p:ph idx="1"/>
          </p:nvPr>
        </p:nvSpPr>
        <p:spPr>
          <a:xfrm>
            <a:off x="677334" y="3657600"/>
            <a:ext cx="11030962" cy="2763078"/>
          </a:xfrm>
        </p:spPr>
        <p:txBody>
          <a:bodyPr>
            <a:noAutofit/>
          </a:bodyPr>
          <a:lstStyle/>
          <a:p>
            <a:r>
              <a:rPr lang="ru-RU" sz="2800" dirty="0"/>
              <a:t>а) письменное самовыражение, </a:t>
            </a:r>
            <a:endParaRPr lang="ru-RU" sz="2800" dirty="0" smtClean="0"/>
          </a:p>
          <a:p>
            <a:r>
              <a:rPr lang="ru-RU" sz="2800" dirty="0" smtClean="0"/>
              <a:t>б</a:t>
            </a:r>
            <a:r>
              <a:rPr lang="ru-RU" sz="2800" dirty="0"/>
              <a:t>) визуальное самовыражение, </a:t>
            </a:r>
            <a:endParaRPr lang="ru-RU" sz="2800" dirty="0" smtClean="0"/>
          </a:p>
          <a:p>
            <a:r>
              <a:rPr lang="ru-RU" sz="2800" dirty="0" smtClean="0"/>
              <a:t>в</a:t>
            </a:r>
            <a:r>
              <a:rPr lang="ru-RU" sz="2800" dirty="0"/>
              <a:t>) решение социальных проблем </a:t>
            </a:r>
            <a:endParaRPr lang="ru-RU" sz="2800" dirty="0" smtClean="0"/>
          </a:p>
          <a:p>
            <a:r>
              <a:rPr lang="ru-RU" sz="2800" dirty="0" smtClean="0"/>
              <a:t>г</a:t>
            </a:r>
            <a:r>
              <a:rPr lang="ru-RU" sz="2800" dirty="0"/>
              <a:t>) решение естественно-научных и/или естественно-математических проблем.</a:t>
            </a:r>
          </a:p>
        </p:txBody>
      </p:sp>
    </p:spTree>
    <p:extLst>
      <p:ext uri="{BB962C8B-B14F-4D97-AF65-F5344CB8AC3E}">
        <p14:creationId xmlns:p14="http://schemas.microsoft.com/office/powerpoint/2010/main" val="3636872130"/>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1157</TotalTime>
  <Words>2618</Words>
  <Application>Microsoft Office PowerPoint</Application>
  <PresentationFormat>Широкоэкранный</PresentationFormat>
  <Paragraphs>167</Paragraphs>
  <Slides>52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52</vt:i4>
      </vt:variant>
    </vt:vector>
  </HeadingPairs>
  <TitlesOfParts>
    <vt:vector size="56" baseType="lpstr">
      <vt:lpstr>Arial</vt:lpstr>
      <vt:lpstr>Trebuchet MS</vt:lpstr>
      <vt:lpstr>Wingdings 3</vt:lpstr>
      <vt:lpstr>Грань</vt:lpstr>
      <vt:lpstr>Задания из открытой базы для формирования креативного мышления.</vt:lpstr>
      <vt:lpstr>Согласно определению известного психолога А.А. Леонтьева функциональная грамотность  </vt:lpstr>
      <vt:lpstr>Презентация PowerPoint</vt:lpstr>
      <vt:lpstr>Решить проблему повышения функциональной грамотности школьников можно </vt:lpstr>
      <vt:lpstr>СИСТЕМА ЗАДАНИЙ ДЛЯ ФОРМИРОВАНИЯ И ОЦЕНКИ ФУНКЦИОНАЛЬНОЙ ГРАМОТНОСТИ ПО НАПРАВЛЕНИЮ «КРЕАТИВНОЕ МЫШЛЕНИЕ».</vt:lpstr>
      <vt:lpstr>Креативное мышление </vt:lpstr>
      <vt:lpstr>Достижение и прогресс в демонстрации способности к креативному мышлению, выражается, таким образом, в следующих трёх направлениях:</vt:lpstr>
      <vt:lpstr>Становление и развитие этой способности происходит под влиянием многочисленных внешних и внутренних факторов: </vt:lpstr>
      <vt:lpstr>Сформированность креативного мышления определяется на основе оценки владения учащимися исследуемыми компетентностями (выдвижения, оценки и доработки идей) в четырёх тематических областях:</vt:lpstr>
      <vt:lpstr>СОДЕРЖАТЕЛЬНЫЕ ОБЛАСТИ</vt:lpstr>
      <vt:lpstr>Творческое самовыражение</vt:lpstr>
      <vt:lpstr>Визуальное самовыражение</vt:lpstr>
      <vt:lpstr>Примеры моделей заданий на творческое самовыражение</vt:lpstr>
      <vt:lpstr>Получение нового знания. Решение проблем</vt:lpstr>
      <vt:lpstr>Креативное мышление в области точных наук может проявлять себя разными способами:</vt:lpstr>
      <vt:lpstr>Примеры моделей заданий на получение нового знания и решение проблем</vt:lpstr>
      <vt:lpstr>Возможные способы измерения креативного мышления</vt:lpstr>
      <vt:lpstr>Возможные способы измерения креативного мышления</vt:lpstr>
      <vt:lpstr>Возможные способы измерения креативного мышления</vt:lpstr>
      <vt:lpstr>Возможные способы измерения креативного мышления</vt:lpstr>
      <vt:lpstr>Предмет оценки. Связь между качествами дивергентного мышления, оцениваемыми компетентностями и критериями оценки ответа</vt:lpstr>
      <vt:lpstr>В заданиях на оценку креативного мышления обычно используются следующие критерии</vt:lpstr>
      <vt:lpstr>Как правило, в заданиях на формирование и оценку креативного мышления контекстами охватываются следующие сферы:</vt:lpstr>
      <vt:lpstr>Личная сфера: </vt:lpstr>
      <vt:lpstr>Социальная сфера: </vt:lpstr>
      <vt:lpstr>Типы ответов</vt:lpstr>
      <vt:lpstr>Презентация PowerPoint</vt:lpstr>
      <vt:lpstr>В заданиях на креативное мышление выделяются следующие познавательные уровни.</vt:lpstr>
      <vt:lpstr>Низкий уровень</vt:lpstr>
      <vt:lpstr>Средний уровень</vt:lpstr>
      <vt:lpstr>Высокий уровень</vt:lpstr>
      <vt:lpstr>Высокий уровень Характеристика индивидуальных достижений учащихся. </vt:lpstr>
      <vt:lpstr>Оценка уровня сформированности креативного мышления</vt:lpstr>
      <vt:lpstr>Учащиеся с низкими уровнями сформированности креативного мышления </vt:lpstr>
      <vt:lpstr>Недостаточного уровня, для которого характерна несформированность креативного мышления. Эти учащиеся способны</vt:lpstr>
      <vt:lpstr>Учащиеся со средним уровнем сформированности креативного мышления </vt:lpstr>
      <vt:lpstr>Учащиеся, достигающие повышенного уровня, с</vt:lpstr>
      <vt:lpstr>Учащиеся, достигающие высокого уровня, </vt:lpstr>
      <vt:lpstr>ИСПОЛЬЗОВАНИЕ ЗАДАНИЙ ДЛЯ ФОРМИРОВАНИЯ И ОЦЕНКИ КРЕАТИВНОГО МЫШЛЕНИЯ В УЧЕБНОМ ПРОЦЕССЕ. ПРИМЕРЫ ЗАДАНИЙ С КОММЕНТАРИЯМИ </vt:lpstr>
      <vt:lpstr>Задания могут использоваться для организации и проведения </vt:lpstr>
      <vt:lpstr>Презентация PowerPoint</vt:lpstr>
      <vt:lpstr>Разрешение естественно -научных проблем  </vt:lpstr>
      <vt:lpstr>Задания на разрешение естественно -научных проблем </vt:lpstr>
      <vt:lpstr>Этапы организации работы с учащимися  </vt:lpstr>
      <vt:lpstr>ИСПОЛЬЗОВАНИЕ ДИАГНОСТИЧЕСКИХ РАБОТ ДЛЯ ПРОВЕДЕНИЯ. ВНУТРИШКОЛЬНОГО МОНИТОРИНГА ФОРМИРОВАНИЯ КРЕАТИВНОГО МЫШЛЕНИЯ </vt:lpstr>
      <vt:lpstr>На платформе Российской электронной школы (РЭШ)  https://resh.edu.ru/</vt:lpstr>
      <vt:lpstr>Как учителю зайти в «Банк заданий»?</vt:lpstr>
      <vt:lpstr>http://skiv.instrao.ru/content/board1/rabochie-materialy/</vt:lpstr>
      <vt:lpstr>Заключение</vt:lpstr>
      <vt:lpstr>Сборники в издательстве «Просвещение»</vt:lpstr>
      <vt:lpstr>https://www.labirint.ru/series/50078/</vt:lpstr>
      <vt:lpstr>Лабиринт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Задания из открытой базы для формирования креативного мышления.</dc:title>
  <dc:creator>Home</dc:creator>
  <cp:lastModifiedBy>Home</cp:lastModifiedBy>
  <cp:revision>58</cp:revision>
  <dcterms:created xsi:type="dcterms:W3CDTF">2022-12-17T06:08:36Z</dcterms:created>
  <dcterms:modified xsi:type="dcterms:W3CDTF">2022-12-18T01:26:17Z</dcterms:modified>
</cp:coreProperties>
</file>