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58" r:id="rId3"/>
    <p:sldId id="323" r:id="rId4"/>
    <p:sldId id="331" r:id="rId5"/>
    <p:sldId id="322" r:id="rId6"/>
    <p:sldId id="325" r:id="rId7"/>
    <p:sldId id="328" r:id="rId8"/>
    <p:sldId id="321" r:id="rId9"/>
    <p:sldId id="300" r:id="rId10"/>
    <p:sldId id="316" r:id="rId11"/>
    <p:sldId id="327" r:id="rId12"/>
    <p:sldId id="315" r:id="rId13"/>
    <p:sldId id="311" r:id="rId14"/>
    <p:sldId id="326" r:id="rId15"/>
    <p:sldId id="313" r:id="rId16"/>
    <p:sldId id="312" r:id="rId17"/>
    <p:sldId id="329" r:id="rId18"/>
    <p:sldId id="330" r:id="rId19"/>
    <p:sldId id="310" r:id="rId20"/>
    <p:sldId id="303" r:id="rId21"/>
    <p:sldId id="308" r:id="rId22"/>
    <p:sldId id="306" r:id="rId23"/>
    <p:sldId id="304" r:id="rId24"/>
    <p:sldId id="307" r:id="rId25"/>
    <p:sldId id="305" r:id="rId26"/>
    <p:sldId id="301" r:id="rId27"/>
    <p:sldId id="295" r:id="rId28"/>
    <p:sldId id="309" r:id="rId29"/>
    <p:sldId id="302" r:id="rId30"/>
    <p:sldId id="33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67110F"/>
    <a:srgbClr val="6A0C0C"/>
    <a:srgbClr val="66062D"/>
    <a:srgbClr val="570526"/>
    <a:srgbClr val="661010"/>
    <a:srgbClr val="62062B"/>
    <a:srgbClr val="560E0E"/>
    <a:srgbClr val="6B0B0B"/>
    <a:srgbClr val="5E0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>
        <p:scale>
          <a:sx n="80" d="100"/>
          <a:sy n="80" d="100"/>
        </p:scale>
        <p:origin x="-1440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D12B0-8469-4F10-ACA7-0BA46F6EF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BB633A-7680-4490-B4F8-28FD5E29D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AAF66F-7E5B-4BD9-8C51-4D92A3E8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D40E97-269B-44FC-8CD8-FE270467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B87739-1AB2-4044-9F7C-CDCC43D5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37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80ED92-0E06-4895-9090-C0AAFC0C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3DCDA2-A439-42B1-B23F-9EE8324D4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4DF5A9-D20D-45BF-A1FB-819A009D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39581B-9D2C-4C8D-A6E4-1E74284A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9CF915-E893-44B7-9AA8-1D8A10C5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7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32E0D4-FBDE-421E-94E1-E605D7370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448AE1-A1DA-491C-8D10-A8FEFDA35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9F42A4-9236-488D-8CC0-6E17486A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0AFD30-B8C2-40E8-9F15-EC04D5B7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08BE1A-CAE0-42FC-8863-AD6D5E34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60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DA89E6-4738-4E48-BD10-627D9D73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401371-A178-4E4A-8B25-9A72F8AE9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D6F0C-3A33-4664-B7C4-5AA884F4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FB0087-DAEA-459E-9347-FA4C8703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C6A89E-9A60-4533-93E4-9A8A836B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0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5D308-40AB-4058-9337-AA75834A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75105A-FFA8-4DC2-95A5-C4F1012E5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19B4A8-BC01-4366-B9FE-05CE0E7E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90431-02EC-4F65-987A-45F50439E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176447-C5C5-4CDD-81D1-716513A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8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F37C37-5A21-49E0-BAB0-AF79E132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AC3EE9-B5A2-4D15-BF8B-E7229E397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498533-2DCD-4CB6-96E1-6FF63462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069655-C93B-4BF1-ACBE-ED25CF71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FB281A-2E55-45D6-9E2A-F3AA5393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13A8EC-9F2F-447D-875B-47D6A166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5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82BE-4527-44FF-8034-96CBAE84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8F8B4E-89EB-453D-8DDD-910558A0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60D76D-3ABA-4E31-98E0-8AE2D0831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49D95F-C592-4554-9BF0-CB06C4498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EB6856C-8850-4B21-BD1A-6512F530F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588522-0E00-4C7F-ACEE-8A0C86CAC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E53220D-ED01-4B3B-ADBE-13252716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A8121E-87C1-478F-AEEA-194CE5C7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3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E4081-E972-402E-8933-017C4B02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92067C-B923-443C-8F71-B696A267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A0E1B3-7843-47FE-9B0D-48B03CAC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E71E14F-8818-44BB-A4AD-CE1A36B2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3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F29DEA-C658-4C4D-9727-0E747205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9B8097-B52C-4082-8D04-558FC3AD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825BAA-44EB-4C67-987C-BA8C0316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0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94B0B-CEE2-46D4-92B6-B9707858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7FBBDD-30A6-4033-B60C-9F860FD8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32A9E8-514A-4AF1-8307-BD894B07C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37E078-7D6F-4A06-8986-A5BB983A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22DFD1-5536-47FC-AE41-FD928DB3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18345E-3402-41B8-820C-96E87C66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3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DBA72-02D4-4761-A6CA-61112DD2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FCC46C6-08F3-4C00-A313-E1E36068A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C04BC4-0E49-4AB8-8588-4BBBD96CF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684A37-E2E2-44F7-A7F3-9B63F386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07AC6C-D0C7-4C85-832E-05A792C4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2DCAFBC-BA82-4336-A074-D89A5906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9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E614B14-F1CB-40FF-A02F-D6BCD6B0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1A5ED2-B379-4E7C-AAAD-3FA7BBFF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E5C395-4530-4436-9871-0B48B8044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66D71-E091-4779-B489-1BDF03C3B3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86CB21-CB5D-4F8D-B0D7-48811EFFC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6CD21F-CC98-46A2-BDF8-0984C9604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887E0-069E-4253-8A13-AC5CF2C34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8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12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econet.ru/media/4/covers/181480/original.jpg?152377278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761" y="109431"/>
            <a:ext cx="3614902" cy="3309783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</p:pic>
      <p:pic>
        <p:nvPicPr>
          <p:cNvPr id="16386" name="Picture 2" descr="http://www.dates.gnpbu.ru/3-8/Lihatchev/portret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24617" y="-652844"/>
            <a:ext cx="2092734" cy="2954610"/>
          </a:xfrm>
          <a:prstGeom prst="rect">
            <a:avLst/>
          </a:prstGeom>
          <a:noFill/>
        </p:spPr>
      </p:pic>
      <p:pic>
        <p:nvPicPr>
          <p:cNvPr id="16388" name="Picture 4" descr="https://moiarussia.ru/wp-content/uploads/2016/04/liha4ev.jpg"/>
          <p:cNvPicPr preferRelativeResize="0">
            <a:picLocks noChangeArrowheads="1"/>
          </p:cNvPicPr>
          <p:nvPr/>
        </p:nvPicPr>
        <p:blipFill>
          <a:blip r:embed="rId4" cstate="print">
            <a:grayscl/>
          </a:blip>
          <a:srcRect l="28277" r="4481"/>
          <a:stretch>
            <a:fillRect/>
          </a:stretch>
        </p:blipFill>
        <p:spPr bwMode="auto">
          <a:xfrm>
            <a:off x="105104" y="3483350"/>
            <a:ext cx="3574073" cy="3274800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</p:pic>
      <p:pic>
        <p:nvPicPr>
          <p:cNvPr id="16390" name="Picture 6" descr="https://upload.wikimedia.org/wikipedia/commons/a/af/Dmitry_Sergeevich_Lihachev_signatur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034378">
            <a:off x="8370260" y="3483745"/>
            <a:ext cx="3745683" cy="84737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307840" y="385514"/>
            <a:ext cx="38000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</a:t>
            </a:r>
            <a:r>
              <a:rPr lang="ru-RU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ИХАЧЕВ</a:t>
            </a:r>
          </a:p>
          <a:p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</a:t>
            </a:r>
            <a:r>
              <a:rPr lang="ru-RU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МИТРИЙ</a:t>
            </a:r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4300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43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СЕРГЕЕВИЧ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15170" y="2743168"/>
            <a:ext cx="385580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ОБЗОР ОСНОВНЫХ ТРУДОВ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72549" y="241738"/>
            <a:ext cx="4312913" cy="639029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2" name="Picture 8" descr="http://xn-----7kcbgld8ar8aphgi7e0de.xn--p1ai/wp-content/uploads/2017/11/%D0%94%D0%BC%D0%B8%D1%82%D1%80%D0%B8%D0%B9-%D0%9B%D0%B8%D1%85%D0%B0%D1%87%D0%B5%D0%B2-1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2928" r="12237"/>
          <a:stretch>
            <a:fillRect/>
          </a:stretch>
        </p:blipFill>
        <p:spPr bwMode="auto">
          <a:xfrm>
            <a:off x="3783728" y="115616"/>
            <a:ext cx="4309239" cy="6634520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</p:pic>
      <p:pic>
        <p:nvPicPr>
          <p:cNvPr id="16398" name="Picture 14" descr="https://thelib.ru/books/00/12/13/00121338/i_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86841" y="-2024390"/>
            <a:ext cx="4807059" cy="3542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3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РАЗМЫШЛЕНИЯ</a:t>
            </a:r>
          </a:p>
        </p:txBody>
      </p:sp>
      <p:pic>
        <p:nvPicPr>
          <p:cNvPr id="1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696133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Письма о добром и прекрасном.– М.: Дет. литература, 1985.– 207 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1988, 1989, 1990, 1994, 1999)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36907" y="2353861"/>
            <a:ext cx="8638152" cy="1209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Письма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молодым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читателям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Большое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малом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Молодость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вся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жизнь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Самое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большое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Самая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большая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ценность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жизнь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смысл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жизни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самооценка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объединяет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людей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Быть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веселым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смешным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Когда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следует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обижаться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?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истинная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ложная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карьеризм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Человек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должен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быть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интеллигентным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воспитанности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дурных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хороших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влияниях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зависть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жадности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Уметь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спорить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с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достоинством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ошибаться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говорить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?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выступать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?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писать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?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Любите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читать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!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личных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библиотеках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Будем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счастливыми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велению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совести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Учитесь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учиться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!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Четвертое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измерение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Быть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вместе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Путешествуйте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!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Нравственные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вершины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отношение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ним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Круг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нравственной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оседлости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Понимать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…</a:t>
            </a:r>
          </a:p>
        </p:txBody>
      </p:sp>
      <p:pic>
        <p:nvPicPr>
          <p:cNvPr id="19462" name="Picture 6" descr="https://images.wbstatic.net/big/new/74810000/74814552-1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10000"/>
          </a:blip>
          <a:srcRect l="6349" t="923" r="6413" b="1682"/>
          <a:stretch>
            <a:fillRect/>
          </a:stretch>
        </p:blipFill>
        <p:spPr bwMode="auto">
          <a:xfrm>
            <a:off x="9687671" y="332033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0" y="1892421"/>
            <a:ext cx="216523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44728" y="1905422"/>
            <a:ext cx="198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ИЗБРАННОЕ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4125" y="4461323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Прошлое – будущему. Статьи и очерки.– Л.: Наука, 1985.– 575 с.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816860" y="3511798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383151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59120" y="384829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30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894965"/>
            <a:ext cx="282524" cy="297713"/>
          </a:xfrm>
          <a:prstGeom prst="rect">
            <a:avLst/>
          </a:prstGeom>
          <a:noFill/>
        </p:spPr>
      </p:pic>
      <p:pic>
        <p:nvPicPr>
          <p:cNvPr id="31" name="Picture 2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10000"/>
          </a:blip>
          <a:srcRect l="3322" r="2965" b="2617"/>
          <a:stretch>
            <a:fillRect/>
          </a:stretch>
        </p:blipFill>
        <p:spPr bwMode="auto">
          <a:xfrm>
            <a:off x="9681882" y="3679114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0" y="5491191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244729" y="5504192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21150" y="6000632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Предисловие. 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Формирование научных интересов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Память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Древняя русская литература и современность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Предисловия и выступления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 Люди науки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VI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Мысли о науке. – Заключение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0" y="3648634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59120" y="3665408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1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712083"/>
            <a:ext cx="282524" cy="297713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285641" y="4135611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Избранные работы: в 3-х томах.– Л.: Худ. литература, 1987.– Т. 1. 656 с.– Т. 2. 656 с. – Т. 3. 657 с.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816860" y="3511802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5792595"/>
            <a:ext cx="8538394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Т.1.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себе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Развитие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 - ХVII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веков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Эпохи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 2.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Великое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наследие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Классические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произведения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 3.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Человек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реальность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садах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en-US" sz="1200" dirty="0" err="1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5345385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44729" y="5358386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47" name="Picture 4" descr="https://www.booka.su/img/small/928259.jpg"/>
          <p:cNvPicPr preferRelativeResize="0">
            <a:picLocks noChangeArrowheads="1"/>
          </p:cNvPicPr>
          <p:nvPr/>
        </p:nvPicPr>
        <p:blipFill>
          <a:blip r:embed="rId5" cstate="print">
            <a:duotone>
              <a:prstClr val="black"/>
              <a:srgbClr val="62062B">
                <a:tint val="45000"/>
                <a:satMod val="400000"/>
              </a:srgbClr>
            </a:duotone>
          </a:blip>
          <a:srcRect l="10196" t="5065" r="2451" b="2386"/>
          <a:stretch>
            <a:fillRect/>
          </a:stretch>
        </p:blipFill>
        <p:spPr bwMode="auto">
          <a:xfrm>
            <a:off x="9686925" y="3679007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285641" y="739165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Исследования по древнерусской литературе: Сборник статей.– Л.: Наука; АН СССР, 1986.– 407 с.</a:t>
            </a:r>
            <a:endParaRPr lang="ru-RU" sz="209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36907" y="2300071"/>
            <a:ext cx="8638152" cy="1209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Обобщения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Некоторые задачи изучения второго южнославянского влияния в России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Система литературных жанров Древней 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Зарождение и развитие жанров древнерусской 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Предпосылки возникновения жанра романа в русской литературе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 </a:t>
            </a:r>
            <a:r>
              <a:rPr lang="en-US" sz="1200" dirty="0" smtClean="0">
                <a:latin typeface="Arial Narrow" pitchFamily="34" charset="0"/>
              </a:rPr>
              <a:t>II</a:t>
            </a:r>
            <a:r>
              <a:rPr lang="ru-RU" sz="1200" dirty="0" smtClean="0">
                <a:latin typeface="Arial Narrow" pitchFamily="34" charset="0"/>
              </a:rPr>
              <a:t>. Изучения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 «Устные летописи» в составе Повести временных лет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 «</a:t>
            </a:r>
            <a:r>
              <a:rPr lang="ru-RU" sz="1200" dirty="0" err="1" smtClean="0">
                <a:latin typeface="Arial Narrow" pitchFamily="34" charset="0"/>
              </a:rPr>
              <a:t>Шестоднев</a:t>
            </a:r>
            <a:r>
              <a:rPr lang="ru-RU" sz="1200" dirty="0" smtClean="0">
                <a:latin typeface="Arial Narrow" pitchFamily="34" charset="0"/>
              </a:rPr>
              <a:t>» Иоанна Экзарха и «Поучение» Владимира Мономаха 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 Русский посольский обычай </a:t>
            </a:r>
            <a:r>
              <a:rPr lang="en-US" sz="1200" dirty="0" smtClean="0">
                <a:latin typeface="Arial Narrow" pitchFamily="34" charset="0"/>
              </a:rPr>
              <a:t>XI-XIII</a:t>
            </a:r>
            <a:r>
              <a:rPr lang="ru-RU" sz="1200" dirty="0" smtClean="0">
                <a:latin typeface="Arial Narrow" pitchFamily="34" charset="0"/>
              </a:rPr>
              <a:t> вв.</a:t>
            </a:r>
            <a:r>
              <a:rPr lang="en-US" sz="1200" dirty="0" smtClean="0">
                <a:latin typeface="Arial Narrow" pitchFamily="34" charset="0"/>
              </a:rPr>
              <a:t> </a:t>
            </a:r>
            <a:r>
              <a:rPr lang="ru-RU" sz="1200" dirty="0" smtClean="0">
                <a:latin typeface="Arial Narrow" pitchFamily="34" charset="0"/>
              </a:rPr>
              <a:t>–</a:t>
            </a:r>
            <a:r>
              <a:rPr lang="en-US" sz="1200" dirty="0" smtClean="0">
                <a:latin typeface="Arial Narrow" pitchFamily="34" charset="0"/>
              </a:rPr>
              <a:t> </a:t>
            </a:r>
            <a:r>
              <a:rPr lang="ru-RU" sz="1200" dirty="0" smtClean="0">
                <a:latin typeface="Arial Narrow" pitchFamily="34" charset="0"/>
              </a:rPr>
              <a:t>«Софийский временник» и новгородский политический переворот 1136 г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 Социальные основы стиля «Моления» Даниила Заточника.– Галицкая литературная традиция в житии Александра Невского «Слово о погибели Русской земли» и «</a:t>
            </a:r>
            <a:r>
              <a:rPr lang="ru-RU" sz="1200" dirty="0" err="1" smtClean="0">
                <a:latin typeface="Arial Narrow" pitchFamily="34" charset="0"/>
              </a:rPr>
              <a:t>Шестоднев</a:t>
            </a:r>
            <a:r>
              <a:rPr lang="ru-RU" sz="1200" dirty="0" smtClean="0">
                <a:latin typeface="Arial Narrow" pitchFamily="34" charset="0"/>
              </a:rPr>
              <a:t>» </a:t>
            </a:r>
            <a:r>
              <a:rPr lang="ru-RU" sz="1200" dirty="0" err="1" smtClean="0">
                <a:latin typeface="Arial Narrow" pitchFamily="34" charset="0"/>
              </a:rPr>
              <a:t>Ионна</a:t>
            </a:r>
            <a:r>
              <a:rPr lang="ru-RU" sz="1200" dirty="0" smtClean="0">
                <a:latin typeface="Arial Narrow" pitchFamily="34" charset="0"/>
              </a:rPr>
              <a:t> Экзарха Болгарского</a:t>
            </a:r>
            <a:r>
              <a:rPr lang="en-US" sz="1200" dirty="0" smtClean="0">
                <a:latin typeface="Arial Narrow" pitchFamily="34" charset="0"/>
              </a:rPr>
              <a:t>. </a:t>
            </a:r>
            <a:r>
              <a:rPr lang="ru-RU" sz="1200" dirty="0" smtClean="0">
                <a:latin typeface="Arial Narrow" pitchFamily="34" charset="0"/>
              </a:rPr>
              <a:t>–</a:t>
            </a:r>
            <a:r>
              <a:rPr lang="en-US" sz="1200" dirty="0" smtClean="0">
                <a:latin typeface="Arial Narrow" pitchFamily="34" charset="0"/>
              </a:rPr>
              <a:t> </a:t>
            </a:r>
            <a:r>
              <a:rPr lang="ru-RU" sz="1200" dirty="0" smtClean="0">
                <a:latin typeface="Arial Narrow" pitchFamily="34" charset="0"/>
              </a:rPr>
              <a:t>К вопросу о судьбе рукописи Изборника 1073 г. В </a:t>
            </a:r>
            <a:r>
              <a:rPr lang="en-US" sz="1200" dirty="0" smtClean="0">
                <a:latin typeface="Arial Narrow" pitchFamily="34" charset="0"/>
              </a:rPr>
              <a:t>XIV</a:t>
            </a:r>
            <a:r>
              <a:rPr lang="ru-RU" sz="1200" dirty="0" smtClean="0">
                <a:latin typeface="Arial Narrow" pitchFamily="34" charset="0"/>
              </a:rPr>
              <a:t>в.</a:t>
            </a:r>
            <a:r>
              <a:rPr lang="en-US" sz="1200" dirty="0" smtClean="0">
                <a:latin typeface="Arial Narrow" pitchFamily="34" charset="0"/>
              </a:rPr>
              <a:t> </a:t>
            </a:r>
            <a:r>
              <a:rPr lang="ru-RU" sz="1200" dirty="0" smtClean="0">
                <a:latin typeface="Arial Narrow" pitchFamily="34" charset="0"/>
              </a:rPr>
              <a:t>– Повести о Николе </a:t>
            </a:r>
            <a:r>
              <a:rPr lang="ru-RU" sz="1200" dirty="0" err="1" smtClean="0">
                <a:latin typeface="Arial Narrow" pitchFamily="34" charset="0"/>
              </a:rPr>
              <a:t>Заразском</a:t>
            </a:r>
            <a:r>
              <a:rPr lang="ru-RU" sz="1200" dirty="0" smtClean="0">
                <a:latin typeface="Arial Narrow" pitchFamily="34" charset="0"/>
              </a:rPr>
              <a:t>…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0" y="1892421"/>
            <a:ext cx="216523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44728" y="1905422"/>
            <a:ext cx="198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ИЗБРАННОЕ</a:t>
            </a:r>
          </a:p>
        </p:txBody>
      </p:sp>
      <p:pic>
        <p:nvPicPr>
          <p:cNvPr id="43011" name="Picture 3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10000"/>
          </a:blip>
          <a:srcRect l="4002" r="3982"/>
          <a:stretch>
            <a:fillRect/>
          </a:stretch>
        </p:blipFill>
        <p:spPr bwMode="auto">
          <a:xfrm>
            <a:off x="9692640" y="333486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2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РАЗМЫШЛЕНИЯ</a:t>
            </a:r>
          </a:p>
        </p:txBody>
      </p:sp>
      <p:pic>
        <p:nvPicPr>
          <p:cNvPr id="1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85641" y="780213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 и наблюдения: Из записных книжек разных лет .– Л.: Сов. писатель, 1989.– 608 с.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2017)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199975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44729" y="201275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2457721"/>
            <a:ext cx="8538394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редислови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воспоминаний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Разное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Непрофессионально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науке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ненауке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Мелочи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поведения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сё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прошлого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прошлом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для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для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языке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устном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письменном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старом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новом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архитектуре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жизни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смерти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Вокруг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разговоров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чужестранном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Беседы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Интервью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80-х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годов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Гомосфера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термин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наших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дней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Тревоги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совести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покаяния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действию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!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Накануне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(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Навстречу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XIX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партконференции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)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8370" name="Picture 2" descr="https://images.wbstatic.net/big/new/10980000/10984810-1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10000"/>
          </a:blip>
          <a:srcRect l="24217" t="7979" r="1823" b="14157"/>
          <a:stretch>
            <a:fillRect/>
          </a:stretch>
        </p:blipFill>
        <p:spPr bwMode="auto">
          <a:xfrm>
            <a:off x="9701048" y="336330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Прямоугольник 60"/>
          <p:cNvSpPr/>
          <p:nvPr/>
        </p:nvSpPr>
        <p:spPr>
          <a:xfrm>
            <a:off x="0" y="3659392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59120" y="3676166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МЕМУАРЫ</a:t>
            </a:r>
          </a:p>
        </p:txBody>
      </p:sp>
      <p:pic>
        <p:nvPicPr>
          <p:cNvPr id="63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722841"/>
            <a:ext cx="282524" cy="297713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285641" y="4210917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Книга беспокойств: Статьи, беседы, воспоминания.– М.: Изд-во Новости, 1991.– 528 с.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816860" y="3511802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5975481"/>
            <a:ext cx="8538394" cy="618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ЧАСТЬ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Я вспоминаю…–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ЧАСТЬ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Дано судьбой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Нравственные вершины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Город на земле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Словесный мир в «цвете»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Пути, оставленные нам ..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ЧАСТЬ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III.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 записной книжки.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Основные даты жизни и деятельности академика Д.С. Лихачева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0" y="548523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44729" y="549824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7409" name="Picture 1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686496" y="3689874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538161" y="-719534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1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819134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Русское искусство от древности до авангарда.– М.: Искусство, 1992.– 408 с.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381319" y="2197660"/>
            <a:ext cx="8305801" cy="144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/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Витторио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Страды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Россия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 истоках искусства.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Средневековый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символизм в стилистических системах Древней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 изображение в Древней Руси.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Повествовательное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пространство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выражение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повествовательного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времени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Закон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цельности художественного изображения и принцип ансамбля в древнерусской эстетике.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Киеве.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Мировое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значение культуры Новгорода.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 времени Андрея Рублева и Епифания Премудрого.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Барокко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 русской культуре XVII века и реформы Петра 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Градозащитная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семантика Успенских храмов на Руси.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Соловки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 истории русской культуры.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 сад.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 культура России.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Образ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города.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 Нового времени и Древняя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Примечания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171524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4729" y="172824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0" y="3853068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9120" y="3869842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ПУБЛИЦИСТИКА</a:t>
            </a:r>
          </a:p>
        </p:txBody>
      </p:sp>
      <p:pic>
        <p:nvPicPr>
          <p:cNvPr id="4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916517"/>
            <a:ext cx="282524" cy="29771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85641" y="4383416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Статьи ранних лет.– Тверь.: Рос. Фонд культуры, </a:t>
            </a:r>
            <a:r>
              <a:rPr lang="ru-RU" sz="2090" b="1" dirty="0" smtClean="0">
                <a:latin typeface="Arial Narrow" pitchFamily="34" charset="0"/>
              </a:rPr>
              <a:t>1993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.– 146 с.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816860" y="3511834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47665" y="5857515"/>
            <a:ext cx="8573605" cy="543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Неизвестный Лихачев.– Предисловие автора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Тезисы доклада о старой орфографии. 1928 г. – Соловецкие записи. 1928-1930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гг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Соловки. Записки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Картежные игры уголовников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Черты первобытного примитивизма воровской речи. 1933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Арготические слова профессиональной речи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534698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44729" y="535999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51" name="Picture 2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9680482" y="3679150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Прямоугольник 51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6" descr="https://www.elkost.it/wp-content/gallery/lichacev/lichachev_russo_big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247" y="340558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24001" y="-605234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82768" y="756924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Воспоминания.– СПб.: 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Logos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1995.– 519 с.–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1997, 1999, 2001)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1627065"/>
            <a:ext cx="216523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806101" y="177667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2054574"/>
            <a:ext cx="8891806" cy="131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Род Лихачевых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Дети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Михал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Михалыча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Лихачева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Детство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Катеринушка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закатилась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О Петербурге моего детства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Об интеллектуальной топографии Петербурга первой четверти двадцатого века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Куоккала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«Семейные» слова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Крым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По Волге в 1914 году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 Гимназия Человеколюбивого общества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Уроки рисования в училище Мая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Умный «ручной труд»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Революция внешние впечатления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Жизнь в Первой государственной типографии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Тайцы, Ольгино, Токсово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Школа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Лентовской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Леонид Владимирович Георг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Университет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Красный террор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Выработка мировоззрения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С.А. Алексеев-Аскольдов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Хельфернак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Братство святого Серафима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Саровского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Космическая Академия Наук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Арест и тюрьма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Кемперпункт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переправа на остров Соловки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Лагерная топография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Соловков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Природа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Соловков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Кримкаб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Диагональ детского одеяла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Приезд Максима Горького и массовые расстрелы 1929 г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 Соловецкий музей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Солтеатр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…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4728" y="1640066"/>
            <a:ext cx="198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ИЗБРАННОЕ</a:t>
            </a:r>
          </a:p>
        </p:txBody>
      </p:sp>
      <p:pic>
        <p:nvPicPr>
          <p:cNvPr id="31" name="Picture 7" descr="https://blokada.lodbspb.ru/wp-content/gallery/14_dmitry_likhachev-1/17-1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10000"/>
          </a:blip>
          <a:srcRect b="4670"/>
          <a:stretch>
            <a:fillRect/>
          </a:stretch>
        </p:blipFill>
        <p:spPr bwMode="auto">
          <a:xfrm>
            <a:off x="9668074" y="357235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0" y="21772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90650" y="245789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МЕМУАРЫ</a:t>
            </a:r>
          </a:p>
        </p:txBody>
      </p:sp>
      <p:pic>
        <p:nvPicPr>
          <p:cNvPr id="36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81175"/>
            <a:ext cx="282524" cy="297713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0" y="3734693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59120" y="3751467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5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798142"/>
            <a:ext cx="282524" cy="297713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285641" y="4243525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Очерки по философии художественного творчества / РАН. 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Ин-т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рус. лит.– СПб.: Блиц, 1996.– 159 с.–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1999)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9816860" y="3533313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0" y="5900509"/>
            <a:ext cx="8684319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истина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?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наука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Принцип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дополнительности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изучении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Закономерности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антизакономерности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изучении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Строение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неточности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несколько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мыслей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стилистических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направлениях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Контрапункт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особенность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Через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хаос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гармонии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Обособление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творца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типа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границ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между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культурами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Принцип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историзма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изучении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общение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полифония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Концептосфера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языка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Вместо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заключения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0" y="5454532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244729" y="5467533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63" name="Picture 5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10000"/>
          </a:blip>
          <a:srcRect l="29327" t="9541" r="42782" b="25482"/>
          <a:stretch>
            <a:fillRect/>
          </a:stretch>
        </p:blipFill>
        <p:spPr bwMode="auto">
          <a:xfrm>
            <a:off x="9678832" y="3694950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24001" y="-605234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285641" y="4019747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 интеллигенции: сборник статей.– СПб.: Наука, 1997.– 446 с. – (Приложение к альманаху «Канун». 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Вып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2)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816860" y="3468764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0" y="3530290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59120" y="354706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ПУБЛИЦИСТИКА</a:t>
            </a:r>
          </a:p>
        </p:txBody>
      </p:sp>
      <p:pic>
        <p:nvPicPr>
          <p:cNvPr id="5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593739"/>
            <a:ext cx="282524" cy="297713"/>
          </a:xfrm>
          <a:prstGeom prst="rect">
            <a:avLst/>
          </a:prstGeom>
          <a:noFill/>
        </p:spPr>
      </p:pic>
      <p:sp>
        <p:nvSpPr>
          <p:cNvPr id="56" name="Прямоугольник 55"/>
          <p:cNvSpPr/>
          <p:nvPr/>
        </p:nvSpPr>
        <p:spPr>
          <a:xfrm>
            <a:off x="0" y="5197991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44729" y="5210992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58" name="Picture 14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-10000"/>
          </a:blip>
          <a:srcRect l="3823" t="1429" r="4201" b="2186"/>
          <a:stretch>
            <a:fillRect/>
          </a:stretch>
        </p:blipFill>
        <p:spPr bwMode="auto">
          <a:xfrm>
            <a:off x="9690537" y="3638924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21888" y="5629437"/>
            <a:ext cx="8538394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Интеллигентным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притвориться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нельзя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Приоритет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должен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быть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отдан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Интеллигенция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интеллектуально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независимая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часть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общества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Тревоги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совести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Размышления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над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романом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Б. Л.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Пастернака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Доктор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Живаго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1920-1930-х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годов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Соловки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1928-1931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национальном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характере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Нельзя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уйти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самих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себя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современном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целостная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en-US" sz="1200" dirty="0" err="1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768" y="756924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Историческая поэтика русской литературы: смех как мировоззрение и другие работы.– СПб.: </a:t>
            </a:r>
            <a:r>
              <a:rPr lang="ru-RU" sz="2090" b="1" dirty="0" err="1" smtClean="0">
                <a:latin typeface="Arial Narrow" pitchFamily="34" charset="0"/>
              </a:rPr>
              <a:t>Алетейя</a:t>
            </a:r>
            <a:r>
              <a:rPr lang="ru-RU" sz="2090" b="1" dirty="0" smtClean="0">
                <a:latin typeface="Arial Narrow" pitchFamily="34" charset="0"/>
              </a:rPr>
              <a:t>, 1997.– 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579 с.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9806101" y="177667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53428" y="2441858"/>
            <a:ext cx="8891806" cy="88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 художественного времени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Поэтика художественного пространства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Поэтика литературных средств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Поэтика литературы как системы целого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Смех как мировоззрение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Возрастание личностного начала в литературе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XVIII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Барокко в русской литературе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XVII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Прогрессивные линии в истории русской литературы. – Франсуаз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Лесур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Дмитрий Лихачев, историк и теоретик литературы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71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pic>
        <p:nvPicPr>
          <p:cNvPr id="14338" name="Picture 2"/>
          <p:cNvPicPr preferRelativeResize="0">
            <a:picLocks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9686497" y="344245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0" y="199975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729" y="201275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3415710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9120" y="343248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1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479159"/>
            <a:ext cx="282524" cy="29771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3996390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 культура.– М.: Искусство, 2000.– 438 с.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816860" y="3526312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381319" y="5340706"/>
            <a:ext cx="8538394" cy="1441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целостная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самосознание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России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Три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основы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европейской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опыт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крещения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Отечества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Размышления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Мысли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России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Экология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интеллигенция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Провинция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великие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малые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города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Градостроительные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заветы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Петра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Великого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архитектуре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Ценности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Разное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Непрофессиональное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Мелочи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поведения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науке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ненауке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прошлого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прошлом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для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для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языке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устном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письменном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старом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новом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жизни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смерти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современном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мире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чужестранном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</a:p>
          <a:p>
            <a:pPr indent="-228600" algn="just">
              <a:lnSpc>
                <a:spcPct val="90000"/>
              </a:lnSpc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ПРИЛОЖЕНИЕ.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Интервью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с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акад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емиком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Д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митрием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С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ергеевичем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Лихачевым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877477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4729" y="4890478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57348" name="Picture 4" descr="http://www.lfond.spb.ru/chronicle/pics/816/b/002.jpg"/>
          <p:cNvPicPr preferRelativeResize="0">
            <a:picLocks noChangeArrowheads="1"/>
          </p:cNvPicPr>
          <p:nvPr/>
        </p:nvPicPr>
        <p:blipFill>
          <a:blip r:embed="rId5" cstate="print"/>
          <a:srcRect t="3910" b="17518"/>
          <a:stretch>
            <a:fillRect/>
          </a:stretch>
        </p:blipFill>
        <p:spPr bwMode="auto">
          <a:xfrm>
            <a:off x="9678831" y="3696798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82768" y="976185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 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Раздумья о России.– СПб.: 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Logos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1999.– 666 с.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816859" y="17212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2432306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 АВТОРА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1.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Статьи о культуре России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2.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Заметки и наброски. – Приложения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1948545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44729" y="1961546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305289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59120" y="333352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ПУБЛИЦИСТИКА</a:t>
            </a:r>
          </a:p>
        </p:txBody>
      </p:sp>
      <p:pic>
        <p:nvPicPr>
          <p:cNvPr id="40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68738"/>
            <a:ext cx="282524" cy="297713"/>
          </a:xfrm>
          <a:prstGeom prst="rect">
            <a:avLst/>
          </a:prstGeom>
          <a:noFill/>
        </p:spPr>
      </p:pic>
      <p:pic>
        <p:nvPicPr>
          <p:cNvPr id="41" name="Picture 9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30000"/>
          </a:blip>
          <a:srcRect t="9344"/>
          <a:stretch>
            <a:fillRect/>
          </a:stretch>
        </p:blipFill>
        <p:spPr bwMode="auto">
          <a:xfrm>
            <a:off x="9698366" y="34872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24001" y="-605234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285641" y="4019747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Воспоминания. Раздумья. Работы разных лет. К 100-летию Д.С. Лихачева: в 3-х т. / 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Ин-т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рус. Лит.; Меж. Благ. фонд. им. Д.С. Лихачева.– СПб.: АРС, 2006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816860" y="3468764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0" y="3530290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59120" y="354706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5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593739"/>
            <a:ext cx="282524" cy="297713"/>
          </a:xfrm>
          <a:prstGeom prst="rect">
            <a:avLst/>
          </a:prstGeom>
          <a:noFill/>
        </p:spPr>
      </p:pic>
      <p:sp>
        <p:nvSpPr>
          <p:cNvPr id="56" name="Прямоугольник 55"/>
          <p:cNvSpPr/>
          <p:nvPr/>
        </p:nvSpPr>
        <p:spPr>
          <a:xfrm>
            <a:off x="0" y="5219507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44729" y="5232508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21887" y="5672469"/>
            <a:ext cx="8782263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Т.1.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 книги «Воспоминания»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Работы разных лет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Из архива Д.С. Лихачева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Примечания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 2.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русской культуре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Петербург в истории русской 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Экология культуры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Об интеллигенции. – Из записных книжек разных лет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Т. 3.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философии художественного творчества. – О литературе Древней Руси. – Когда было написано «Слово о полку Игореве»? – О литературе нового времени. – Заметки о русской литературе. – Примечания </a:t>
            </a:r>
            <a:endParaRPr lang="en-US" sz="1200" dirty="0" err="1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768" y="756924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Заветное. – М.: Издательский, образовательный и культурный центр «Детство. Отрочество. Юность», 2006.– 271 с.</a:t>
            </a:r>
            <a:endParaRPr lang="ru-RU" sz="209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806101" y="177667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53428" y="2409584"/>
            <a:ext cx="8891806" cy="88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Д.А. Гранин. Заветное для ума и сердце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с 1 по 59 короткие эссе, философские стихотворения, размышления, отдельные записи, задания-шутки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Т. Галактионова. Книга Д.С. Лихачева «Заветное» как посыл к нравственному взрослению. Учебно-методические рекомендации учителю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А.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Лиханов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Повторение пройденного. Письмо учителю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Д.С. Лихачев. Краткая биография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ЭССЕ. ЗАПИСИ</a:t>
            </a:r>
          </a:p>
        </p:txBody>
      </p:sp>
      <p:pic>
        <p:nvPicPr>
          <p:cNvPr id="71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0" y="1956721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729" y="1969722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9686496" y="35500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6" cstate="print">
            <a:lum/>
          </a:blip>
          <a:srcRect l="4709"/>
          <a:stretch>
            <a:fillRect/>
          </a:stretch>
        </p:blipFill>
        <p:spPr bwMode="auto">
          <a:xfrm>
            <a:off x="9692640" y="3643161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24001" y="-605234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285641" y="4191875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 блокадном Ленинграде.– М.: Родина, 2018. – 240 с.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816860" y="3468764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0" y="3584080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59120" y="360085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ВОСПОМИНАНИЯ</a:t>
            </a:r>
          </a:p>
        </p:txBody>
      </p:sp>
      <p:pic>
        <p:nvPicPr>
          <p:cNvPr id="5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647529"/>
            <a:ext cx="282524" cy="297713"/>
          </a:xfrm>
          <a:prstGeom prst="rect">
            <a:avLst/>
          </a:prstGeom>
          <a:noFill/>
        </p:spPr>
      </p:pic>
      <p:sp>
        <p:nvSpPr>
          <p:cNvPr id="56" name="Прямоугольник 55"/>
          <p:cNvSpPr/>
          <p:nvPr/>
        </p:nvSpPr>
        <p:spPr>
          <a:xfrm>
            <a:off x="0" y="5165717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44729" y="5178718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21887" y="5726260"/>
            <a:ext cx="8782263" cy="653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Старый Петербург. – Детство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Куоккала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Красный террор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Университет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Арест и тюрьма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Соловки. – Освобождение. Снятие судимости. – Блокада. – Воспоминания о блокаде</a:t>
            </a:r>
            <a:endParaRPr lang="en-US" sz="1200" dirty="0" err="1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768" y="756924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Преодоление времени: важные мысли и письма.– М.: АСТ, 2016.– 400 с.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(Письма и дневники)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9806101" y="177667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53428" y="2506406"/>
            <a:ext cx="8891806" cy="88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Разное о 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Непрофессионально об искусстве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 О культуре. – О науке и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ненауке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– «Мелочи» поведения. – Про то и про сё. – Из прошлого и о прошлом. – О природе для нас и о нас для природы. – О языке устном и письменном, старом и новом. – Заметки об архитектуре. – О жизни и смерти. – Вокруг разговоров об интеллигенции. – О русском и чужестранном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199975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729" y="201275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5" cstate="print">
            <a:lum/>
          </a:blip>
          <a:srcRect l="1167" t="957" r="1249" b="712"/>
          <a:stretch>
            <a:fillRect/>
          </a:stretch>
        </p:blipFill>
        <p:spPr bwMode="auto">
          <a:xfrm>
            <a:off x="9692640" y="344245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251499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59120" y="279562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ПУБЛИЦИСТИКА</a:t>
            </a:r>
          </a:p>
        </p:txBody>
      </p:sp>
      <p:pic>
        <p:nvPicPr>
          <p:cNvPr id="30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14948"/>
            <a:ext cx="282524" cy="297713"/>
          </a:xfrm>
          <a:prstGeom prst="rect">
            <a:avLst/>
          </a:prstGeom>
          <a:noFill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6" cstate="print">
            <a:lum/>
          </a:blip>
          <a:srcRect l="3992" r="1960" b="7100"/>
          <a:stretch>
            <a:fillRect/>
          </a:stretch>
        </p:blipFill>
        <p:spPr bwMode="auto">
          <a:xfrm>
            <a:off x="9692640" y="364684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Петербург в истории русской культуры: актовая лекция.–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</a:t>
            </a:r>
            <a:r>
              <a:rPr lang="en-US" sz="2090" b="1" dirty="0" smtClean="0">
                <a:latin typeface="Arial Narrow" pitchFamily="34" charset="0"/>
              </a:rPr>
              <a:t>199</a:t>
            </a:r>
            <a:r>
              <a:rPr lang="ru-RU" sz="2090" b="1" dirty="0" smtClean="0">
                <a:latin typeface="Arial Narrow" pitchFamily="34" charset="0"/>
              </a:rPr>
              <a:t>4.– 19 с.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8631" y="3429722"/>
            <a:ext cx="6632155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Актовая лекция, прочитанная Академиком РАН Дмитрием Сергеевичем Лихачевым 19 мая 1993 года, в день вручения ему Диплома и Мантии Почетного доктора </a:t>
            </a:r>
            <a:r>
              <a:rPr lang="ru-RU" dirty="0" err="1" smtClean="0">
                <a:latin typeface="Arial Narrow" pitchFamily="34" charset="0"/>
              </a:rPr>
              <a:t>СПбГУП</a:t>
            </a:r>
            <a:endParaRPr lang="ru-RU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Arial Narrow" pitchFamily="34" charset="0"/>
              </a:rPr>
              <a:t>«… Выделение петербургской культуры в отдельное явление имеет за собой основание, обусловленное, в первую очередь концентрацией здесь во второй половине </a:t>
            </a:r>
            <a:r>
              <a:rPr lang="en-US" i="1" dirty="0" smtClean="0">
                <a:latin typeface="Arial Narrow" pitchFamily="34" charset="0"/>
              </a:rPr>
              <a:t>XVIII</a:t>
            </a:r>
            <a:r>
              <a:rPr lang="ru-RU" i="1" dirty="0" smtClean="0">
                <a:latin typeface="Arial Narrow" pitchFamily="34" charset="0"/>
              </a:rPr>
              <a:t> века, а </a:t>
            </a:r>
            <a:r>
              <a:rPr lang="en-US" i="1" dirty="0" smtClean="0">
                <a:latin typeface="Arial Narrow" pitchFamily="34" charset="0"/>
              </a:rPr>
              <a:t>XIX</a:t>
            </a:r>
            <a:r>
              <a:rPr lang="ru-RU" i="1" dirty="0" smtClean="0">
                <a:latin typeface="Arial Narrow" pitchFamily="34" charset="0"/>
              </a:rPr>
              <a:t> веке и в начале ХХ века интеллектуальных сил страны. Поэтому здесь, в Петербурге, по существу, сконцентрировались именно все лучшие стороны русской культуры…».</a:t>
            </a:r>
            <a:r>
              <a:rPr lang="ru-RU" dirty="0" smtClean="0">
                <a:latin typeface="Arial Narrow" pitchFamily="34" charset="0"/>
              </a:rPr>
              <a:t>  </a:t>
            </a:r>
          </a:p>
          <a:p>
            <a:pPr algn="r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Академик Д.С. Лихачев </a:t>
            </a:r>
          </a:p>
          <a:p>
            <a:pPr algn="r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19.05.1993</a:t>
            </a:r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16431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670196"/>
            <a:ext cx="1694329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ЛЕКЦИЯ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" y="2842206"/>
            <a:ext cx="2299446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90859" y="2856166"/>
            <a:ext cx="147027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СОДЕРЖАНИЕ</a:t>
            </a:r>
          </a:p>
        </p:txBody>
      </p:sp>
      <p:pic>
        <p:nvPicPr>
          <p:cNvPr id="30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2910468"/>
            <a:ext cx="256892" cy="267393"/>
          </a:xfrm>
          <a:prstGeom prst="rect">
            <a:avLst/>
          </a:prstGeom>
          <a:noFill/>
        </p:spPr>
      </p:pic>
      <p:pic>
        <p:nvPicPr>
          <p:cNvPr id="12289" name="Picture 1"/>
          <p:cNvPicPr preferRelativeResize="0">
            <a:picLocks noChangeArrowheads="1"/>
          </p:cNvPicPr>
          <p:nvPr/>
        </p:nvPicPr>
        <p:blipFill>
          <a:blip r:embed="rId7" cstate="print">
            <a:lum contrast="-20000"/>
          </a:blip>
          <a:srcRect/>
          <a:stretch>
            <a:fillRect/>
          </a:stretch>
        </p:blipFill>
        <p:spPr bwMode="auto">
          <a:xfrm>
            <a:off x="7480684" y="527761"/>
            <a:ext cx="4158000" cy="56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res.allmacwallpaper.com/get/Retina-MacBook-Air-13-inch-wallpapers/The-Reading-2560x1600/11244-11.jpg"/>
          <p:cNvPicPr>
            <a:picLocks noChangeAspect="1" noChangeArrowheads="1"/>
          </p:cNvPicPr>
          <p:nvPr/>
        </p:nvPicPr>
        <p:blipFill>
          <a:blip r:embed="rId2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1101954" y="-1633887"/>
            <a:ext cx="10983166" cy="686447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8754" y="273132"/>
            <a:ext cx="11024262" cy="4762005"/>
          </a:xfrm>
          <a:prstGeom prst="rect">
            <a:avLst/>
          </a:prstGeom>
          <a:solidFill>
            <a:schemeClr val="accent1">
              <a:lumMod val="75000"/>
              <a:alpha val="72157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avatars.mds.yandex.net/get-zen_doc/4348286/pub_606ef0dda057e8171df44dc2_606ef119dacecd4783cdfa10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1751" y="271276"/>
            <a:ext cx="5296345" cy="3658853"/>
          </a:xfrm>
          <a:prstGeom prst="rect">
            <a:avLst/>
          </a:prstGeom>
          <a:noFill/>
          <a:ln w="101600">
            <a:noFill/>
          </a:ln>
        </p:spPr>
      </p:pic>
      <p:pic>
        <p:nvPicPr>
          <p:cNvPr id="29698" name="Picture 2" descr="http://www.nasledie-rus.ru/img/600000/6014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13155365" y="-1745674"/>
            <a:ext cx="5346180" cy="47402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3788" y="1761068"/>
            <a:ext cx="952400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solidFill>
                  <a:schemeClr val="bg1"/>
                </a:solidFill>
                <a:latin typeface="Monotype Corsiva" pitchFamily="66" charset="0"/>
                <a:cs typeface="Courier New" pitchFamily="49" charset="0"/>
              </a:rPr>
              <a:t>Читайте художественную литературу и понимайте ее, читайте книги по истории и любите прошлое человечества, читайте литературу путешествий, мемуары, читайте литературу по искусству, посещайте музеи, путешествуйте со смыслом и будьте душевно богаты. Да, будьте и филологами, то есть «любителями слова», ибо слово стоит в начале культуры и завершает ее, выражает ее. </a:t>
            </a:r>
            <a:endParaRPr lang="ru-RU" sz="2500" dirty="0">
              <a:solidFill>
                <a:schemeClr val="bg1"/>
              </a:solidFill>
              <a:latin typeface="Monotype Corsiva" pitchFamily="66" charset="0"/>
              <a:cs typeface="Courier New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6976" y="564715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«Письма о добром и прекрасном» (Письмо сорок четвертое) 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Дмитрий Сергеевич Лихачев</a:t>
            </a:r>
            <a:endParaRPr lang="ru-RU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6" descr="https://upload.wikimedia.org/wikipedia/commons/a/af/Dmitry_Sergeevich_Lihachev_signatur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93735" y="4315936"/>
            <a:ext cx="2024278" cy="457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0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Декларация прав культуры: проект.–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</a:t>
            </a:r>
            <a:r>
              <a:rPr lang="en-US" sz="2090" b="1" dirty="0" smtClean="0">
                <a:latin typeface="Arial Narrow" pitchFamily="34" charset="0"/>
              </a:rPr>
              <a:t>1996</a:t>
            </a:r>
            <a:r>
              <a:rPr lang="ru-RU" sz="2090" b="1" dirty="0" smtClean="0">
                <a:latin typeface="Arial Narrow" pitchFamily="34" charset="0"/>
              </a:rPr>
              <a:t>.– 36 с.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8631" y="3685215"/>
            <a:ext cx="663215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i="1" dirty="0" smtClean="0">
                <a:latin typeface="Arial Narrow" pitchFamily="34" charset="0"/>
              </a:rPr>
              <a:t>«…Культура представляет главный смысл и главную ценность существования человечества.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Arial Narrow" pitchFamily="34" charset="0"/>
              </a:rPr>
              <a:t>Спасибо моим друзьям, благодаря которым Декларация прав культуры увидела свет.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Arial Narrow" pitchFamily="34" charset="0"/>
              </a:rPr>
              <a:t>Давайте объединим усилия, чтобы заложенные в ней идеи были реализованы.»</a:t>
            </a:r>
          </a:p>
          <a:p>
            <a:pPr algn="r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Академик Д.С. Лихачев </a:t>
            </a:r>
          </a:p>
          <a:p>
            <a:pPr algn="r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25.11.1996</a:t>
            </a:r>
          </a:p>
          <a:p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29878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670196"/>
            <a:ext cx="1693333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ПРОЕКТ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rcRect t="3239" b="2146"/>
          <a:stretch>
            <a:fillRect/>
          </a:stretch>
        </p:blipFill>
        <p:spPr bwMode="auto">
          <a:xfrm>
            <a:off x="7478973" y="533889"/>
            <a:ext cx="4148919" cy="564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" y="2909441"/>
            <a:ext cx="2082188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90859" y="2936848"/>
            <a:ext cx="10390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ЭПИГРАФ</a:t>
            </a:r>
          </a:p>
        </p:txBody>
      </p:sp>
      <p:pic>
        <p:nvPicPr>
          <p:cNvPr id="30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2977703"/>
            <a:ext cx="256892" cy="267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90" b="1" dirty="0" err="1" smtClean="0">
                <a:latin typeface="Arial Narrow" pitchFamily="34" charset="0"/>
              </a:rPr>
              <a:t>Likhachov</a:t>
            </a:r>
            <a:r>
              <a:rPr lang="en-US" sz="2090" b="1" dirty="0" smtClean="0">
                <a:latin typeface="Arial Narrow" pitchFamily="34" charset="0"/>
              </a:rPr>
              <a:t> D.C.</a:t>
            </a:r>
            <a:endParaRPr lang="ru-RU" sz="2090" b="1" dirty="0" smtClean="0">
              <a:latin typeface="Arial Narrow" pitchFamily="34" charset="0"/>
            </a:endParaRPr>
          </a:p>
          <a:p>
            <a:pPr algn="just"/>
            <a:r>
              <a:rPr lang="en-US" sz="2090" b="1" dirty="0" smtClean="0">
                <a:latin typeface="Arial Narrow" pitchFamily="34" charset="0"/>
              </a:rPr>
              <a:t>The Declaration of the Rights of Culture</a:t>
            </a:r>
            <a:r>
              <a:rPr lang="ru-RU" sz="2090" b="1" dirty="0" smtClean="0">
                <a:latin typeface="Arial Narrow" pitchFamily="34" charset="0"/>
              </a:rPr>
              <a:t>:</a:t>
            </a:r>
            <a:r>
              <a:rPr lang="en-US" sz="2090" b="1" dirty="0" smtClean="0">
                <a:latin typeface="Arial Narrow" pitchFamily="34" charset="0"/>
              </a:rPr>
              <a:t> a project</a:t>
            </a:r>
            <a:r>
              <a:rPr lang="ru-RU" sz="2090" b="1" dirty="0" smtClean="0">
                <a:latin typeface="Arial Narrow" pitchFamily="34" charset="0"/>
              </a:rPr>
              <a:t>.– </a:t>
            </a:r>
            <a:r>
              <a:rPr lang="en-US" sz="2090" b="1" dirty="0" err="1" smtClean="0">
                <a:latin typeface="Arial Narrow" pitchFamily="34" charset="0"/>
              </a:rPr>
              <a:t>SPb</a:t>
            </a:r>
            <a:r>
              <a:rPr lang="ru-RU" sz="2090" b="1" dirty="0" smtClean="0">
                <a:latin typeface="Arial Narrow" pitchFamily="34" charset="0"/>
              </a:rPr>
              <a:t>: </a:t>
            </a:r>
            <a:r>
              <a:rPr lang="en-US" sz="2090" b="1" dirty="0" err="1" smtClean="0">
                <a:latin typeface="Arial Narrow" pitchFamily="34" charset="0"/>
              </a:rPr>
              <a:t>SPbUHSS</a:t>
            </a:r>
            <a:r>
              <a:rPr lang="en-US" sz="2090" b="1" dirty="0" smtClean="0">
                <a:latin typeface="Arial Narrow" pitchFamily="34" charset="0"/>
              </a:rPr>
              <a:t> Publishers</a:t>
            </a:r>
            <a:r>
              <a:rPr lang="ru-RU" sz="2090" b="1" dirty="0" smtClean="0">
                <a:latin typeface="Arial Narrow" pitchFamily="34" charset="0"/>
              </a:rPr>
              <a:t>, 2</a:t>
            </a:r>
            <a:r>
              <a:rPr lang="en-US" sz="2090" b="1" dirty="0" smtClean="0">
                <a:latin typeface="Arial Narrow" pitchFamily="34" charset="0"/>
              </a:rPr>
              <a:t>008</a:t>
            </a:r>
            <a:r>
              <a:rPr lang="ru-RU" sz="2090" b="1" dirty="0" smtClean="0">
                <a:latin typeface="Arial Narrow" pitchFamily="34" charset="0"/>
              </a:rPr>
              <a:t>.– </a:t>
            </a:r>
            <a:r>
              <a:rPr lang="en-US" sz="2090" b="1" dirty="0" smtClean="0">
                <a:latin typeface="Arial Narrow" pitchFamily="34" charset="0"/>
              </a:rPr>
              <a:t>8 pp</a:t>
            </a:r>
            <a:r>
              <a:rPr lang="ru-RU" sz="2090" b="1" dirty="0" smtClean="0">
                <a:latin typeface="Arial Narrow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8631" y="3644271"/>
            <a:ext cx="6632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This project is designed to support and develop the ideas and the essence of </a:t>
            </a:r>
            <a:r>
              <a:rPr lang="ru-RU" dirty="0" smtClean="0"/>
              <a:t>«</a:t>
            </a:r>
            <a:r>
              <a:rPr lang="en-US" dirty="0" smtClean="0"/>
              <a:t>The Declaration of the Rights of Culture</a:t>
            </a:r>
            <a:r>
              <a:rPr lang="ru-RU" dirty="0" smtClean="0"/>
              <a:t>» </a:t>
            </a:r>
            <a:r>
              <a:rPr lang="en-US" dirty="0" smtClean="0"/>
              <a:t>put forward by the Honored Citizen of St. Petersburg, Doctor </a:t>
            </a:r>
            <a:r>
              <a:rPr lang="en-US" dirty="0" err="1" smtClean="0"/>
              <a:t>honoris</a:t>
            </a:r>
            <a:r>
              <a:rPr lang="en-US" dirty="0" smtClean="0"/>
              <a:t> cause of St. Petersburg University of the Humanities and Social Sciences, academician Dmitry </a:t>
            </a:r>
            <a:r>
              <a:rPr lang="en-US" dirty="0" err="1" smtClean="0"/>
              <a:t>Sergeyevich</a:t>
            </a:r>
            <a:r>
              <a:rPr lang="en-US" dirty="0" smtClean="0"/>
              <a:t> </a:t>
            </a:r>
            <a:r>
              <a:rPr lang="en-US" dirty="0" err="1" smtClean="0"/>
              <a:t>Likhachov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improvement of the text was carried out by St. Petersburg Governmental and Public Commission set up according to the Mayor of St. Petersburg’s Order No.1281-rof 18.12.1995, under D.S. </a:t>
            </a:r>
            <a:r>
              <a:rPr lang="en-US" dirty="0" err="1" smtClean="0"/>
              <a:t>Likhachov’s</a:t>
            </a:r>
            <a:r>
              <a:rPr lang="en-US" dirty="0" smtClean="0"/>
              <a:t> scientific supervision. </a:t>
            </a:r>
          </a:p>
          <a:p>
            <a:pPr algn="just"/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43325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670196"/>
            <a:ext cx="1965278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Arial Narrow" pitchFamily="34" charset="0"/>
              </a:rPr>
              <a:t>A  PROJECT</a:t>
            </a:r>
            <a:endParaRPr lang="ru-RU" sz="17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909441"/>
            <a:ext cx="2524835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90859" y="2936848"/>
            <a:ext cx="191586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Arial Narrow" pitchFamily="34" charset="0"/>
              </a:rPr>
              <a:t>ABOUT  PROJECT</a:t>
            </a:r>
            <a:endParaRPr lang="ru-RU" sz="17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2977703"/>
            <a:ext cx="256892" cy="267393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lum contrast="-20000"/>
          </a:blip>
          <a:srcRect/>
          <a:stretch>
            <a:fillRect/>
          </a:stretch>
        </p:blipFill>
        <p:spPr bwMode="auto">
          <a:xfrm>
            <a:off x="7481229" y="532632"/>
            <a:ext cx="4117001" cy="567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Избранные труды по русской и мировой культуре.–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2006.– 416 с. (</a:t>
            </a:r>
            <a:r>
              <a:rPr lang="ru-RU" sz="2090" b="1" dirty="0" err="1" smtClean="0">
                <a:latin typeface="Arial Narrow" pitchFamily="34" charset="0"/>
              </a:rPr>
              <a:t>Переизд</a:t>
            </a:r>
            <a:r>
              <a:rPr lang="ru-RU" sz="2090" b="1" dirty="0" smtClean="0">
                <a:latin typeface="Arial Narrow" pitchFamily="34" charset="0"/>
              </a:rPr>
              <a:t>. 2015, 2021 гг.)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927" y="3349745"/>
            <a:ext cx="663215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I. Заметки об истоках искусства. Слово и изображение в Древней Руси. Закон цельности художественного изображения и принцип ансамбля в древнерусской эстетике. Прогрессивные линии развития в истории русской литературы и др.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II. О русской природе. Сад и культура России. «Сады Лицея». Петербург в истории русской культуры. Заметки к интеллектуальной топографии Петербурга первой четверти ХХ века и др.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</a:t>
            </a:r>
            <a:r>
              <a:rPr lang="en-US" dirty="0" smtClean="0">
                <a:latin typeface="Arial Narrow" pitchFamily="34" charset="0"/>
              </a:rPr>
              <a:t>III</a:t>
            </a:r>
            <a:r>
              <a:rPr lang="ru-RU" dirty="0" smtClean="0">
                <a:latin typeface="Arial Narrow" pitchFamily="34" charset="0"/>
              </a:rPr>
              <a:t>.  Экология культуры. Культура как целостная среда. О русской интеллигенции. Три основы европейской культуры и русский исторический опыт. 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</a:t>
            </a:r>
            <a:r>
              <a:rPr lang="en-US" dirty="0" smtClean="0">
                <a:latin typeface="Arial Narrow" pitchFamily="34" charset="0"/>
              </a:rPr>
              <a:t>IV</a:t>
            </a:r>
            <a:r>
              <a:rPr lang="ru-RU" dirty="0" smtClean="0">
                <a:latin typeface="Arial Narrow" pitchFamily="34" charset="0"/>
              </a:rPr>
              <a:t>. Декларация прав культуры. </a:t>
            </a:r>
          </a:p>
          <a:p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475889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670196"/>
            <a:ext cx="2721166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" y="2786609"/>
            <a:ext cx="3251200" cy="396606"/>
          </a:xfrm>
          <a:prstGeom prst="rect">
            <a:avLst/>
          </a:prstGeom>
          <a:solidFill>
            <a:srgbClr val="6B0B0B"/>
          </a:solidFill>
          <a:ln>
            <a:solidFill>
              <a:srgbClr val="570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95323" y="2814016"/>
            <a:ext cx="26445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ОГЛАВЛЕНИЕ. ИЗБРАННОЕ</a:t>
            </a:r>
          </a:p>
        </p:txBody>
      </p:sp>
      <p:pic>
        <p:nvPicPr>
          <p:cNvPr id="25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2854871"/>
            <a:ext cx="256892" cy="267393"/>
          </a:xfrm>
          <a:prstGeom prst="rect">
            <a:avLst/>
          </a:prstGeom>
          <a:noFill/>
        </p:spPr>
      </p:pic>
      <p:pic>
        <p:nvPicPr>
          <p:cNvPr id="15361" name="Picture 1"/>
          <p:cNvPicPr preferRelativeResize="0">
            <a:picLocks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7501702" y="515009"/>
            <a:ext cx="4158000" cy="56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latin typeface="Arial Narrow" pitchFamily="34" charset="0"/>
              </a:rPr>
              <a:t>Гусейнов А.А., </a:t>
            </a:r>
            <a:r>
              <a:rPr lang="ru-RU" sz="2090" b="1" dirty="0" err="1" smtClean="0">
                <a:latin typeface="Arial Narrow" pitchFamily="34" charset="0"/>
              </a:rPr>
              <a:t>Запесоцкий</a:t>
            </a:r>
            <a:r>
              <a:rPr lang="ru-RU" sz="2090" b="1" dirty="0" smtClean="0">
                <a:latin typeface="Arial Narrow" pitchFamily="34" charset="0"/>
              </a:rPr>
              <a:t> А.С.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Культурология Дмитрия Лихачева: комментарии к книге Д.С. Лихачева «Избранные труды по русской и мировой культуре».–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2006.– 36 с.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2279" y="3581761"/>
            <a:ext cx="6632155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dirty="0" smtClean="0">
                <a:latin typeface="Arial Narrow" pitchFamily="34" charset="0"/>
              </a:rPr>
              <a:t>А.С. </a:t>
            </a:r>
            <a:r>
              <a:rPr lang="ru-RU" dirty="0" err="1" smtClean="0">
                <a:latin typeface="Arial Narrow" pitchFamily="34" charset="0"/>
              </a:rPr>
              <a:t>Запесоцкий</a:t>
            </a:r>
            <a:endParaRPr lang="ru-RU" dirty="0" smtClean="0">
              <a:latin typeface="Arial Narrow" pitchFamily="34" charset="0"/>
            </a:endParaRPr>
          </a:p>
          <a:p>
            <a:pPr algn="just"/>
            <a:r>
              <a:rPr lang="ru-RU" sz="1400" i="1" dirty="0" smtClean="0">
                <a:latin typeface="Arial Narrow" pitchFamily="34" charset="0"/>
              </a:rPr>
              <a:t>ректор Санкт-Петербургского Гуманитарного университета профсоюзов, доктор культурологических наук, профессор, член-корреспондент Российской Академии образования, Заслуженный деятель науки Российской Федерации, Заслуженный артист Российской Федерации, Председатель Исполнительного комитета Конгресса петербургской интеллигенции</a:t>
            </a:r>
          </a:p>
          <a:p>
            <a:pPr algn="just"/>
            <a:endParaRPr lang="ru-RU" sz="200" i="1" dirty="0" smtClean="0">
              <a:latin typeface="Arial Narrow" pitchFamily="34" charset="0"/>
            </a:endParaRPr>
          </a:p>
          <a:p>
            <a:pPr marL="342900" indent="-342900"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Осмысление работ Дмитрия Сергеевича Лихачева только начинается</a:t>
            </a:r>
          </a:p>
          <a:p>
            <a:pPr marL="342900" indent="-342900" algn="just"/>
            <a:r>
              <a:rPr lang="ru-RU" dirty="0" smtClean="0">
                <a:latin typeface="Arial Narrow" pitchFamily="34" charset="0"/>
              </a:rPr>
              <a:t>А.А. Гусейнов</a:t>
            </a:r>
          </a:p>
          <a:p>
            <a:pPr algn="just"/>
            <a:r>
              <a:rPr lang="ru-RU" sz="1400" i="1" dirty="0" smtClean="0">
                <a:latin typeface="Arial Narrow" pitchFamily="34" charset="0"/>
              </a:rPr>
              <a:t>директор Института философии Российской Академии наук, заведующий кафедрой этики философского факультета МГУ им. М.В. Ломоносова, доктор философских наук, профессор, академик Российской Академии Наук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О культурологии Д.С. Лихачева</a:t>
            </a:r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734799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" y="2991329"/>
            <a:ext cx="2082188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018736"/>
            <a:ext cx="138531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059591"/>
            <a:ext cx="256892" cy="26739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47830" y="686970"/>
            <a:ext cx="38286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НАУЧНО-ПОПУЛЯРНОЕ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7478327" y="525435"/>
            <a:ext cx="4126064" cy="571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0" y="670196"/>
            <a:ext cx="2721166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26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latin typeface="Arial Narrow" pitchFamily="34" charset="0"/>
              </a:rPr>
              <a:t>Запесоцкий А.С.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Дмитрий Лихачев: многогранность научного наследия.–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2006.– 40 с.– (Избранные лекции. </a:t>
            </a:r>
            <a:r>
              <a:rPr lang="ru-RU" sz="2090" b="1" dirty="0" err="1" smtClean="0">
                <a:latin typeface="Arial Narrow" pitchFamily="34" charset="0"/>
              </a:rPr>
              <a:t>Вып</a:t>
            </a:r>
            <a:r>
              <a:rPr lang="ru-RU" sz="2090" b="1" dirty="0" smtClean="0">
                <a:latin typeface="Arial Narrow" pitchFamily="34" charset="0"/>
              </a:rPr>
              <a:t>. 47)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2279" y="3800129"/>
            <a:ext cx="66321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ВСТУПИТЕЛЬНОЕ СЛОВО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О национальном значении научного наследия  Д. С. Лихачева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О научном методе Д.С. Лихачева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Особенности культурологических воззрений Д.С. Лихачева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Вклад  Д.С. Лихачева в осознание сути российской культуры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Историческая концепция Д.С. Лихачева</a:t>
            </a:r>
          </a:p>
          <a:p>
            <a:pPr marL="342900" indent="-342900"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ВОПРОСЫ И ОТВЕТЫ </a:t>
            </a:r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96912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" y="3018625"/>
            <a:ext cx="2082188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046032"/>
            <a:ext cx="138531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086887"/>
            <a:ext cx="256892" cy="26739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-1" y="670196"/>
            <a:ext cx="3916907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0" y="686970"/>
            <a:ext cx="38286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НАУЧНО-ПОПУЛЯРНОЕ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t="1183"/>
          <a:stretch>
            <a:fillRect/>
          </a:stretch>
        </p:blipFill>
        <p:spPr bwMode="auto">
          <a:xfrm>
            <a:off x="7435224" y="518615"/>
            <a:ext cx="4173831" cy="570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90" b="1" dirty="0" smtClean="0">
                <a:latin typeface="Arial Narrow" pitchFamily="34" charset="0"/>
              </a:rPr>
              <a:t>Д. С. Лихачев – университетские встречи. 16 текстов.–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2006.– 96 с.; 16 с. ил.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2279" y="3213265"/>
            <a:ext cx="6695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Д.С. Лихачев: человек будущего в университете будущего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Петербург в истории русской культуры</a:t>
            </a:r>
          </a:p>
          <a:p>
            <a:pPr marL="342900" indent="-69850" algn="just"/>
            <a:r>
              <a:rPr lang="ru-RU" dirty="0" smtClean="0">
                <a:latin typeface="Arial Narrow" pitchFamily="34" charset="0"/>
              </a:rPr>
              <a:t> </a:t>
            </a:r>
            <a:r>
              <a:rPr lang="ru-RU" sz="1400" dirty="0" smtClean="0">
                <a:latin typeface="Arial Narrow" pitchFamily="34" charset="0"/>
              </a:rPr>
              <a:t>Актовая лекция. 19.05.1993 г. (в день вручения Д.С. Лихачеву диплома и мантии Почетного доктора </a:t>
            </a:r>
            <a:r>
              <a:rPr lang="ru-RU" sz="1400" dirty="0" err="1" smtClean="0">
                <a:latin typeface="Arial Narrow" pitchFamily="34" charset="0"/>
              </a:rPr>
              <a:t>СПбГУП</a:t>
            </a:r>
            <a:r>
              <a:rPr lang="ru-RU" sz="1400" dirty="0" smtClean="0">
                <a:latin typeface="Arial Narrow" pitchFamily="34" charset="0"/>
              </a:rPr>
              <a:t>. Театрально-концертный зал </a:t>
            </a:r>
            <a:r>
              <a:rPr lang="ru-RU" sz="1400" dirty="0" err="1" smtClean="0">
                <a:latin typeface="Arial Narrow" pitchFamily="34" charset="0"/>
              </a:rPr>
              <a:t>СПбГУП</a:t>
            </a:r>
            <a:r>
              <a:rPr lang="ru-RU" sz="1400" dirty="0" smtClean="0">
                <a:latin typeface="Arial Narrow" pitchFamily="34" charset="0"/>
              </a:rPr>
              <a:t>)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ru-RU" dirty="0" smtClean="0">
                <a:latin typeface="Arial Narrow" pitchFamily="34" charset="0"/>
              </a:rPr>
              <a:t>Выступление Д.С. Лихачева на церемонии вручения докторской мантии Н.М. Дудинской</a:t>
            </a:r>
          </a:p>
          <a:p>
            <a:pPr marL="342900" indent="-342900" algn="just"/>
            <a:r>
              <a:rPr lang="ru-RU" sz="1400" dirty="0" smtClean="0">
                <a:latin typeface="Arial Narrow" pitchFamily="34" charset="0"/>
              </a:rPr>
              <a:t>        23.05.1995 г. (Театрально-концертный зал </a:t>
            </a:r>
            <a:r>
              <a:rPr lang="ru-RU" sz="1400" dirty="0" err="1" smtClean="0">
                <a:latin typeface="Arial Narrow" pitchFamily="34" charset="0"/>
              </a:rPr>
              <a:t>СПбГУП</a:t>
            </a:r>
            <a:r>
              <a:rPr lang="ru-RU" sz="1400" dirty="0" smtClean="0">
                <a:latin typeface="Arial Narrow" pitchFamily="34" charset="0"/>
              </a:rPr>
              <a:t>)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ru-RU" dirty="0" smtClean="0">
                <a:latin typeface="Arial Narrow" pitchFamily="34" charset="0"/>
              </a:rPr>
              <a:t>Декларация прав культуры (проект идей) </a:t>
            </a:r>
          </a:p>
          <a:p>
            <a:pPr marL="342900" indent="-342900" algn="just"/>
            <a:r>
              <a:rPr lang="ru-RU" sz="1400" dirty="0" smtClean="0">
                <a:latin typeface="Arial Narrow" pitchFamily="34" charset="0"/>
              </a:rPr>
              <a:t>         01.09.1995 г. (день знаний </a:t>
            </a:r>
            <a:r>
              <a:rPr lang="ru-RU" sz="1400" dirty="0" err="1" smtClean="0">
                <a:latin typeface="Arial Narrow" pitchFamily="34" charset="0"/>
              </a:rPr>
              <a:t>СПбГУП</a:t>
            </a:r>
            <a:r>
              <a:rPr lang="ru-RU" sz="1400" dirty="0" smtClean="0">
                <a:latin typeface="Arial Narrow" pitchFamily="34" charset="0"/>
              </a:rPr>
              <a:t>)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4"/>
            </a:pPr>
            <a:r>
              <a:rPr lang="ru-RU" dirty="0" smtClean="0">
                <a:latin typeface="Arial Narrow" pitchFamily="34" charset="0"/>
              </a:rPr>
              <a:t>Декларация прав культуры и ее международное значение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ru-RU" dirty="0" smtClean="0">
                <a:latin typeface="Arial Narrow" pitchFamily="34" charset="0"/>
              </a:rPr>
              <a:t>Интеллигенция – интеллектуально независимая часть общества</a:t>
            </a:r>
          </a:p>
          <a:p>
            <a:pPr marL="342900" indent="-342900" algn="just"/>
            <a:r>
              <a:rPr lang="ru-RU" sz="1400" dirty="0" smtClean="0">
                <a:latin typeface="Arial Narrow" pitchFamily="34" charset="0"/>
              </a:rPr>
              <a:t>         Дискуссия «Судьбы российской интеллигенции» </a:t>
            </a:r>
          </a:p>
          <a:p>
            <a:pPr marL="342900" indent="-342900" algn="just"/>
            <a:r>
              <a:rPr lang="ru-RU" sz="1400" dirty="0" smtClean="0">
                <a:latin typeface="Arial Narrow" pitchFamily="34" charset="0"/>
              </a:rPr>
              <a:t>         23.05.1996 г. (Дворец Белосельских-Белозерских)</a:t>
            </a:r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270566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-1" y="670196"/>
            <a:ext cx="3916907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0" y="686970"/>
            <a:ext cx="38286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НАУЧНО-ПОПУЛЯРНОЕ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" y="2650129"/>
            <a:ext cx="3251200" cy="396606"/>
          </a:xfrm>
          <a:prstGeom prst="rect">
            <a:avLst/>
          </a:prstGeom>
          <a:solidFill>
            <a:srgbClr val="6B0B0B"/>
          </a:solidFill>
          <a:ln>
            <a:solidFill>
              <a:srgbClr val="570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5323" y="2663888"/>
            <a:ext cx="26445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ОГЛАВЛЕНИЕ. ИЗБРАННОЕ</a:t>
            </a:r>
          </a:p>
        </p:txBody>
      </p:sp>
      <p:pic>
        <p:nvPicPr>
          <p:cNvPr id="23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2718391"/>
            <a:ext cx="256892" cy="267393"/>
          </a:xfrm>
          <a:prstGeom prst="rect">
            <a:avLst/>
          </a:prstGeom>
          <a:noFill/>
        </p:spPr>
      </p:pic>
      <p:pic>
        <p:nvPicPr>
          <p:cNvPr id="2050" name="Picture 2" descr="X:\Обложки\02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7438029" y="532263"/>
            <a:ext cx="4164558" cy="569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70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err="1" smtClean="0">
                <a:latin typeface="Arial Narrow" pitchFamily="34" charset="0"/>
              </a:rPr>
              <a:t>Запесоцкий</a:t>
            </a:r>
            <a:r>
              <a:rPr lang="ru-RU" sz="2090" b="1" dirty="0" smtClean="0">
                <a:latin typeface="Arial Narrow" pitchFamily="34" charset="0"/>
              </a:rPr>
              <a:t> А.С.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Дмитрий Лихачев – великий русский культуролог.–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2007.– 298 с.– (Новое в гуманитарных науках. </a:t>
            </a:r>
            <a:r>
              <a:rPr lang="ru-RU" sz="2090" b="1" dirty="0" err="1" smtClean="0">
                <a:latin typeface="Arial Narrow" pitchFamily="34" charset="0"/>
              </a:rPr>
              <a:t>Вып</a:t>
            </a:r>
            <a:r>
              <a:rPr lang="ru-RU" sz="2090" b="1" dirty="0" smtClean="0">
                <a:latin typeface="Arial Narrow" pitchFamily="34" charset="0"/>
              </a:rPr>
              <a:t>. 21)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927" y="3505097"/>
            <a:ext cx="663215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К вопросу о научном методе Д.С. Лихачева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Особенности культурологических воззрений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>
                <a:latin typeface="Arial Narrow" pitchFamily="34" charset="0"/>
              </a:rPr>
              <a:t>Лихачевская</a:t>
            </a:r>
            <a:r>
              <a:rPr lang="ru-RU" dirty="0" smtClean="0">
                <a:latin typeface="Arial Narrow" pitchFamily="34" charset="0"/>
              </a:rPr>
              <a:t> концепция отечественной истории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Образ России как культурная доминанта</a:t>
            </a:r>
          </a:p>
          <a:p>
            <a:pPr algn="just">
              <a:spcAft>
                <a:spcPts val="600"/>
              </a:spcAft>
            </a:pPr>
            <a:endParaRPr lang="ru-RU" sz="4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II.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Дмитрий Лихачев и русская интеллигенция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Размышления об этике научной работы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К вопросу о педагогическом наследии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Дмитрий Лихачев – имя университетское </a:t>
            </a:r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766746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" y="3018625"/>
            <a:ext cx="3251200" cy="396606"/>
          </a:xfrm>
          <a:prstGeom prst="rect">
            <a:avLst/>
          </a:prstGeom>
          <a:solidFill>
            <a:srgbClr val="6B0B0B"/>
          </a:solidFill>
          <a:ln>
            <a:solidFill>
              <a:srgbClr val="570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046032"/>
            <a:ext cx="26445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ОГЛАВЛЕНИЕ. ИЗБРАННОЕ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086887"/>
            <a:ext cx="256892" cy="26739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670196"/>
            <a:ext cx="2721166" cy="396606"/>
          </a:xfrm>
          <a:prstGeom prst="rect">
            <a:avLst/>
          </a:prstGeom>
          <a:solidFill>
            <a:srgbClr val="6B0B0B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t="1340" b="2010"/>
          <a:stretch>
            <a:fillRect/>
          </a:stretch>
        </p:blipFill>
        <p:spPr bwMode="auto">
          <a:xfrm>
            <a:off x="7488524" y="529872"/>
            <a:ext cx="4124326" cy="568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err="1" smtClean="0">
                <a:latin typeface="Arial Narrow" pitchFamily="34" charset="0"/>
              </a:rPr>
              <a:t>Запесоцкий</a:t>
            </a:r>
            <a:r>
              <a:rPr lang="ru-RU" sz="2090" b="1" dirty="0" smtClean="0">
                <a:latin typeface="Arial Narrow" pitchFamily="34" charset="0"/>
              </a:rPr>
              <a:t> А.С.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Культурология Дмитрия Лихачева.–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Наука, 2007.– 528 с.– (Новое в гуманитарных науках. </a:t>
            </a:r>
            <a:r>
              <a:rPr lang="ru-RU" sz="2090" b="1" dirty="0" err="1" smtClean="0">
                <a:latin typeface="Arial Narrow" pitchFamily="34" charset="0"/>
              </a:rPr>
              <a:t>Вып</a:t>
            </a:r>
            <a:r>
              <a:rPr lang="ru-RU" sz="2090" b="1" dirty="0" smtClean="0">
                <a:latin typeface="Arial Narrow" pitchFamily="34" charset="0"/>
              </a:rPr>
              <a:t>. 27)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927" y="3595409"/>
            <a:ext cx="663215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ВВЕДЕНИЕ.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О национальном значении научного наследия Академика Д. С. Лихачева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I. Дмитрий Лихачев – исследователь культуры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II. Дмитрий Лихачев и русская историческая мысль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</a:t>
            </a:r>
            <a:r>
              <a:rPr lang="en-US" dirty="0" smtClean="0">
                <a:latin typeface="Arial Narrow" pitchFamily="34" charset="0"/>
              </a:rPr>
              <a:t>III</a:t>
            </a:r>
            <a:r>
              <a:rPr lang="ru-RU" dirty="0" smtClean="0">
                <a:latin typeface="Arial Narrow" pitchFamily="34" charset="0"/>
              </a:rPr>
              <a:t>. Дмитрий Лихачев – гражданин и общественный деятель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</a:t>
            </a:r>
            <a:r>
              <a:rPr lang="en-US" dirty="0" smtClean="0">
                <a:latin typeface="Arial Narrow" pitchFamily="34" charset="0"/>
              </a:rPr>
              <a:t>IV</a:t>
            </a:r>
            <a:r>
              <a:rPr lang="ru-RU" dirty="0" smtClean="0">
                <a:latin typeface="Arial Narrow" pitchFamily="34" charset="0"/>
              </a:rPr>
              <a:t>. Дмитрий Лихачев – просветитель и педагог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ЧАСТЬ </a:t>
            </a:r>
            <a:r>
              <a:rPr lang="en-US" dirty="0" smtClean="0">
                <a:latin typeface="Arial Narrow" pitchFamily="34" charset="0"/>
              </a:rPr>
              <a:t>V</a:t>
            </a:r>
            <a:r>
              <a:rPr lang="ru-RU" dirty="0" smtClean="0">
                <a:latin typeface="Arial Narrow" pitchFamily="34" charset="0"/>
              </a:rPr>
              <a:t>. Дмитрий Лихачев: видение глобального мира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ЗАКЛЮЧЕНИЕ</a:t>
            </a:r>
          </a:p>
          <a:p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pic>
        <p:nvPicPr>
          <p:cNvPr id="50178" name="Picture 2" descr="X:\Обложки\Культурология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493331" y="524162"/>
            <a:ext cx="4124325" cy="569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83465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" y="3018625"/>
            <a:ext cx="2082188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046032"/>
            <a:ext cx="138531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086887"/>
            <a:ext cx="256892" cy="26739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670196"/>
            <a:ext cx="2721166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284" y="1247346"/>
            <a:ext cx="6457950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err="1" smtClean="0">
                <a:latin typeface="Arial Narrow" pitchFamily="34" charset="0"/>
              </a:rPr>
              <a:t>Запесоцкий</a:t>
            </a:r>
            <a:r>
              <a:rPr lang="ru-RU" sz="2090" b="1" dirty="0" smtClean="0">
                <a:latin typeface="Arial Narrow" pitchFamily="34" charset="0"/>
              </a:rPr>
              <a:t> А.С.</a:t>
            </a:r>
          </a:p>
          <a:p>
            <a:pPr algn="just"/>
            <a:r>
              <a:rPr lang="ru-RU" sz="2090" b="1" dirty="0" smtClean="0">
                <a:latin typeface="Arial Narrow" pitchFamily="34" charset="0"/>
              </a:rPr>
              <a:t>Культурологическое наследие Д.С. Лихачева: доклад.–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2017.– 36 с.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927" y="3753455"/>
            <a:ext cx="6632155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Великий русский культуролог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Многомерное и целостное видение культуры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История как история культуры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Методология понимания бытия и развития культуры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Русская литература как фундамент национальной культуры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</a:rPr>
              <a:t>Культура и национальная самоидентификация россиян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latin typeface="Arial Narrow" pitchFamily="34" charset="0"/>
              </a:rPr>
              <a:t>ПРИЛОЖЕНИЕ</a:t>
            </a:r>
          </a:p>
          <a:p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2577177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" y="3018625"/>
            <a:ext cx="2082188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046032"/>
            <a:ext cx="138531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086887"/>
            <a:ext cx="256892" cy="26739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-1" y="670196"/>
            <a:ext cx="2784143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 l="28851" t="18191" r="42033" b="10865"/>
          <a:stretch>
            <a:fillRect/>
          </a:stretch>
        </p:blipFill>
        <p:spPr bwMode="auto">
          <a:xfrm>
            <a:off x="7472489" y="525749"/>
            <a:ext cx="4134938" cy="566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60E0E">
                <a:alpha val="73000"/>
              </a:srgb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2674" y="253271"/>
            <a:ext cx="4225542" cy="62214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9809" y="1199721"/>
            <a:ext cx="645795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90" b="1" dirty="0" smtClean="0">
                <a:latin typeface="Arial Narrow" pitchFamily="34" charset="0"/>
              </a:rPr>
              <a:t>Вечер памяти Д.С. Лихачева в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: презентация книги Д.С. Лихачева «Избранные труды по русской и мировой культуре». 28 ноября 2016 года.– СПб: </a:t>
            </a:r>
            <a:r>
              <a:rPr lang="ru-RU" sz="2090" b="1" dirty="0" err="1" smtClean="0">
                <a:latin typeface="Arial Narrow" pitchFamily="34" charset="0"/>
              </a:rPr>
              <a:t>СПбГУП</a:t>
            </a:r>
            <a:r>
              <a:rPr lang="ru-RU" sz="2090" b="1" dirty="0" smtClean="0">
                <a:latin typeface="Arial Narrow" pitchFamily="34" charset="0"/>
              </a:rPr>
              <a:t>, 2017.– 48 с.: ил.– (Дискуссионный клуб Университета. </a:t>
            </a:r>
            <a:r>
              <a:rPr lang="ru-RU" sz="2090" b="1" dirty="0" err="1" smtClean="0">
                <a:latin typeface="Arial Narrow" pitchFamily="34" charset="0"/>
              </a:rPr>
              <a:t>Вып</a:t>
            </a:r>
            <a:r>
              <a:rPr lang="ru-RU" sz="2090" b="1" dirty="0" smtClean="0">
                <a:latin typeface="Arial Narrow" pitchFamily="34" charset="0"/>
              </a:rPr>
              <a:t>. 40)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927" y="3737542"/>
            <a:ext cx="674009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Arial Narrow" pitchFamily="34" charset="0"/>
              </a:rPr>
              <a:t>Запесоцкий</a:t>
            </a:r>
            <a:r>
              <a:rPr lang="ru-RU" dirty="0" smtClean="0">
                <a:latin typeface="Arial Narrow" pitchFamily="34" charset="0"/>
              </a:rPr>
              <a:t> Александр Сергеевич </a:t>
            </a:r>
            <a:r>
              <a:rPr lang="ru-RU" sz="1000" dirty="0" smtClean="0">
                <a:latin typeface="Arial Narrow" pitchFamily="34" charset="0"/>
              </a:rPr>
              <a:t>– </a:t>
            </a:r>
            <a:r>
              <a:rPr lang="ru-RU" sz="1000" i="1" dirty="0" smtClean="0">
                <a:latin typeface="Arial Narrow" pitchFamily="34" charset="0"/>
              </a:rPr>
              <a:t>ректор </a:t>
            </a:r>
            <a:r>
              <a:rPr lang="ru-RU" sz="1000" i="1" dirty="0" err="1" smtClean="0">
                <a:latin typeface="Arial Narrow" pitchFamily="34" charset="0"/>
              </a:rPr>
              <a:t>СПбГУП</a:t>
            </a:r>
            <a:r>
              <a:rPr lang="ru-RU" sz="1000" i="1" dirty="0" smtClean="0">
                <a:latin typeface="Arial Narrow" pitchFamily="34" charset="0"/>
              </a:rPr>
              <a:t>, доктор культурологических наук, профессор, член-корреспондент РАН, Заслуженный деятель науки РФ, Заслуженный артист РФ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Пиотровский Михаил Борисович </a:t>
            </a:r>
            <a:r>
              <a:rPr lang="ru-RU" sz="800" dirty="0" smtClean="0">
                <a:latin typeface="Arial Narrow" pitchFamily="34" charset="0"/>
              </a:rPr>
              <a:t>–  </a:t>
            </a:r>
            <a:r>
              <a:rPr lang="ru-RU" sz="1000" i="1" dirty="0" smtClean="0">
                <a:latin typeface="Arial Narrow" pitchFamily="34" charset="0"/>
              </a:rPr>
              <a:t>генеральный директор Государственного Эрмитажа, академик РАН, доктор исторических наук  профессор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Басилашвили Олег Валерьянович </a:t>
            </a:r>
            <a:r>
              <a:rPr lang="ru-RU" sz="800" dirty="0" smtClean="0">
                <a:latin typeface="Arial Narrow" pitchFamily="34" charset="0"/>
              </a:rPr>
              <a:t>–  </a:t>
            </a:r>
            <a:r>
              <a:rPr lang="ru-RU" sz="1000" i="1" dirty="0" smtClean="0">
                <a:latin typeface="Arial Narrow" pitchFamily="34" charset="0"/>
              </a:rPr>
              <a:t>народный артист СССР, Почетный доктор </a:t>
            </a:r>
            <a:r>
              <a:rPr lang="ru-RU" sz="1000" i="1" dirty="0" err="1" smtClean="0">
                <a:latin typeface="Arial Narrow" pitchFamily="34" charset="0"/>
              </a:rPr>
              <a:t>СПбГУП</a:t>
            </a:r>
            <a:endParaRPr lang="ru-RU" sz="1000" i="1" dirty="0" smtClean="0">
              <a:latin typeface="Arial Narrow" pitchFamily="34" charset="0"/>
            </a:endParaRPr>
          </a:p>
          <a:p>
            <a:pPr algn="just"/>
            <a:r>
              <a:rPr lang="ru-RU" dirty="0" smtClean="0">
                <a:latin typeface="Arial Narrow" pitchFamily="34" charset="0"/>
              </a:rPr>
              <a:t>Успенская Анна Викторовна </a:t>
            </a:r>
            <a:r>
              <a:rPr lang="ru-RU" sz="800" dirty="0" smtClean="0">
                <a:latin typeface="Arial Narrow" pitchFamily="34" charset="0"/>
              </a:rPr>
              <a:t>–  </a:t>
            </a:r>
            <a:r>
              <a:rPr lang="ru-RU" sz="1000" i="1" dirty="0" smtClean="0">
                <a:latin typeface="Arial Narrow" pitchFamily="34" charset="0"/>
              </a:rPr>
              <a:t>профессор кафедры философии и культурологии </a:t>
            </a:r>
            <a:r>
              <a:rPr lang="ru-RU" sz="1000" i="1" dirty="0" err="1" smtClean="0">
                <a:latin typeface="Arial Narrow" pitchFamily="34" charset="0"/>
              </a:rPr>
              <a:t>СПбГУП</a:t>
            </a:r>
            <a:r>
              <a:rPr lang="ru-RU" sz="1000" i="1" dirty="0" smtClean="0">
                <a:latin typeface="Arial Narrow" pitchFamily="34" charset="0"/>
              </a:rPr>
              <a:t>, доктор филологических наук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Стариков Николай Викторович </a:t>
            </a:r>
            <a:r>
              <a:rPr lang="ru-RU" sz="800" dirty="0" smtClean="0">
                <a:latin typeface="Arial Narrow" pitchFamily="34" charset="0"/>
              </a:rPr>
              <a:t>–  </a:t>
            </a:r>
            <a:r>
              <a:rPr lang="ru-RU" sz="1000" i="1" dirty="0" smtClean="0">
                <a:latin typeface="Arial Narrow" pitchFamily="34" charset="0"/>
              </a:rPr>
              <a:t>писатель, публицист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Триодин Владимир Евгеньевич </a:t>
            </a:r>
            <a:r>
              <a:rPr lang="ru-RU" sz="1000" dirty="0" smtClean="0">
                <a:latin typeface="Arial Narrow" pitchFamily="34" charset="0"/>
              </a:rPr>
              <a:t>–  </a:t>
            </a:r>
            <a:r>
              <a:rPr lang="ru-RU" sz="1000" i="1" dirty="0" smtClean="0">
                <a:latin typeface="Arial Narrow" pitchFamily="34" charset="0"/>
              </a:rPr>
              <a:t>профессор, доктор педагогических наук, заслуженный деятель науки РФ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Максимов Андрей Станиславович </a:t>
            </a:r>
            <a:r>
              <a:rPr lang="ru-RU" sz="1000" i="1" dirty="0" smtClean="0">
                <a:latin typeface="Arial Narrow" pitchFamily="34" charset="0"/>
              </a:rPr>
              <a:t>–  председатель Комитета по науке и высшей школе Администрации Санкт-Петербурга, профессор, кандидат технических наук 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Еременко Владимир Иванович </a:t>
            </a:r>
            <a:r>
              <a:rPr lang="ru-RU" sz="1000" i="1" dirty="0" smtClean="0">
                <a:latin typeface="Arial Narrow" pitchFamily="34" charset="0"/>
              </a:rPr>
              <a:t>–  декан факультета социально-культурных технологий  </a:t>
            </a:r>
            <a:r>
              <a:rPr lang="ru-RU" sz="1000" i="1" dirty="0" err="1" smtClean="0">
                <a:latin typeface="Arial Narrow" pitchFamily="34" charset="0"/>
              </a:rPr>
              <a:t>СПбГИК</a:t>
            </a:r>
            <a:r>
              <a:rPr lang="ru-RU" sz="1000" i="1" dirty="0" smtClean="0">
                <a:latin typeface="Arial Narrow" pitchFamily="34" charset="0"/>
              </a:rPr>
              <a:t> </a:t>
            </a:r>
          </a:p>
          <a:p>
            <a:pPr algn="just"/>
            <a:r>
              <a:rPr lang="ru-RU" sz="1000" i="1" dirty="0" smtClean="0">
                <a:latin typeface="Arial Narrow" pitchFamily="34" charset="0"/>
              </a:rPr>
              <a:t>Во встрече также приняли участие профессора, преподаватели, аспиранты и студенты </a:t>
            </a:r>
            <a:r>
              <a:rPr lang="ru-RU" sz="1000" i="1" dirty="0" err="1" smtClean="0">
                <a:latin typeface="Arial Narrow" pitchFamily="34" charset="0"/>
              </a:rPr>
              <a:t>СПбГУП</a:t>
            </a:r>
            <a:r>
              <a:rPr lang="ru-RU" sz="1000" i="1" dirty="0" smtClean="0">
                <a:latin typeface="Arial Narrow" pitchFamily="34" charset="0"/>
              </a:rPr>
              <a:t>, учащиеся школ</a:t>
            </a:r>
            <a:endParaRPr lang="ru-RU" dirty="0"/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52530" y="-359767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2439" y="-1438191"/>
            <a:ext cx="6925455" cy="352332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17510" y="3034903"/>
            <a:ext cx="6229350" cy="158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3263985"/>
            <a:ext cx="2198669" cy="396606"/>
          </a:xfrm>
          <a:prstGeom prst="rect">
            <a:avLst/>
          </a:prstGeom>
          <a:solidFill>
            <a:srgbClr val="6B0B0B"/>
          </a:solidFill>
          <a:ln>
            <a:solidFill>
              <a:srgbClr val="671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95323" y="3291392"/>
            <a:ext cx="159691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ВЫСТУПАВШИЕ</a:t>
            </a:r>
          </a:p>
        </p:txBody>
      </p:sp>
      <p:pic>
        <p:nvPicPr>
          <p:cNvPr id="1038" name="Picture 14" descr="https://www.clipartmax.com/png/full/244-2447664_big-image-file-export-icon-png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0132" y="3332247"/>
            <a:ext cx="256892" cy="26739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-1" y="670196"/>
            <a:ext cx="2784143" cy="396606"/>
          </a:xfrm>
          <a:prstGeom prst="rect">
            <a:avLst/>
          </a:prstGeom>
          <a:solidFill>
            <a:srgbClr val="6A0C0C"/>
          </a:solidFill>
          <a:ln>
            <a:solidFill>
              <a:srgbClr val="66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7831" y="6869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5120" y="122339"/>
            <a:ext cx="6005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/>
              <a:t>САНКТ-ПЕТЕРБУРГСКИЙ ГУМАНИТАРНЫЙ УНИВЕРСИТЕТ ПРОФСОЮЗОВ</a:t>
            </a:r>
            <a:endParaRPr lang="ru-RU" sz="1200" dirty="0"/>
          </a:p>
        </p:txBody>
      </p:sp>
      <p:pic>
        <p:nvPicPr>
          <p:cNvPr id="53258" name="Picture 10" descr="https://www.provuz.ru/data/org/files/55/mhpi/logo2/1/25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727" y="67254"/>
            <a:ext cx="371819" cy="371819"/>
          </a:xfrm>
          <a:prstGeom prst="rect">
            <a:avLst/>
          </a:prstGeom>
          <a:noFill/>
        </p:spPr>
      </p:pic>
      <p:pic>
        <p:nvPicPr>
          <p:cNvPr id="53268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963" y="733645"/>
            <a:ext cx="282524" cy="297713"/>
          </a:xfrm>
          <a:prstGeom prst="rect">
            <a:avLst/>
          </a:prstGeom>
          <a:noFill/>
        </p:spPr>
      </p:pic>
      <p:pic>
        <p:nvPicPr>
          <p:cNvPr id="5122" name="Picture 2" descr="X:\Обложки\05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1054" t="1554"/>
          <a:stretch>
            <a:fillRect/>
          </a:stretch>
        </p:blipFill>
        <p:spPr bwMode="auto">
          <a:xfrm>
            <a:off x="7492621" y="559559"/>
            <a:ext cx="4098286" cy="559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476739AC-9B8E-4D35-B1EB-DB1080B78B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872" b="5305"/>
          <a:stretch/>
        </p:blipFill>
        <p:spPr>
          <a:xfrm>
            <a:off x="6383326" y="685977"/>
            <a:ext cx="6025702" cy="5667326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5804" b="1315"/>
          <a:stretch>
            <a:fillRect/>
          </a:stretch>
        </p:blipFill>
        <p:spPr bwMode="auto">
          <a:xfrm>
            <a:off x="10442876" y="838182"/>
            <a:ext cx="1551194" cy="25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1B0C532-79AD-4B5C-BD1D-DD225C93BFA7}"/>
              </a:ext>
            </a:extLst>
          </p:cNvPr>
          <p:cNvSpPr txBox="1"/>
          <p:nvPr/>
        </p:nvSpPr>
        <p:spPr>
          <a:xfrm>
            <a:off x="325416" y="883863"/>
            <a:ext cx="4443154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rPr>
              <a:t>ПЕРВЫЕ ПУБЛИКАЦИИ РАБОТ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=""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1FC2320-38B8-43AB-A136-7455B9BFCDC1}"/>
              </a:ext>
            </a:extLst>
          </p:cNvPr>
          <p:cNvSpPr txBox="1"/>
          <p:nvPr/>
        </p:nvSpPr>
        <p:spPr>
          <a:xfrm>
            <a:off x="293142" y="2684095"/>
            <a:ext cx="6161446" cy="349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>
                <a:latin typeface="Arial Narrow" pitchFamily="34" charset="0"/>
              </a:rPr>
              <a:t>Русские </a:t>
            </a:r>
            <a:r>
              <a:rPr lang="en-US" sz="1500" dirty="0" err="1">
                <a:latin typeface="Arial Narrow" pitchFamily="34" charset="0"/>
              </a:rPr>
              <a:t>летописи</a:t>
            </a:r>
            <a:r>
              <a:rPr lang="en-US" sz="1500" dirty="0">
                <a:latin typeface="Arial Narrow" pitchFamily="34" charset="0"/>
              </a:rPr>
              <a:t> // </a:t>
            </a:r>
            <a:r>
              <a:rPr lang="en-US" sz="1500" dirty="0" err="1">
                <a:latin typeface="Arial Narrow" pitchFamily="34" charset="0"/>
              </a:rPr>
              <a:t>Звезда</a:t>
            </a:r>
            <a:r>
              <a:rPr lang="en-US" sz="1500" dirty="0" smtClean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1939.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№ 9.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С</a:t>
            </a:r>
            <a:r>
              <a:rPr lang="en-US" sz="1500" dirty="0">
                <a:latin typeface="Arial Narrow" pitchFamily="34" charset="0"/>
              </a:rPr>
              <a:t>. 160–166.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 err="1">
                <a:latin typeface="Arial Narrow" pitchFamily="34" charset="0"/>
              </a:rPr>
              <a:t>Военное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искусство</a:t>
            </a:r>
            <a:r>
              <a:rPr lang="en-US" sz="1500" dirty="0">
                <a:latin typeface="Arial Narrow" pitchFamily="34" charset="0"/>
              </a:rPr>
              <a:t> Древней Руси // </a:t>
            </a:r>
            <a:r>
              <a:rPr lang="en-US" sz="1500" dirty="0" err="1">
                <a:latin typeface="Arial Narrow" pitchFamily="34" charset="0"/>
              </a:rPr>
              <a:t>Звезда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1943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№ </a:t>
            </a:r>
            <a:r>
              <a:rPr lang="en-US" sz="1500" dirty="0">
                <a:latin typeface="Arial Narrow" pitchFamily="34" charset="0"/>
              </a:rPr>
              <a:t>1.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С</a:t>
            </a:r>
            <a:r>
              <a:rPr lang="en-US" sz="1500" dirty="0">
                <a:latin typeface="Arial Narrow" pitchFamily="34" charset="0"/>
              </a:rPr>
              <a:t>. 106–112.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 err="1">
                <a:latin typeface="Arial Narrow" pitchFamily="34" charset="0"/>
              </a:rPr>
              <a:t>Оборона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древнерусских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городов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Л.: ОГИЗ: </a:t>
            </a:r>
            <a:r>
              <a:rPr lang="en-US" sz="1500" dirty="0" err="1">
                <a:latin typeface="Arial Narrow" pitchFamily="34" charset="0"/>
              </a:rPr>
              <a:t>Госполитиздат</a:t>
            </a:r>
            <a:r>
              <a:rPr lang="en-US" sz="1500" dirty="0">
                <a:latin typeface="Arial Narrow" pitchFamily="34" charset="0"/>
              </a:rPr>
              <a:t>, 1942.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104 </a:t>
            </a:r>
            <a:r>
              <a:rPr lang="en-US" sz="1500" dirty="0">
                <a:latin typeface="Arial Narrow" pitchFamily="34" charset="0"/>
              </a:rPr>
              <a:t>с</a:t>
            </a:r>
            <a:r>
              <a:rPr lang="en-US" sz="1500" dirty="0" smtClean="0">
                <a:latin typeface="Arial Narrow" pitchFamily="34" charset="0"/>
              </a:rPr>
              <a:t>.: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</a:pPr>
            <a:r>
              <a:rPr lang="en-US" sz="1500" dirty="0" err="1" smtClean="0">
                <a:latin typeface="Arial Narrow" pitchFamily="34" charset="0"/>
              </a:rPr>
              <a:t>ил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err="1" smtClean="0">
                <a:latin typeface="Arial Narrow" pitchFamily="34" charset="0"/>
              </a:rPr>
              <a:t>Совместно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с М. А. </a:t>
            </a:r>
            <a:r>
              <a:rPr lang="en-US" sz="1500" dirty="0" err="1">
                <a:latin typeface="Arial Narrow" pitchFamily="34" charset="0"/>
              </a:rPr>
              <a:t>Тихановой</a:t>
            </a:r>
            <a:r>
              <a:rPr lang="en-US" sz="1500" dirty="0">
                <a:latin typeface="Arial Narrow" pitchFamily="34" charset="0"/>
              </a:rPr>
              <a:t>.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 err="1">
                <a:latin typeface="Arial Narrow" pitchFamily="34" charset="0"/>
              </a:rPr>
              <a:t>Национально-героические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идеи</a:t>
            </a:r>
            <a:r>
              <a:rPr lang="en-US" sz="1500" dirty="0">
                <a:latin typeface="Arial Narrow" pitchFamily="34" charset="0"/>
              </a:rPr>
              <a:t> в </a:t>
            </a:r>
            <a:r>
              <a:rPr lang="en-US" sz="1500" dirty="0" err="1">
                <a:latin typeface="Arial Narrow" pitchFamily="34" charset="0"/>
              </a:rPr>
              <a:t>архитектуре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Ленинграда</a:t>
            </a:r>
            <a:r>
              <a:rPr lang="en-US" sz="1500" dirty="0">
                <a:latin typeface="Arial Narrow" pitchFamily="34" charset="0"/>
              </a:rPr>
              <a:t> // </a:t>
            </a:r>
            <a:r>
              <a:rPr lang="en-US" sz="1500" dirty="0" err="1">
                <a:latin typeface="Arial Narrow" pitchFamily="34" charset="0"/>
              </a:rPr>
              <a:t>Звезда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1944</a:t>
            </a:r>
            <a:r>
              <a:rPr lang="en-US" sz="1500" dirty="0">
                <a:latin typeface="Arial Narrow" pitchFamily="34" charset="0"/>
              </a:rPr>
              <a:t>. </a:t>
            </a:r>
            <a:endParaRPr lang="en-US" sz="1500" dirty="0" smtClean="0">
              <a:latin typeface="Arial Narrow" pitchFamily="34" charset="0"/>
            </a:endParaRPr>
          </a:p>
          <a:p>
            <a:pPr indent="268288">
              <a:lnSpc>
                <a:spcPct val="90000"/>
              </a:lnSpc>
              <a:spcAft>
                <a:spcPts val="600"/>
              </a:spcAft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№ 4.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С. 97–101.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 err="1">
                <a:latin typeface="Arial Narrow" pitchFamily="34" charset="0"/>
              </a:rPr>
              <a:t>Архитектурный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облик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Ленинграда</a:t>
            </a:r>
            <a:r>
              <a:rPr lang="en-US" sz="1500" dirty="0">
                <a:latin typeface="Arial Narrow" pitchFamily="34" charset="0"/>
              </a:rPr>
              <a:t> // </a:t>
            </a:r>
            <a:r>
              <a:rPr lang="en-US" sz="1500" dirty="0" err="1">
                <a:latin typeface="Arial Narrow" pitchFamily="34" charset="0"/>
              </a:rPr>
              <a:t>Пропаганда</a:t>
            </a:r>
            <a:r>
              <a:rPr lang="en-US" sz="1500" dirty="0">
                <a:latin typeface="Arial Narrow" pitchFamily="34" charset="0"/>
              </a:rPr>
              <a:t> и </a:t>
            </a:r>
            <a:r>
              <a:rPr lang="en-US" sz="1500" dirty="0" err="1">
                <a:latin typeface="Arial Narrow" pitchFamily="34" charset="0"/>
              </a:rPr>
              <a:t>агитация</a:t>
            </a:r>
            <a:r>
              <a:rPr lang="en-US" sz="1500" dirty="0" smtClean="0">
                <a:latin typeface="Arial Narrow" pitchFamily="34" charset="0"/>
              </a:rPr>
              <a:t>.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500" dirty="0" smtClean="0">
                <a:latin typeface="Arial Narrow" pitchFamily="34" charset="0"/>
              </a:rPr>
              <a:t>1945.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№ 18.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indent="268288">
              <a:lnSpc>
                <a:spcPct val="90000"/>
              </a:lnSpc>
              <a:spcAft>
                <a:spcPts val="600"/>
              </a:spcAft>
            </a:pPr>
            <a:r>
              <a:rPr lang="en-US" sz="1500" dirty="0" smtClean="0">
                <a:latin typeface="Arial Narrow" pitchFamily="34" charset="0"/>
              </a:rPr>
              <a:t>С</a:t>
            </a:r>
            <a:r>
              <a:rPr lang="en-US" sz="1500" dirty="0">
                <a:latin typeface="Arial Narrow" pitchFamily="34" charset="0"/>
              </a:rPr>
              <a:t>. </a:t>
            </a:r>
            <a:r>
              <a:rPr lang="en-US" sz="1500" dirty="0" smtClean="0">
                <a:latin typeface="Arial Narrow" pitchFamily="34" charset="0"/>
              </a:rPr>
              <a:t>54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6</a:t>
            </a:r>
            <a:r>
              <a:rPr lang="en-US" sz="1500" dirty="0" smtClean="0">
                <a:latin typeface="Arial Narrow" pitchFamily="34" charset="0"/>
              </a:rPr>
              <a:t>1</a:t>
            </a:r>
            <a:r>
              <a:rPr lang="en-US" sz="1500" dirty="0">
                <a:latin typeface="Arial Narrow" pitchFamily="34" charset="0"/>
              </a:rPr>
              <a:t>.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500" dirty="0">
                <a:latin typeface="Arial Narrow" pitchFamily="34" charset="0"/>
              </a:rPr>
              <a:t>Русские </a:t>
            </a:r>
            <a:r>
              <a:rPr lang="en-US" sz="1500" dirty="0" err="1">
                <a:latin typeface="Arial Narrow" pitchFamily="34" charset="0"/>
              </a:rPr>
              <a:t>летописи</a:t>
            </a:r>
            <a:r>
              <a:rPr lang="en-US" sz="1500" dirty="0">
                <a:latin typeface="Arial Narrow" pitchFamily="34" charset="0"/>
              </a:rPr>
              <a:t> и </a:t>
            </a:r>
            <a:r>
              <a:rPr lang="en-US" sz="1500" dirty="0" err="1">
                <a:latin typeface="Arial Narrow" pitchFamily="34" charset="0"/>
              </a:rPr>
              <a:t>их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err="1">
                <a:latin typeface="Arial Narrow" pitchFamily="34" charset="0"/>
              </a:rPr>
              <a:t>культурно-историческое</a:t>
            </a:r>
            <a:r>
              <a:rPr lang="en-US" sz="1500" dirty="0">
                <a:latin typeface="Arial Narrow" pitchFamily="34" charset="0"/>
              </a:rPr>
              <a:t> значение.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>
                <a:latin typeface="Arial Narrow" pitchFamily="34" charset="0"/>
              </a:rPr>
              <a:t>М.; Л.: </a:t>
            </a:r>
            <a:r>
              <a:rPr lang="en-US" sz="1500" dirty="0" err="1">
                <a:latin typeface="Arial Narrow" pitchFamily="34" charset="0"/>
              </a:rPr>
              <a:t>Изд-во</a:t>
            </a:r>
            <a:r>
              <a:rPr lang="en-US" sz="1500" dirty="0">
                <a:latin typeface="Arial Narrow" pitchFamily="34" charset="0"/>
              </a:rPr>
              <a:t> </a:t>
            </a:r>
            <a:r>
              <a:rPr lang="en-US" sz="1500" dirty="0" smtClean="0">
                <a:latin typeface="Arial Narrow" pitchFamily="34" charset="0"/>
              </a:rPr>
              <a:t>АН</a:t>
            </a:r>
          </a:p>
          <a:p>
            <a:pPr indent="268288">
              <a:lnSpc>
                <a:spcPct val="90000"/>
              </a:lnSpc>
              <a:spcAft>
                <a:spcPts val="600"/>
              </a:spcAft>
            </a:pPr>
            <a:r>
              <a:rPr lang="en-US" sz="1500" dirty="0" smtClean="0">
                <a:latin typeface="Arial Narrow" pitchFamily="34" charset="0"/>
              </a:rPr>
              <a:t>СССР</a:t>
            </a:r>
            <a:r>
              <a:rPr lang="en-US" sz="1500" dirty="0">
                <a:latin typeface="Arial Narrow" pitchFamily="34" charset="0"/>
              </a:rPr>
              <a:t>, 1947.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500" dirty="0" smtClean="0">
                <a:latin typeface="Arial Narrow" pitchFamily="34" charset="0"/>
              </a:rPr>
              <a:t>499 </a:t>
            </a:r>
            <a:r>
              <a:rPr lang="en-US" sz="1500" dirty="0">
                <a:latin typeface="Arial Narrow" pitchFamily="34" charset="0"/>
              </a:rPr>
              <a:t>с.</a:t>
            </a:r>
          </a:p>
        </p:txBody>
      </p:sp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zen_doc/4348286/pub_606ef0dda057e8171df44dc2_606ef119dacecd4783cdfa1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1751" y="271276"/>
            <a:ext cx="5296345" cy="3658853"/>
          </a:xfrm>
          <a:prstGeom prst="rect">
            <a:avLst/>
          </a:prstGeom>
          <a:noFill/>
          <a:ln w="101600">
            <a:noFill/>
          </a:ln>
        </p:spPr>
      </p:pic>
      <p:pic>
        <p:nvPicPr>
          <p:cNvPr id="29698" name="Picture 2" descr="http://www.nasledie-rus.ru/img/600000/6014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13155365" y="-1769424"/>
            <a:ext cx="5346180" cy="4740281"/>
          </a:xfrm>
          <a:prstGeom prst="rect">
            <a:avLst/>
          </a:prstGeom>
          <a:noFill/>
        </p:spPr>
      </p:pic>
      <p:pic>
        <p:nvPicPr>
          <p:cNvPr id="29700" name="Picture 4" descr="https://res.allmacwallpaper.com/get/Retina-MacBook-Air-13-inch-wallpapers/The-Reading-2560x1600/11244-1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-40000"/>
          </a:blip>
          <a:srcRect/>
          <a:stretch>
            <a:fillRect/>
          </a:stretch>
        </p:blipFill>
        <p:spPr bwMode="auto">
          <a:xfrm>
            <a:off x="1101954" y="-1633887"/>
            <a:ext cx="10983166" cy="686447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5004" y="273132"/>
            <a:ext cx="11024262" cy="4762005"/>
          </a:xfrm>
          <a:prstGeom prst="rect">
            <a:avLst/>
          </a:prstGeom>
          <a:solidFill>
            <a:schemeClr val="accent1">
              <a:lumMod val="75000"/>
              <a:alpha val="72157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16976" y="5587778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dirty="0" smtClean="0">
                <a:solidFill>
                  <a:schemeClr val="bg1"/>
                </a:solidFill>
                <a:latin typeface="Arial Narrow" pitchFamily="34" charset="0"/>
                <a:cs typeface="Courier New" pitchFamily="49" charset="0"/>
              </a:rPr>
              <a:t>СПАСИБО  ЗА  ВНИМАНИЕ</a:t>
            </a:r>
            <a:endParaRPr lang="ru-RU" sz="4400" dirty="0">
              <a:solidFill>
                <a:schemeClr val="bg1"/>
              </a:solidFill>
              <a:latin typeface="Arial Narrow" pitchFamily="34" charset="0"/>
              <a:cs typeface="Courier New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7763" y="6380636"/>
            <a:ext cx="6005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НАУЧНАЯ  БИБЛИОТЕКА Д.А. ГРАНИНА СПбГУП</a:t>
            </a:r>
            <a:endParaRPr lang="ru-RU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8733" y="914361"/>
            <a:ext cx="9117807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 ПОДГОТОВКЕ ПРЕЗЕНТАЦИИ ИСПОЛЬЗОВАЛИСЬ МАТЕРИАЛЫ: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Сайт – Фонд им. Д.С. Лихачева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http://likhachev.lfond.spb.ru/monogr.htm</a:t>
            </a:r>
            <a:endPara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Сайт – Площадь Д.С. Лихачева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https://www.lihachev.ru/</a:t>
            </a:r>
            <a:endPara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Фонд Научной библиотеки им. Д.А. Гранина СПбГУП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82768" y="3966789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Текстология: на материале русской литературы 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X-XVII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вв.– М.; Л.: Изд-во АН СССР, 1962.– 605 с.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1983, 2001: при участие А.А.Алексеева и др.)</a:t>
            </a:r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642839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Человек в литературе Древней Руси.– М.; Л.: Изд-во АН СССР, 1958.– 186 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1970, 1987, 2015)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31911" y="5527686"/>
            <a:ext cx="8685671" cy="144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Введение. Кризис литературоведческой механистической текстологии. Задачи текстологии. – Глава I. Работа древнерусского книжника. –  Глава II. Отыскание списков произведения. – Глава III. Основные понятия истории текста. – Глава IV. Исследование текста в одном списке. – Глава V. Исследование текста в нескольких или во многих списках. – Глава VI. Комплексное изучение истории текста. – Глава VII. Исследование авторского текста. – Глава VIII. Особенности изучения текста летописей. – Глава IX. Особенности изучения текста переводных произведений. – Глава X. Особенности изучения иллюстрированных рукописей. – Глава XI. Особенности изучения печатных текстов. – Глава XII. Закрепление выводов изучения истории текстов. – Глава XIII. Техника издания текстов. – Заключение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5126134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44729" y="5139135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3549373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59120" y="3577436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3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612822"/>
            <a:ext cx="282524" cy="29771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2193483"/>
            <a:ext cx="8538394" cy="1430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Вступительные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замечания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1.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Проблема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характера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произведениях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начала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2.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монументального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историзма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ХI-ХIII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3.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Черты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эпического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ХI-ХIII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4.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Экспрессивно-эмоциональный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конца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ХIV-ХV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5.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Психологическая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умиротворенност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6.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Идеализирующий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биографизм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7.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Кризис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средневековой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идеализации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человека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житийном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жанре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8.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имени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героя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вымышленному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9.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Жанровые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различия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изображении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людей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10.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Открытие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ценности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человеческой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личности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демократической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11.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барокко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второй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половины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Заключительные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замечания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0" y="180933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44729" y="182233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="" xmlns:a16="http://schemas.microsoft.com/office/drawing/2014/main" id="{E91B769E-41A4-4794-B27D-0BBF96551A0C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lum bright="-10000" contrast="-30000"/>
          </a:blip>
          <a:stretch>
            <a:fillRect/>
          </a:stretch>
        </p:blipFill>
        <p:spPr>
          <a:xfrm>
            <a:off x="9677196" y="338886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https://static.onlinetrade.ru/img/items/b/kniga_chelovek_v_literature_drevney_rusi_likhachev_dmitriy_sergeevich_1605690044_1.jpg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12875170" y="178676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" name="AutoShape 2" descr="https://sesdiva.eu/media/k2/galleries/152/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book-center.kiev.ua/files/books/2012/2966.jpg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-30000"/>
          </a:blip>
          <a:srcRect l="6344" b="1802"/>
          <a:stretch>
            <a:fillRect/>
          </a:stretch>
        </p:blipFill>
        <p:spPr bwMode="auto">
          <a:xfrm>
            <a:off x="9681883" y="369454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4" name="AutoShape 6" descr="https://s1.livelib.ru/boocover/1001614277/200x305/44e9/boo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s1.livelib.ru/boocover/1001614277/200x305/44e9/boo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82768" y="4311045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Текстология: краткий очерк.– М.; Л.: Наука, 1964.– 102 с.</a:t>
            </a:r>
          </a:p>
        </p:txBody>
      </p:sp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780213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 древнерусской литературы.– Л.: Наука, 1967.– 372 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1971, 1979, 1987)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5774700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 АВТОРА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Задачи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текстологии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Основные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понятия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III.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Прочтение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Изучение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 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Заключение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Приложение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: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Техника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издания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Основные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книги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текстологии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531195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44729" y="532496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3669199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59120" y="3697262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3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732648"/>
            <a:ext cx="282524" cy="297713"/>
          </a:xfrm>
          <a:prstGeom prst="rect">
            <a:avLst/>
          </a:prstGeom>
          <a:noFill/>
        </p:spPr>
      </p:pic>
      <p:pic>
        <p:nvPicPr>
          <p:cNvPr id="19466" name="Picture 10" descr="https://book-center.kiev.ua/files/books/2014/4257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-30000"/>
          </a:blip>
          <a:srcRect l="1152"/>
          <a:stretch>
            <a:fillRect/>
          </a:stretch>
        </p:blipFill>
        <p:spPr bwMode="auto">
          <a:xfrm>
            <a:off x="9680029" y="333813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2542297"/>
            <a:ext cx="8538394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ВВЕДЕНИЕ. Границы древнерусской 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algn="just"/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 литературы как системы целого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Поэтика художественного обобщения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III.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 литературных средств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Поэтика художественного времени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V.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  Поэтика художественного пространства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0" y="2032027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44729" y="2045028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9469" name="Picture 13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9677347" y="3675939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pic>
        <p:nvPicPr>
          <p:cNvPr id="19473" name="Picture 17"/>
          <p:cNvPicPr preferRelativeResize="0">
            <a:picLocks noChangeArrowheads="1"/>
          </p:cNvPicPr>
          <p:nvPr/>
        </p:nvPicPr>
        <p:blipFill>
          <a:blip r:embed="rId5" cstate="print"/>
          <a:srcRect l="5261" t="-4855" b="-4943"/>
          <a:stretch>
            <a:fillRect/>
          </a:stretch>
        </p:blipFill>
        <p:spPr bwMode="auto">
          <a:xfrm>
            <a:off x="13747531" y="220715"/>
            <a:ext cx="2016000" cy="30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282768" y="4181949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Развитие русской литературы Х-Х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VII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вв.: Эпохи и стили.– Л.: Наука, 1973.– 254 с.– (Писатель и время).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1987, 1998)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5882280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Введение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1.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Сложение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2.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Предвозрождение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3.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периода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второго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монументализма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4.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Возрастание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личностного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начала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XVII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5.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Барокко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XVII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Заключение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39851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44729" y="541152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0" y="3604651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59120" y="363271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5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668100"/>
            <a:ext cx="282524" cy="297713"/>
          </a:xfrm>
          <a:prstGeom prst="rect">
            <a:avLst/>
          </a:prstGeom>
          <a:noFill/>
        </p:spPr>
      </p:pic>
      <p:pic>
        <p:nvPicPr>
          <p:cNvPr id="58" name="Picture 8" descr="http://biblus.ru/pics/1/2/d/1008632459.jpg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30000"/>
          </a:blip>
          <a:srcRect l="3466" b="8099"/>
          <a:stretch>
            <a:fillRect/>
          </a:stretch>
        </p:blipFill>
        <p:spPr bwMode="auto">
          <a:xfrm>
            <a:off x="9701047" y="368913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285641" y="696133"/>
            <a:ext cx="8633636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Великое наследие: Классические произведения литературы Древней Руси.– М.: Современник, 1975.– 368 с. – (Любителям российской словесности)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1980, 1987, 1997)</a:t>
            </a:r>
            <a:endParaRPr lang="ru-RU" sz="209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36907" y="2612053"/>
            <a:ext cx="8638152" cy="916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Первые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семь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законе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благодати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Илариона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временных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Сочинения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князя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Владимира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Мономаха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Моление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Даниила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Заточника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Задонщина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Петре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Февронии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Муромских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Хожение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три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моря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Афанасия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Никитина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Сочинения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царя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Ивана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Васильевича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Грозного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Тверском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Отроче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монастыре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Сочинения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протопопа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Аввакума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Повесть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Горе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Злочастии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Послесловие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0" y="2204403"/>
            <a:ext cx="216523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44728" y="2217404"/>
            <a:ext cx="198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ИЗБРАННОЕ</a:t>
            </a:r>
          </a:p>
        </p:txBody>
      </p:sp>
      <p:pic>
        <p:nvPicPr>
          <p:cNvPr id="64" name="Picture 2" descr="https://blokada.lodbspb.ru/wp-content/gallery/7_dmitry_likhachev/12.jpg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10000"/>
          </a:blip>
          <a:srcRect l="2157" r="2227"/>
          <a:stretch>
            <a:fillRect/>
          </a:stretch>
        </p:blipFill>
        <p:spPr bwMode="auto">
          <a:xfrm>
            <a:off x="9671123" y="324337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Прямоугольник 64"/>
          <p:cNvSpPr/>
          <p:nvPr/>
        </p:nvSpPr>
        <p:spPr>
          <a:xfrm>
            <a:off x="0" y="249891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659120" y="27795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6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13340"/>
            <a:ext cx="282524" cy="29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458460" y="-1494981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0" y="167671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816859" y="23134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268707" y="796885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Памятники литературы Древней Руси. 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Вып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1. Начало русской литературы. 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XI – 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начало</a:t>
            </a:r>
            <a:r>
              <a:rPr lang="en-US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XII 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века.– М.: Худ. литература, 1978.– 704 с.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0" y="271407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01160" y="299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ЛИТЕРАТУРА</a:t>
            </a:r>
          </a:p>
        </p:txBody>
      </p:sp>
      <p:pic>
        <p:nvPicPr>
          <p:cNvPr id="47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34856"/>
            <a:ext cx="282524" cy="297713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2087633"/>
            <a:ext cx="8685671" cy="131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Д.С. Лихачев. Величие древней литературы</a:t>
            </a:r>
          </a:p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НАЧАЛО РУССКОЙ ЛИТЕРАТУРЫ. XI - НАЧАЛО XII ВЕКА . – Повесть временных лет. Подготовка текста О.В.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Творогова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перевод Д.С. Лихачева . – Сказание о Борисе и Глебе. Подготовка текста и перевод Л.А. Дмитриева . –  Житие Феодосия Печерского. Подготовка текста и перевод О.В.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Творогова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. – Поучение Владимира Мономаха. Подготовка текста О.В.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Творогова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перевод Д.С. Лихачева</a:t>
            </a:r>
          </a:p>
          <a:p>
            <a:pPr algn="just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КОММЕНТАРИИ . –  Повесть временных лет (Комментарий О.В.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Творогова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). – Сказание о Борисе и Глебе (Комментарий Л.А. Дмитриева) . – Житие Феодосия Печерского (Комментарий О.В.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Творогова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) . – Поучение Владимира Мономаха (Комментарий Д.С. Лихачева)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44729" y="168971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50" name="Picture 2" descr="https://bidspirit-images.global.ssl.fastly.net/thearc/cloned-images/317763/001/a_ignore_q_80_w_1000_c_limit_001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10000"/>
          </a:blip>
          <a:srcRect l="9458" t="2795" r="3901" b="4079"/>
          <a:stretch>
            <a:fillRect/>
          </a:stretch>
        </p:blipFill>
        <p:spPr bwMode="auto">
          <a:xfrm>
            <a:off x="9678829" y="402291"/>
            <a:ext cx="2016000" cy="279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282768" y="3919943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«Слово о полку Игореве» и культура его времени.– Л.: Худ. литература, 1978.– 359 с.–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1985, 2001)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63695" y="5482893"/>
            <a:ext cx="8733160" cy="1485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особенности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средневековой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эстетические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представления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времени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политические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представления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автора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Летописный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свод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Святославовича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вопросу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историческом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источнике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Устные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художественной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системы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Тип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княжеского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певца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свидетельству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Поэтика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повторяемости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Представление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времени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Свет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тьма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».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Катарсис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Пирогощая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князя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Святослава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подготовки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печати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конце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ХVIII в.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Несколько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замечаний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помощь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начинающим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изучать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Библиография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работ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Д. С.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полку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Игореве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endParaRPr lang="en-US" sz="1200" dirty="0" err="1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104983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44729" y="5107474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0" y="3448737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59120" y="347680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39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512186"/>
            <a:ext cx="282524" cy="297713"/>
          </a:xfrm>
          <a:prstGeom prst="rect">
            <a:avLst/>
          </a:prstGeom>
          <a:noFill/>
        </p:spPr>
      </p:pic>
      <p:pic>
        <p:nvPicPr>
          <p:cNvPr id="40" name="Picture 2" descr="https://www.libex.ru/img/x/24/36/6dda4.jpg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10000"/>
          </a:blip>
          <a:srcRect l="3939" t="1264" r="2500" b="3103"/>
          <a:stretch>
            <a:fillRect/>
          </a:stretch>
        </p:blipFill>
        <p:spPr bwMode="auto">
          <a:xfrm>
            <a:off x="9690538" y="3689132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85876" y="118666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717153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Литература – Реальность – Литература.– Л.: Сов. писатель, 1981.– 215 с. – 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1984, 1987, 1998)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0" y="227696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9120" y="244470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291145"/>
            <a:ext cx="282524" cy="297713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0" y="1895397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44729" y="1908398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pic>
        <p:nvPicPr>
          <p:cNvPr id="19473" name="Picture 17"/>
          <p:cNvPicPr preferRelativeResize="0">
            <a:picLocks noChangeArrowheads="1"/>
          </p:cNvPicPr>
          <p:nvPr/>
        </p:nvPicPr>
        <p:blipFill>
          <a:blip r:embed="rId5" cstate="print"/>
          <a:srcRect l="5261" t="-4855" b="-4943"/>
          <a:stretch>
            <a:fillRect/>
          </a:stretch>
        </p:blipFill>
        <p:spPr bwMode="auto">
          <a:xfrm>
            <a:off x="13747531" y="220715"/>
            <a:ext cx="2016000" cy="30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 descr="https://files.books.ru/pic/3575001-3576000/3575494/preview_3114944_150x0.jpg"/>
          <p:cNvPicPr preferRelativeResize="0">
            <a:picLocks noChangeArrowheads="1"/>
          </p:cNvPicPr>
          <p:nvPr/>
        </p:nvPicPr>
        <p:blipFill>
          <a:blip r:embed="rId6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9688457" y="336495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E8AB145-FEF0-4185-849D-6060A1102AA0}"/>
              </a:ext>
            </a:extLst>
          </p:cNvPr>
          <p:cNvSpPr txBox="1"/>
          <p:nvPr/>
        </p:nvSpPr>
        <p:spPr>
          <a:xfrm>
            <a:off x="269181" y="2279547"/>
            <a:ext cx="8538394" cy="95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Крестьянин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торжествуя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…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».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лицея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комментария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тексту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стихотворения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Родина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Социальные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корни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типа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Манилова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Достоевский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поисках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реального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достоверного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Небрежение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словом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у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Достоевского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Летописное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у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Достоевского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Толстой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традиции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Ложная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этическая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оценка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у Н. С.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Лескова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Из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комментария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к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стихотворению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А.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Блока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Ночь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улица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фонарь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аптека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…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Ахматова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Гоголь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Литературный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дед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Остапа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Бендера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литературоведении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общественной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ответственности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литературоведения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Еще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точности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литературоведения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История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-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мать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истин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ы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82768" y="4108379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Заметки о русском.– М.: Сов. Россия, 1981.– 71 с.– (Писатель и время)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1984, 1987, 2016)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5882280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родник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Родина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просто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доброта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доброта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Просторы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пространство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Еще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доброте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русский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характер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пейзажной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живописи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Природа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других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стран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Ансамбли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памятников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искусства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парки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Национальный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идеал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национальная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действительность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Патриотизм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против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национализма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Величие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Киева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Экология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культуры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Picture 2" descr="https://samolit.com/images/BookImages/72462/cover.jpg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687765" y="3689379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0" y="539851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44729" y="541152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3531081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59120" y="355914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0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594530"/>
            <a:ext cx="282524" cy="29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3">
                <a:lumMod val="20000"/>
                <a:lumOff val="80000"/>
                <a:alpha val="11000"/>
              </a:schemeClr>
            </a:gs>
            <a:gs pos="100000">
              <a:schemeClr val="bg1">
                <a:alpha val="8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bastion-36.ru/wp-content/uploads/2015/06/uchenos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748455" y="-946341"/>
            <a:ext cx="822326" cy="719534"/>
          </a:xfrm>
          <a:prstGeom prst="rect">
            <a:avLst/>
          </a:prstGeom>
          <a:noFill/>
        </p:spPr>
      </p:pic>
      <p:pic>
        <p:nvPicPr>
          <p:cNvPr id="1036" name="Picture 12" descr="https://i.ibb.co/BT21B9X/Separato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409074" y="-986757"/>
            <a:ext cx="6925455" cy="3523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641" y="4525362"/>
            <a:ext cx="863363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Д.С., Панченко А.М., </a:t>
            </a:r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Понырко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Н.В.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Смех в Древней Руси.– Л.: Наука, 1984.– 295 с. </a:t>
            </a:r>
          </a:p>
        </p:txBody>
      </p:sp>
      <p:pic>
        <p:nvPicPr>
          <p:cNvPr id="22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334560" y="1119961"/>
            <a:ext cx="282524" cy="29771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0" y="3917567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9120" y="3934341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45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981016"/>
            <a:ext cx="282524" cy="297713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0" y="5542236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44729" y="5555237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0" y="1825389"/>
            <a:ext cx="1282890" cy="300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268707" y="697637"/>
            <a:ext cx="8633636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Лихачев Д.С.</a:t>
            </a:r>
          </a:p>
          <a:p>
            <a:pPr algn="just"/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Поэзия садов: К семантике садово-парковых стилей.– Л.: Наука, 1982.– 341 с.</a:t>
            </a:r>
          </a:p>
          <a:p>
            <a:pPr algn="just"/>
            <a:r>
              <a:rPr lang="ru-RU" sz="2090" b="1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Переизд</a:t>
            </a:r>
            <a:r>
              <a:rPr lang="ru-RU" sz="209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1991, 1998 гг.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0" y="249891"/>
            <a:ext cx="2721166" cy="3966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59120" y="277954"/>
            <a:ext cx="21148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НАУЧНОЕ  ИЗДАНИЕ</a:t>
            </a:r>
          </a:p>
        </p:txBody>
      </p:sp>
      <p:pic>
        <p:nvPicPr>
          <p:cNvPr id="53" name="Picture 20" descr="http://cdn.onlinewebfonts.com/svg/img_158197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697" y="313340"/>
            <a:ext cx="282524" cy="297713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42669" y="2199477"/>
            <a:ext cx="8655001" cy="154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/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Введение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Древней Руси и западного Средневековья.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Cады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западного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позднего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Средневековья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Ренессанса.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Барокко.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Классицизма.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Cады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голландского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Барокко</a:t>
            </a: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Русские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светские сады ХVII века.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петровского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времени</a:t>
            </a: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Начало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 происхождение пейзажных садов.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Cады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Рококо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</a:t>
            </a:r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Романтизма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marL="180975" indent="-180975" algn="just">
              <a:buFont typeface="+mj-lt"/>
              <a:buAutoNum type="romanUcPeriod"/>
            </a:pP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Пушкин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сады Лицея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Темные аллеи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»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русских усадебных садов.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Эклектика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 садово-парковом искусстве второй половины ХIХ в.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44729" y="1838390"/>
            <a:ext cx="1454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ОГЛАВЛЕНИЕ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62F4024-487E-4088-BD99-EE788CB6A8A9}"/>
              </a:ext>
            </a:extLst>
          </p:cNvPr>
          <p:cNvSpPr txBox="1"/>
          <p:nvPr/>
        </p:nvSpPr>
        <p:spPr>
          <a:xfrm>
            <a:off x="253424" y="5989854"/>
            <a:ext cx="8685671" cy="71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Предисловие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1. С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мех как мировоззрение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2.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Смех как зрелище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3.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Святочный и масленичный смех. – Послесловие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Приложение 1. Письма юродивого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XVII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в.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– Приложение 2. Смеховы тексты.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816860" y="166170"/>
            <a:ext cx="2084522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9816859" y="3512538"/>
            <a:ext cx="2102243" cy="31405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Picture 6" descr="https://book-center.kiev.ua/files/books/2011/2336.jpg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10000"/>
          </a:blip>
          <a:srcRect t="9572" b="3983"/>
          <a:stretch>
            <a:fillRect/>
          </a:stretch>
        </p:blipFill>
        <p:spPr bwMode="auto">
          <a:xfrm>
            <a:off x="9684285" y="344667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5" name="Picture 1"/>
          <p:cNvPicPr preferRelativeResize="0">
            <a:picLocks noChangeArrowheads="1"/>
          </p:cNvPicPr>
          <p:nvPr/>
        </p:nvPicPr>
        <p:blipFill>
          <a:blip r:embed="rId6" cstate="print">
            <a:lum bright="-10000" contrast="-10000"/>
          </a:blip>
          <a:srcRect l="4235" t="2797"/>
          <a:stretch>
            <a:fillRect/>
          </a:stretch>
        </p:blipFill>
        <p:spPr bwMode="auto">
          <a:xfrm>
            <a:off x="9681883" y="3689861"/>
            <a:ext cx="2016000" cy="28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4792</Words>
  <Application>Microsoft Office PowerPoint</Application>
  <PresentationFormat>Произвольный</PresentationFormat>
  <Paragraphs>329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Shvayko, Sergey</dc:creator>
  <cp:lastModifiedBy>PlakitinAG</cp:lastModifiedBy>
  <cp:revision>237</cp:revision>
  <dcterms:created xsi:type="dcterms:W3CDTF">2022-06-19T19:08:56Z</dcterms:created>
  <dcterms:modified xsi:type="dcterms:W3CDTF">2022-06-24T09:33:39Z</dcterms:modified>
</cp:coreProperties>
</file>