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9" r:id="rId4"/>
    <p:sldId id="283" r:id="rId5"/>
    <p:sldId id="272" r:id="rId6"/>
    <p:sldId id="258" r:id="rId7"/>
    <p:sldId id="284" r:id="rId8"/>
    <p:sldId id="273" r:id="rId9"/>
    <p:sldId id="294" r:id="rId10"/>
    <p:sldId id="282" r:id="rId11"/>
    <p:sldId id="274" r:id="rId12"/>
    <p:sldId id="291" r:id="rId13"/>
    <p:sldId id="285" r:id="rId14"/>
    <p:sldId id="275" r:id="rId15"/>
    <p:sldId id="292" r:id="rId16"/>
    <p:sldId id="276" r:id="rId17"/>
    <p:sldId id="290" r:id="rId18"/>
    <p:sldId id="277" r:id="rId19"/>
    <p:sldId id="289" r:id="rId20"/>
    <p:sldId id="278" r:id="rId21"/>
    <p:sldId id="286" r:id="rId22"/>
    <p:sldId id="293" r:id="rId23"/>
    <p:sldId id="279" r:id="rId24"/>
    <p:sldId id="280" r:id="rId25"/>
    <p:sldId id="281" r:id="rId26"/>
    <p:sldId id="261" r:id="rId27"/>
    <p:sldId id="262" r:id="rId28"/>
    <p:sldId id="295" r:id="rId29"/>
    <p:sldId id="265" r:id="rId30"/>
  </p:sldIdLst>
  <p:sldSz cx="9144000" cy="6858000" type="screen4x3"/>
  <p:notesSz cx="10020300" cy="68881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404D4-6F7D-4B84-9184-B7D32A29E1E8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2EFD-7DB7-4C3F-A354-10A510AED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558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404D4-6F7D-4B84-9184-B7D32A29E1E8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2EFD-7DB7-4C3F-A354-10A510AED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82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404D4-6F7D-4B84-9184-B7D32A29E1E8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2EFD-7DB7-4C3F-A354-10A510AED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155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404D4-6F7D-4B84-9184-B7D32A29E1E8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2EFD-7DB7-4C3F-A354-10A510AED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929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404D4-6F7D-4B84-9184-B7D32A29E1E8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2EFD-7DB7-4C3F-A354-10A510AED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386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404D4-6F7D-4B84-9184-B7D32A29E1E8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2EFD-7DB7-4C3F-A354-10A510AED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089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404D4-6F7D-4B84-9184-B7D32A29E1E8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2EFD-7DB7-4C3F-A354-10A510AED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579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404D4-6F7D-4B84-9184-B7D32A29E1E8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2EFD-7DB7-4C3F-A354-10A510AED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22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404D4-6F7D-4B84-9184-B7D32A29E1E8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2EFD-7DB7-4C3F-A354-10A510AED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77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404D4-6F7D-4B84-9184-B7D32A29E1E8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2EFD-7DB7-4C3F-A354-10A510AED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065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404D4-6F7D-4B84-9184-B7D32A29E1E8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2EFD-7DB7-4C3F-A354-10A510AED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842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404D4-6F7D-4B84-9184-B7D32A29E1E8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52EFD-7DB7-4C3F-A354-10A510AED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58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hotcourses.ru/study-abroad-info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orcid.org/0000-0002-7998-2072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3EFC372-498A-B45F-EB38-3E588361B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10"/>
            <a:ext cx="9144000" cy="616458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B08585-07BC-C794-E5ED-4E83B40E6C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1702" y="1038388"/>
            <a:ext cx="7422502" cy="1443555"/>
          </a:xfrm>
        </p:spPr>
        <p:txBody>
          <a:bodyPr>
            <a:normAutofit/>
          </a:bodyPr>
          <a:lstStyle/>
          <a:p>
            <a:r>
              <a:rPr lang="ru-RU" sz="4800" dirty="0">
                <a:latin typeface="Bahnschrift" panose="020B0502040204020203" pitchFamily="34" charset="0"/>
              </a:rPr>
              <a:t>Развитие </a:t>
            </a:r>
            <a:r>
              <a:rPr lang="ru-RU" sz="4800" dirty="0" err="1">
                <a:latin typeface="Bahnschrift" panose="020B0502040204020203" pitchFamily="34" charset="0"/>
              </a:rPr>
              <a:t>soft</a:t>
            </a:r>
            <a:r>
              <a:rPr lang="ru-RU" sz="4800" dirty="0">
                <a:latin typeface="Bahnschrift" panose="020B0502040204020203" pitchFamily="34" charset="0"/>
              </a:rPr>
              <a:t> </a:t>
            </a:r>
            <a:r>
              <a:rPr lang="ru-RU" sz="4800" dirty="0" err="1">
                <a:latin typeface="Bahnschrift" panose="020B0502040204020203" pitchFamily="34" charset="0"/>
              </a:rPr>
              <a:t>skills</a:t>
            </a:r>
            <a:r>
              <a:rPr lang="ru-RU" sz="4800" dirty="0">
                <a:latin typeface="Bahnschrift" panose="020B0502040204020203" pitchFamily="34" charset="0"/>
              </a:rPr>
              <a:t> </a:t>
            </a:r>
            <a:br>
              <a:rPr lang="ru-RU" sz="4800" dirty="0">
                <a:latin typeface="Bahnschrift" panose="020B0502040204020203" pitchFamily="34" charset="0"/>
              </a:rPr>
            </a:br>
            <a:r>
              <a:rPr lang="ru-RU" sz="4800" dirty="0">
                <a:latin typeface="Bahnschrift" panose="020B0502040204020203" pitchFamily="34" charset="0"/>
              </a:rPr>
              <a:t>будущих педагогов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C4AC10B-C107-62A1-E646-CB0DC5BC31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478693"/>
            <a:ext cx="6858000" cy="1530221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Bahnschrift" panose="020B0502040204020203" pitchFamily="34" charset="0"/>
              </a:rPr>
              <a:t>Щербакова Ляна Викторовна,</a:t>
            </a:r>
          </a:p>
          <a:p>
            <a:endParaRPr lang="ru-RU" dirty="0">
              <a:latin typeface="Bahnschrift" panose="020B0502040204020203" pitchFamily="34" charset="0"/>
            </a:endParaRPr>
          </a:p>
          <a:p>
            <a:r>
              <a:rPr lang="ru-RU" b="1">
                <a:latin typeface="Bahnschrift" panose="020B0502040204020203" pitchFamily="34" charset="0"/>
              </a:rPr>
              <a:t>Психолог, директор </a:t>
            </a:r>
            <a:r>
              <a:rPr lang="ru-RU" b="1" dirty="0">
                <a:latin typeface="Bahnschrift" panose="020B0502040204020203" pitchFamily="34" charset="0"/>
              </a:rPr>
              <a:t>Монтессори центра </a:t>
            </a:r>
            <a:r>
              <a:rPr lang="ru-RU" b="1" dirty="0" err="1">
                <a:latin typeface="Bahnschrift" panose="020B0502040204020203" pitchFamily="34" charset="0"/>
              </a:rPr>
              <a:t>г.Находка</a:t>
            </a:r>
            <a:endParaRPr lang="ru-RU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816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5568FA3-3A58-97CA-649F-6BC569BD0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683" y="543777"/>
            <a:ext cx="7886700" cy="4170783"/>
          </a:xfrm>
        </p:spPr>
        <p:txBody>
          <a:bodyPr>
            <a:normAutofit/>
          </a:bodyPr>
          <a:lstStyle/>
          <a:p>
            <a:pPr marL="0" indent="0" algn="l">
              <a:lnSpc>
                <a:spcPts val="1650"/>
              </a:lnSpc>
              <a:spcAft>
                <a:spcPts val="750"/>
              </a:spcAft>
              <a:buNone/>
            </a:pPr>
            <a:r>
              <a:rPr lang="en-US" dirty="0">
                <a:latin typeface="Bahnschrift" panose="020B0502040204020203" pitchFamily="34" charset="0"/>
              </a:rPr>
              <a:t>1</a:t>
            </a:r>
            <a:r>
              <a:rPr lang="ru-RU" dirty="0">
                <a:latin typeface="Bahnschrift" panose="020B0502040204020203" pitchFamily="34" charset="0"/>
              </a:rPr>
              <a:t>. Креативность</a:t>
            </a:r>
          </a:p>
          <a:p>
            <a:pPr marL="0" indent="0" algn="l">
              <a:lnSpc>
                <a:spcPts val="1650"/>
              </a:lnSpc>
              <a:spcAft>
                <a:spcPts val="750"/>
              </a:spcAft>
              <a:buNone/>
            </a:pPr>
            <a:r>
              <a:rPr lang="ru-RU" b="0" i="0" dirty="0">
                <a:effectLst/>
                <a:latin typeface="Bahnschrift" panose="020B0502040204020203" pitchFamily="34" charset="0"/>
              </a:rPr>
              <a:t>2. Коммуникация</a:t>
            </a:r>
          </a:p>
          <a:p>
            <a:pPr marL="0" indent="0" algn="l">
              <a:lnSpc>
                <a:spcPts val="1650"/>
              </a:lnSpc>
              <a:spcAft>
                <a:spcPts val="750"/>
              </a:spcAft>
              <a:buNone/>
            </a:pPr>
            <a:r>
              <a:rPr lang="ru-RU" dirty="0">
                <a:latin typeface="Bahnschrift" panose="020B0502040204020203" pitchFamily="34" charset="0"/>
              </a:rPr>
              <a:t>3. Критическое мышление</a:t>
            </a:r>
          </a:p>
          <a:p>
            <a:pPr marL="0" indent="0" algn="l">
              <a:lnSpc>
                <a:spcPts val="1650"/>
              </a:lnSpc>
              <a:spcAft>
                <a:spcPts val="750"/>
              </a:spcAft>
              <a:buNone/>
            </a:pPr>
            <a:r>
              <a:rPr lang="ru-RU" b="0" i="0" dirty="0">
                <a:effectLst/>
                <a:latin typeface="Bahnschrift" panose="020B0502040204020203" pitchFamily="34" charset="0"/>
              </a:rPr>
              <a:t>4. Эмоциональный интеллект</a:t>
            </a:r>
          </a:p>
          <a:p>
            <a:pPr marL="0" indent="0" algn="l">
              <a:lnSpc>
                <a:spcPts val="1650"/>
              </a:lnSpc>
              <a:spcAft>
                <a:spcPts val="750"/>
              </a:spcAft>
              <a:buNone/>
            </a:pPr>
            <a:r>
              <a:rPr lang="ru-RU" dirty="0">
                <a:latin typeface="Bahnschrift" panose="020B0502040204020203" pitchFamily="34" charset="0"/>
              </a:rPr>
              <a:t>5. Адаптивность</a:t>
            </a:r>
            <a:endParaRPr lang="ru-RU" b="0" i="0" dirty="0">
              <a:effectLst/>
              <a:latin typeface="Bahnschrift" panose="020B0502040204020203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AA9A4B7-C0C0-0B17-0849-D44C458236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84693"/>
            <a:ext cx="218008" cy="5693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900" b="0" i="0" u="none" strike="noStrike" cap="none" normalizeH="0" baseline="0" dirty="0">
                <a:ln>
                  <a:noFill/>
                </a:ln>
                <a:solidFill>
                  <a:srgbClr val="464646"/>
                </a:solidFill>
                <a:effectLst/>
              </a:rPr>
              <a:t>    </a:t>
            </a: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AutoShape 2" descr="global image">
            <a:hlinkClick r:id="rId2"/>
            <a:extLst>
              <a:ext uri="{FF2B5EF4-FFF2-40B4-BE49-F238E27FC236}">
                <a16:creationId xmlns:a16="http://schemas.microsoft.com/office/drawing/2014/main" id="{8C4D3039-14A4-DF2E-ADA2-A49E57BBA4B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4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2530420-2E9D-56E2-02C9-383BC5DEAD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08" y="2951938"/>
            <a:ext cx="8406346" cy="373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021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FD58E8-EEF9-85BC-5D08-CE88D96B1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Bahnschrift" panose="020B0502040204020203" pitchFamily="34" charset="0"/>
              </a:rPr>
              <a:t>КРЕАТИВНОСТЬ </a:t>
            </a:r>
            <a:r>
              <a:rPr lang="en-US" sz="3600" dirty="0">
                <a:latin typeface="Bahnschrift" panose="020B0502040204020203" pitchFamily="34" charset="0"/>
              </a:rPr>
              <a:t>- </a:t>
            </a:r>
            <a:r>
              <a:rPr lang="ru-RU" sz="3600" dirty="0">
                <a:latin typeface="Bahnschrift" panose="020B0502040204020203" pitchFamily="34" charset="0"/>
              </a:rPr>
              <a:t>способность видеть то, чего еще нет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762C38-B992-7475-DD1C-306127925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86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это творческие способности индивида, характеризующиеся готовностью к порождению принципиально новых необычных идей, отклоняющихся от традиционных или принятых схем мышления, а также способность решать проблемы, возникающие в процессе педагогической деятельности. </a:t>
            </a:r>
          </a:p>
        </p:txBody>
      </p:sp>
    </p:spTree>
    <p:extLst>
      <p:ext uri="{BB962C8B-B14F-4D97-AF65-F5344CB8AC3E}">
        <p14:creationId xmlns:p14="http://schemas.microsoft.com/office/powerpoint/2010/main" val="3582232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C9ABC8-9D46-AAC1-71B5-7D54014F6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65126"/>
            <a:ext cx="2715208" cy="782539"/>
          </a:xfrm>
        </p:spPr>
        <p:txBody>
          <a:bodyPr/>
          <a:lstStyle/>
          <a:p>
            <a:r>
              <a:rPr lang="ru-RU" dirty="0"/>
              <a:t>ЗАДАНИЕ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D55EF46-42C8-6F71-B823-6413D583D6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481" y="606490"/>
            <a:ext cx="3520923" cy="543183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F109C0A-8C88-AE2D-DDFF-7EDC096422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38" y="1992085"/>
            <a:ext cx="4571999" cy="326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590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4E21D3-870C-2A21-7B31-1D0513B52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155764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Bahnschrift" panose="020B0502040204020203" pitchFamily="34" charset="0"/>
              </a:rPr>
              <a:t>Препятствовать творческому мышлению учителя могут: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6E2F58-3132-2962-107E-1647DF9D8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20891"/>
            <a:ext cx="7886700" cy="4656072"/>
          </a:xfrm>
        </p:spPr>
        <p:txBody>
          <a:bodyPr>
            <a:normAutofit/>
          </a:bodyPr>
          <a:lstStyle/>
          <a:p>
            <a:r>
              <a:rPr lang="ru-RU" dirty="0"/>
              <a:t>конформизм – нежелание выделяться, дабы не показаться смешным или неумным; </a:t>
            </a:r>
          </a:p>
          <a:p>
            <a:r>
              <a:rPr lang="ru-RU" dirty="0"/>
              <a:t>цензура (особенно внутренняя самокритичность);</a:t>
            </a:r>
          </a:p>
          <a:p>
            <a:r>
              <a:rPr lang="ru-RU" dirty="0"/>
              <a:t>страх (боязнь неудачи);</a:t>
            </a:r>
          </a:p>
          <a:p>
            <a:r>
              <a:rPr lang="ru-RU" dirty="0"/>
              <a:t>ригидность (сложность в изменении привычных видов деятельности);</a:t>
            </a:r>
          </a:p>
          <a:p>
            <a:r>
              <a:rPr lang="ru-RU" dirty="0"/>
              <a:t>спешка (стремление быстро найти новое решение) </a:t>
            </a:r>
          </a:p>
        </p:txBody>
      </p:sp>
    </p:spTree>
    <p:extLst>
      <p:ext uri="{BB962C8B-B14F-4D97-AF65-F5344CB8AC3E}">
        <p14:creationId xmlns:p14="http://schemas.microsoft.com/office/powerpoint/2010/main" val="1170246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A80614-34E0-5306-8030-2F5A8FBA2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Bahnschrift" panose="020B0502040204020203" pitchFamily="34" charset="0"/>
              </a:rPr>
              <a:t>КОММУНИКАЦИЯ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7D7EF4-C9A1-5F1A-29DB-EB9040548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86274"/>
          </a:xfrm>
        </p:spPr>
        <p:txBody>
          <a:bodyPr>
            <a:normAutofit/>
          </a:bodyPr>
          <a:lstStyle/>
          <a:p>
            <a:r>
              <a:rPr lang="ru-RU" dirty="0"/>
              <a:t>умение устанавливать эмоциональный контакт;</a:t>
            </a:r>
          </a:p>
          <a:p>
            <a:r>
              <a:rPr lang="ru-RU" dirty="0"/>
              <a:t>наблюдательность и переключаемость внимания;</a:t>
            </a:r>
          </a:p>
          <a:p>
            <a:r>
              <a:rPr lang="ru-RU" dirty="0"/>
              <a:t>построение и поддержание отношений с обучающимися, коллегами; </a:t>
            </a:r>
          </a:p>
          <a:p>
            <a:r>
              <a:rPr lang="ru-RU" dirty="0"/>
              <a:t>умение слушать, убеждение и аргументация,</a:t>
            </a:r>
          </a:p>
          <a:p>
            <a:r>
              <a:rPr lang="ru-RU" dirty="0"/>
              <a:t>ведение переговоров, проведение презентаций, публичные выступления, командная работа, нацеленность на результат</a:t>
            </a:r>
          </a:p>
        </p:txBody>
      </p:sp>
    </p:spTree>
    <p:extLst>
      <p:ext uri="{BB962C8B-B14F-4D97-AF65-F5344CB8AC3E}">
        <p14:creationId xmlns:p14="http://schemas.microsoft.com/office/powerpoint/2010/main" val="2815196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68E289-90C8-B7E2-68A8-F24B0E41A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>
                <a:latin typeface="Bahnschrift" panose="020B0502040204020203" pitchFamily="34" charset="0"/>
              </a:rPr>
              <a:t>ЗАДАНИЕ на развитие невербальной коммуникации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C24EBA2-2B25-43E0-BA5E-CEA97F5768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50" y="2671019"/>
            <a:ext cx="7265237" cy="4086696"/>
          </a:xfr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E54D1BFE-E8B1-9DDA-E1F5-731CEB9D1E9F}"/>
              </a:ext>
            </a:extLst>
          </p:cNvPr>
          <p:cNvSpPr txBox="1">
            <a:spLocks/>
          </p:cNvSpPr>
          <p:nvPr/>
        </p:nvSpPr>
        <p:spPr>
          <a:xfrm>
            <a:off x="380647" y="1690689"/>
            <a:ext cx="8382706" cy="10609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latin typeface="Bahnschrift" panose="020B0502040204020203" pitchFamily="34" charset="0"/>
              </a:rPr>
              <a:t>Посмотрите в зеркало глазами, которые говорят:</a:t>
            </a:r>
          </a:p>
          <a:p>
            <a:pPr algn="ctr"/>
            <a:r>
              <a:rPr lang="ru-RU" dirty="0">
                <a:latin typeface="Bahnschrift" panose="020B0502040204020203" pitchFamily="34" charset="0"/>
              </a:rPr>
              <a:t> «Молодец, я ставлю тебе оценку пять»</a:t>
            </a:r>
            <a:endParaRPr lang="ru-RU" sz="24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685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204F79-4636-D4DE-460E-0F77F27F8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КРИТИЧЕСКОЕ МЫШЛЕНИЕ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584625-D5A1-2034-4937-B8D9CE982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563" y="1433739"/>
            <a:ext cx="8397551" cy="280235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>
                <a:latin typeface="Bahnschrift" panose="020B0502040204020203" pitchFamily="34" charset="0"/>
              </a:rPr>
              <a:t>Критическое мышление – способность взвешенно подходить к переработке и потреблению информации. Мы постоянно находимся в информационном потоке.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</a:rPr>
              <a:t>Навык помогает проверять и анализировать информацию, искать взаимосвязь между фактами, рационально мыслить</a:t>
            </a:r>
            <a:r>
              <a:rPr lang="ru-RU" dirty="0">
                <a:latin typeface="Bahnschrift" panose="020B0502040204020203" pitchFamily="34" charset="0"/>
              </a:rPr>
              <a:t>, делать выводы и принимать верные решения, а также формировать собственное мнение и отстаивать свою позицию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67EFB71-3EE8-8842-6594-CE2157CAC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80"/>
          <a:stretch/>
        </p:blipFill>
        <p:spPr>
          <a:xfrm>
            <a:off x="2435290" y="4037950"/>
            <a:ext cx="4833296" cy="326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4491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28A983-CFC7-A9E5-B831-CF01FD866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ЗАДАНИЕ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1363E30-AE6F-8D53-E31B-189626D60B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4524" t="32157" r="51220" b="28239"/>
          <a:stretch/>
        </p:blipFill>
        <p:spPr>
          <a:xfrm>
            <a:off x="697464" y="1214212"/>
            <a:ext cx="7945540" cy="5167311"/>
          </a:xfrm>
        </p:spPr>
      </p:pic>
    </p:spTree>
    <p:extLst>
      <p:ext uri="{BB962C8B-B14F-4D97-AF65-F5344CB8AC3E}">
        <p14:creationId xmlns:p14="http://schemas.microsoft.com/office/powerpoint/2010/main" val="3292175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4B231A-8BE8-60A1-020C-3BB0542E7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0519"/>
            <a:ext cx="7886700" cy="1325563"/>
          </a:xfrm>
        </p:spPr>
        <p:txBody>
          <a:bodyPr/>
          <a:lstStyle/>
          <a:p>
            <a:r>
              <a:rPr lang="ru-RU" dirty="0"/>
              <a:t>ЭМОЦИОНАЛЬНЫЙ ИНТЕЛЛЕКТ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8E1702-7FDD-26E9-01C8-FBA5CFB35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08922"/>
            <a:ext cx="7886700" cy="47680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Способности к самоконтролю, </a:t>
            </a:r>
            <a:r>
              <a:rPr lang="ru-RU" dirty="0" err="1"/>
              <a:t>самомотивации</a:t>
            </a:r>
            <a:r>
              <a:rPr lang="ru-RU" dirty="0"/>
              <a:t> и эмпатия – это и есть эмоциональный интеллект. Чем сильнее он развит, тем больше человек востребован на рынке труда, тем более эффективен педагог, добивающийся больших результатов. </a:t>
            </a:r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id="{CA911F94-3CFE-A182-1227-7488C485D4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716" y="3921343"/>
            <a:ext cx="5202617" cy="278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3189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B604F6-BF58-6017-137F-9F871A057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94" y="3429000"/>
            <a:ext cx="7886700" cy="1325563"/>
          </a:xfrm>
        </p:spPr>
        <p:txBody>
          <a:bodyPr/>
          <a:lstStyle/>
          <a:p>
            <a:r>
              <a:rPr lang="ru-RU" dirty="0"/>
              <a:t>ЗАДАНИЕ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E0B50B9-8988-4F1F-2B60-3511B3EBA8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252" y="2401676"/>
            <a:ext cx="4880865" cy="435133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8E0D18-BF4F-4C43-F352-2C77EC1046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1" t="82009" r="16728" b="-104"/>
          <a:stretch/>
        </p:blipFill>
        <p:spPr>
          <a:xfrm>
            <a:off x="3429475" y="494802"/>
            <a:ext cx="4277609" cy="178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992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74D298-017A-D315-98CD-5670225EE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latin typeface="Bahnschrift" panose="020B0502040204020203" pitchFamily="34" charset="0"/>
              </a:rPr>
              <a:t>навыки будущего, цифровизация, тренды, </a:t>
            </a:r>
            <a:r>
              <a:rPr lang="ru-RU" sz="3200" dirty="0" err="1">
                <a:latin typeface="Bahnschrift" panose="020B0502040204020203" pitchFamily="34" charset="0"/>
              </a:rPr>
              <a:t>soft</a:t>
            </a:r>
            <a:r>
              <a:rPr lang="ru-RU" sz="3200" dirty="0">
                <a:latin typeface="Bahnschrift" panose="020B0502040204020203" pitchFamily="34" charset="0"/>
              </a:rPr>
              <a:t> </a:t>
            </a:r>
            <a:r>
              <a:rPr lang="ru-RU" sz="3200" dirty="0" err="1">
                <a:latin typeface="Bahnschrift" panose="020B0502040204020203" pitchFamily="34" charset="0"/>
              </a:rPr>
              <a:t>skills</a:t>
            </a:r>
            <a:r>
              <a:rPr lang="ru-RU" sz="3200" dirty="0">
                <a:latin typeface="Bahnschrift" panose="020B0502040204020203" pitchFamily="34" charset="0"/>
              </a:rPr>
              <a:t>.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A900578-25BF-14C9-F6BF-3A260FCD5E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41" y="1690689"/>
            <a:ext cx="7540289" cy="5026859"/>
          </a:xfrm>
        </p:spPr>
      </p:pic>
    </p:spTree>
    <p:extLst>
      <p:ext uri="{BB962C8B-B14F-4D97-AF65-F5344CB8AC3E}">
        <p14:creationId xmlns:p14="http://schemas.microsoft.com/office/powerpoint/2010/main" val="11531173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B5F834-7ECD-7AD0-8DA3-E7C60DA5C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23731"/>
            <a:ext cx="4484526" cy="766958"/>
          </a:xfrm>
        </p:spPr>
        <p:txBody>
          <a:bodyPr/>
          <a:lstStyle/>
          <a:p>
            <a:r>
              <a:rPr lang="ru-RU" dirty="0"/>
              <a:t>АДАПТИВНОСТЬ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BD6941-9CCF-BD47-BC40-4D13260126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Развитие навыка</a:t>
            </a:r>
          </a:p>
          <a:p>
            <a:pPr marL="0" indent="0">
              <a:buNone/>
            </a:pPr>
            <a:r>
              <a:rPr lang="ru-RU" dirty="0"/>
              <a:t>адаптивности – это умение</a:t>
            </a:r>
          </a:p>
          <a:p>
            <a:pPr marL="0" indent="0">
              <a:buNone/>
            </a:pPr>
            <a:r>
              <a:rPr lang="ru-RU" dirty="0"/>
              <a:t>быстро реагировать на</a:t>
            </a:r>
          </a:p>
          <a:p>
            <a:pPr marL="0" indent="0">
              <a:buNone/>
            </a:pPr>
            <a:r>
              <a:rPr lang="ru-RU" dirty="0"/>
              <a:t>изменения условий задачи, принимать решения управлять проектами и своими ресурсами. Способность гибко реагировать на новые требования, технологии, тренды, например, цифровизацию образовательного процесса, – это уже норма. Поэтому сопротивление здесь бесполезно, нужно развить в себе уже это качество и освоить цифровые инструменты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1D2782D-F4F3-7F2F-D16F-445EDCDB27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4" r="17449"/>
          <a:stretch/>
        </p:blipFill>
        <p:spPr>
          <a:xfrm>
            <a:off x="5309118" y="443804"/>
            <a:ext cx="3480319" cy="276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0820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8E128F-4015-985E-9009-9763F5B60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474766"/>
                </a:solidFill>
                <a:latin typeface="suisse-intl"/>
              </a:rPr>
              <a:t>Как проявляется адаптивность</a:t>
            </a:r>
            <a:br>
              <a:rPr lang="ru-RU" b="1" dirty="0">
                <a:solidFill>
                  <a:srgbClr val="474766"/>
                </a:solidFill>
                <a:latin typeface="suisse-intl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ABC4A9-53A5-42C8-AF1C-CCB724139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l">
              <a:lnSpc>
                <a:spcPts val="2106"/>
              </a:lnSpc>
              <a:spcAft>
                <a:spcPts val="2250"/>
              </a:spcAft>
            </a:pPr>
            <a:r>
              <a:rPr lang="ru-RU" b="0" i="0" dirty="0">
                <a:solidFill>
                  <a:srgbClr val="474766"/>
                </a:solidFill>
                <a:effectLst/>
                <a:latin typeface="suisse-intl"/>
              </a:rPr>
              <a:t>Быстро учится. Адаптивный кандидат быстро осваивает новые навыки, технологии и информацию. Он не боится новых задач и готов вкладывать время в развитие.</a:t>
            </a:r>
          </a:p>
          <a:p>
            <a:pPr algn="l">
              <a:lnSpc>
                <a:spcPts val="2106"/>
              </a:lnSpc>
              <a:spcAft>
                <a:spcPts val="2250"/>
              </a:spcAft>
            </a:pPr>
            <a:r>
              <a:rPr lang="ru-RU" b="0" i="0" dirty="0">
                <a:solidFill>
                  <a:srgbClr val="474766"/>
                </a:solidFill>
                <a:effectLst/>
                <a:latin typeface="suisse-intl"/>
              </a:rPr>
              <a:t>Гибкий в подходах. Он не придерживается жестких правил и готов менять стратегию в зависимости от ситуации. </a:t>
            </a:r>
          </a:p>
          <a:p>
            <a:pPr algn="l">
              <a:lnSpc>
                <a:spcPts val="2106"/>
              </a:lnSpc>
              <a:spcAft>
                <a:spcPts val="2250"/>
              </a:spcAft>
            </a:pPr>
            <a:r>
              <a:rPr lang="ru-RU" b="0" i="0" dirty="0">
                <a:solidFill>
                  <a:srgbClr val="474766"/>
                </a:solidFill>
                <a:effectLst/>
                <a:latin typeface="suisse-intl"/>
              </a:rPr>
              <a:t>Креативно решает проблемы. Он ищет нестандартные решения, не боится рисковать и использовать разные подходы.</a:t>
            </a:r>
          </a:p>
          <a:p>
            <a:pPr algn="l">
              <a:lnSpc>
                <a:spcPts val="2106"/>
              </a:lnSpc>
              <a:spcAft>
                <a:spcPts val="2250"/>
              </a:spcAft>
            </a:pPr>
            <a:r>
              <a:rPr lang="ru-RU" b="0" i="0" dirty="0">
                <a:solidFill>
                  <a:srgbClr val="474766"/>
                </a:solidFill>
                <a:effectLst/>
                <a:latin typeface="suisse-intl"/>
              </a:rPr>
              <a:t>Умеет работать в команде. Адаптивный кандидат умеет строить отношения с коллегами, прислушиваться к мнению других, совместно решать задачи.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03023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50F512-2D16-B85C-3474-3C48957E0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ЗАДАНИЕ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0C7216-9AE8-C9C1-86C4-DEEEFDD788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У вас на один день назначены два важных мероприятия: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Выступление с классом после уроков и поездка на прием к врачу со собственным ребенком. Ваши </a:t>
            </a:r>
            <a:r>
              <a:rPr lang="ru-RU" dirty="0" err="1"/>
              <a:t>дейтсвия</a:t>
            </a:r>
            <a:r>
              <a:rPr lang="ru-RU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599691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37DD90-EC1D-32C3-CC27-91EBD0B50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851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80D791-1D49-D6A8-3344-FFD94177A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6873"/>
            <a:ext cx="7886700" cy="4600090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</a:rPr>
              <a:t>Навыки – это действия, которые путем периодического повторения закрепляются в поведении человека до такой степени, что производятся автоматически. </a:t>
            </a:r>
            <a:r>
              <a:rPr lang="ru-RU" dirty="0">
                <a:latin typeface="Bahnschrift" panose="020B0502040204020203" pitchFamily="34" charset="0"/>
              </a:rPr>
              <a:t>Чтобы их сформировать, нужны знания. Источников знаний много: книги, статьи, лекции, личное общение, советы наставника. Важно не просто знать, но и закреплять на практике полученную информацию каждый день</a:t>
            </a:r>
          </a:p>
        </p:txBody>
      </p:sp>
    </p:spTree>
    <p:extLst>
      <p:ext uri="{BB962C8B-B14F-4D97-AF65-F5344CB8AC3E}">
        <p14:creationId xmlns:p14="http://schemas.microsoft.com/office/powerpoint/2010/main" val="14323893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3DC85B-105B-7273-5CCE-6E0847F08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Общие правила развития </a:t>
            </a:r>
            <a:r>
              <a:rPr lang="ru-RU" dirty="0" err="1"/>
              <a:t>soft</a:t>
            </a:r>
            <a:r>
              <a:rPr lang="ru-RU" dirty="0"/>
              <a:t> </a:t>
            </a:r>
            <a:r>
              <a:rPr lang="ru-RU" dirty="0" err="1"/>
              <a:t>skills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58791E-E415-AB25-7E0D-D28E874D0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837" y="1583029"/>
            <a:ext cx="7955513" cy="251311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брать пример с тех, у кого эти навыки развиты; находить для себя таких людей, у которых можно научиться; быть примером для студентов, для коллег и тренироваться вместе с ними: учиться гибкости, спокойствию, умению находить компромиссы; заниматься спортом, нетворкингом, иметь хобби: музыка и рисование развивают оба полушария мозга и дают толчок всем интеллектуальным компетенциям. Спорт развивает волевые компетенции, а командный спорт учит работать в команде; разрабатывать проекты – проектная деятельность позволяет развивать социальные, лидерские и интеллектуальные компетенции.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F2FC2DA-AD8A-BA4F-FE1C-5A34748D66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070" y="3161065"/>
            <a:ext cx="5978604" cy="422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7910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1CEB2A-5A41-9D51-4485-644F3853A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Bahnschrift" panose="020B0502040204020203" pitchFamily="34" charset="0"/>
              </a:rPr>
              <a:t>Что мешает педагогу развивать </a:t>
            </a:r>
            <a:r>
              <a:rPr lang="ru-RU" dirty="0" err="1">
                <a:latin typeface="Bahnschrift" panose="020B0502040204020203" pitchFamily="34" charset="0"/>
              </a:rPr>
              <a:t>soft</a:t>
            </a:r>
            <a:r>
              <a:rPr lang="ru-RU" dirty="0">
                <a:latin typeface="Bahnschrift" panose="020B0502040204020203" pitchFamily="34" charset="0"/>
              </a:rPr>
              <a:t> </a:t>
            </a:r>
            <a:r>
              <a:rPr lang="ru-RU" dirty="0" err="1">
                <a:latin typeface="Bahnschrift" panose="020B0502040204020203" pitchFamily="34" charset="0"/>
              </a:rPr>
              <a:t>skills</a:t>
            </a:r>
            <a:r>
              <a:rPr lang="ru-RU" dirty="0">
                <a:latin typeface="Bahnschrift" panose="020B0502040204020203" pitchFamily="34" charset="0"/>
              </a:rPr>
              <a:t>?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FE6749-1489-FEA0-5737-63FA2F3367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latin typeface="Bahnschrift" panose="020B0502040204020203" pitchFamily="34" charset="0"/>
              </a:rPr>
              <a:t>1.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</a:rPr>
              <a:t>Незнание куда, зачем и как развиваться</a:t>
            </a:r>
            <a:r>
              <a:rPr lang="ru-RU" dirty="0">
                <a:latin typeface="Bahnschrift" panose="020B0502040204020203" pitchFamily="34" charset="0"/>
              </a:rPr>
              <a:t>, размытые и нереалистичные планы.</a:t>
            </a:r>
          </a:p>
          <a:p>
            <a:pPr marL="0" indent="0">
              <a:buNone/>
            </a:pPr>
            <a:r>
              <a:rPr lang="ru-RU" dirty="0">
                <a:latin typeface="Bahnschrift" panose="020B0502040204020203" pitchFamily="34" charset="0"/>
              </a:rPr>
              <a:t>2</a:t>
            </a:r>
            <a:r>
              <a:rPr lang="ru-RU" b="1" dirty="0">
                <a:latin typeface="Bahnschrift" panose="020B0502040204020203" pitchFamily="34" charset="0"/>
              </a:rPr>
              <a:t>.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</a:rPr>
              <a:t>Отсутствие готовности что-то менять </a:t>
            </a:r>
            <a:r>
              <a:rPr lang="ru-RU" dirty="0">
                <a:latin typeface="Bahnschrift" panose="020B0502040204020203" pitchFamily="34" charset="0"/>
              </a:rPr>
              <a:t>(педагоги боятся изменений, неопределенности, поэтому они делают только то, что хорошо получается).</a:t>
            </a:r>
          </a:p>
          <a:p>
            <a:pPr marL="0" indent="0">
              <a:buNone/>
            </a:pPr>
            <a:r>
              <a:rPr lang="ru-RU" dirty="0">
                <a:latin typeface="Bahnschrift" panose="020B0502040204020203" pitchFamily="34" charset="0"/>
              </a:rPr>
              <a:t>3.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</a:rPr>
              <a:t>Страх браться за новые задачи и проекты </a:t>
            </a:r>
            <a:r>
              <a:rPr lang="ru-RU" dirty="0">
                <a:latin typeface="Bahnschrift" panose="020B0502040204020203" pitchFamily="34" charset="0"/>
              </a:rPr>
              <a:t>– сомнения, а вдруг не получиться, а что подумают, отчитают и т .п. 4. Отсутствие желания искать и находить время для того, чтобы подумать о своих действиях и их результатах. 5. Отсутствие интереса к обратной связи об успешности своих действий.</a:t>
            </a:r>
          </a:p>
        </p:txBody>
      </p:sp>
    </p:spTree>
    <p:extLst>
      <p:ext uri="{BB962C8B-B14F-4D97-AF65-F5344CB8AC3E}">
        <p14:creationId xmlns:p14="http://schemas.microsoft.com/office/powerpoint/2010/main" val="34748579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8388DC-3FD1-C511-6E4E-48B762439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2FAF413-CC31-0812-2A9B-14D0A4A58C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31481" t="36836" r="4769" b="25091"/>
          <a:stretch/>
        </p:blipFill>
        <p:spPr>
          <a:xfrm>
            <a:off x="117239" y="1399592"/>
            <a:ext cx="9026761" cy="3032449"/>
          </a:xfrm>
        </p:spPr>
      </p:pic>
    </p:spTree>
    <p:extLst>
      <p:ext uri="{BB962C8B-B14F-4D97-AF65-F5344CB8AC3E}">
        <p14:creationId xmlns:p14="http://schemas.microsoft.com/office/powerpoint/2010/main" val="11402738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570F08-A4A7-0296-88D8-F9B1A9A4E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B85888A-BCE0-83E8-B589-81C9FF5D04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31064" t="27091" r="6215" b="23804"/>
          <a:stretch/>
        </p:blipFill>
        <p:spPr>
          <a:xfrm>
            <a:off x="123865" y="1690688"/>
            <a:ext cx="8894519" cy="3917009"/>
          </a:xfrm>
        </p:spPr>
      </p:pic>
    </p:spTree>
    <p:extLst>
      <p:ext uri="{BB962C8B-B14F-4D97-AF65-F5344CB8AC3E}">
        <p14:creationId xmlns:p14="http://schemas.microsoft.com/office/powerpoint/2010/main" val="9323453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CD70AD-A261-0A5E-0810-C2B76E7D3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latin typeface="Bahnschrift" panose="020B0502040204020203" pitchFamily="34" charset="0"/>
              </a:rPr>
              <a:t>Благодарю за внимание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F1379919-4F94-AF99-8E47-C7A6B15807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089" y="2526693"/>
            <a:ext cx="6055821" cy="3966181"/>
          </a:xfrm>
        </p:spPr>
      </p:pic>
    </p:spTree>
    <p:extLst>
      <p:ext uri="{BB962C8B-B14F-4D97-AF65-F5344CB8AC3E}">
        <p14:creationId xmlns:p14="http://schemas.microsoft.com/office/powerpoint/2010/main" val="4686743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C8A1B1-963B-CE9F-6366-F4F269852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Литература: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BCE8E8-73FA-4892-FE9A-F992206060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Сутягина Татьяна Владимировна, кандидат педагогических наук, Костромской государственный университет, Кострома, Россия, st980@mail.ru, </a:t>
            </a:r>
            <a:r>
              <a:rPr lang="ru-RU" dirty="0">
                <a:hlinkClick r:id="rId2"/>
              </a:rPr>
              <a:t>https://orcid.org/0000-0002-7998-2072</a:t>
            </a:r>
            <a:endParaRPr lang="ru-RU" dirty="0"/>
          </a:p>
          <a:p>
            <a:r>
              <a:rPr lang="ru-RU" dirty="0"/>
              <a:t>Беляева Светлана Сергеевна, канд. экономических наук, заведующая кафедрой развития профессионального образования ГАУ ДПО ЯНАО «Региональный институт развития образования», г. Салехард</a:t>
            </a:r>
          </a:p>
        </p:txBody>
      </p:sp>
    </p:spTree>
    <p:extLst>
      <p:ext uri="{BB962C8B-B14F-4D97-AF65-F5344CB8AC3E}">
        <p14:creationId xmlns:p14="http://schemas.microsoft.com/office/powerpoint/2010/main" val="3598440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0812EC-1E81-6957-7B9A-B3AC9D49E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latin typeface="Bahnschrift" panose="020B0502040204020203" pitchFamily="34" charset="0"/>
              </a:rPr>
              <a:t>Главная цель педагога сегодня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ED30CA-BE7B-5C0C-840E-FDED06DD8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943376"/>
          </a:xfrm>
        </p:spPr>
        <p:txBody>
          <a:bodyPr/>
          <a:lstStyle/>
          <a:p>
            <a:r>
              <a:rPr lang="ru-RU" dirty="0"/>
              <a:t>обеспечить обучающемуся (школьнику, студенту) тот уровень развития, который позволит ему быть </a:t>
            </a:r>
            <a:r>
              <a:rPr lang="ru-RU" b="1" u="sng" dirty="0">
                <a:solidFill>
                  <a:schemeClr val="accent1">
                    <a:lumMod val="75000"/>
                  </a:schemeClr>
                </a:solidFill>
              </a:rPr>
              <a:t>успешным при обучении не только в образовательной организации, но и в течение всей дальнейшей жизни. </a:t>
            </a:r>
          </a:p>
          <a:p>
            <a:r>
              <a:rPr lang="ru-RU" dirty="0"/>
              <a:t>Для этого педагог сам должен быть успешным, быть носителем тех навыков, которые он формирует у обучающихся. Поэтому задача развития гибких навыков у педагога особенно актуальна в нашем быстро меняющемся мире.</a:t>
            </a:r>
          </a:p>
        </p:txBody>
      </p:sp>
    </p:spTree>
    <p:extLst>
      <p:ext uri="{BB962C8B-B14F-4D97-AF65-F5344CB8AC3E}">
        <p14:creationId xmlns:p14="http://schemas.microsoft.com/office/powerpoint/2010/main" val="1632231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E65992-4C94-DE3C-10AB-5E51E3030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3711DCB-7EEB-A340-4F6A-2268B2F88F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2" t="9302" r="5164" b="9072"/>
          <a:stretch/>
        </p:blipFill>
        <p:spPr>
          <a:xfrm>
            <a:off x="628651" y="1464906"/>
            <a:ext cx="7886700" cy="4618653"/>
          </a:xfrm>
        </p:spPr>
      </p:pic>
    </p:spTree>
    <p:extLst>
      <p:ext uri="{BB962C8B-B14F-4D97-AF65-F5344CB8AC3E}">
        <p14:creationId xmlns:p14="http://schemas.microsoft.com/office/powerpoint/2010/main" val="2091788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A1D13D-CB65-9F48-5B84-FF274D723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92E8B6-8265-5A9F-B9D4-D325AB1CC1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Наряду с </a:t>
            </a:r>
            <a:r>
              <a:rPr lang="ru-RU" dirty="0" err="1"/>
              <a:t>hard</a:t>
            </a:r>
            <a:r>
              <a:rPr lang="ru-RU" dirty="0"/>
              <a:t> </a:t>
            </a:r>
            <a:r>
              <a:rPr lang="ru-RU" dirty="0" err="1"/>
              <a:t>skills</a:t>
            </a:r>
            <a:r>
              <a:rPr lang="ru-RU" dirty="0"/>
              <a:t>, для освоения которых нужен умственный интеллект (IQ), которым овладевают в учебных заведениях, ученые признают, что важны навыки, для освоения которых нужен высокий уровень EQ (эмоциональный интеллект). Их нельзя подтвердить дипломом, это навыки, которые невозможно сформировать по инструкции. К таким относятся: коммуникабельность, уравновешенность, креативность, умение подстроиться под ситуацию и быстро среагировать в нестандартных обстоятельствах. Поэтому </a:t>
            </a:r>
            <a:r>
              <a:rPr lang="ru-RU" dirty="0" err="1"/>
              <a:t>soft</a:t>
            </a:r>
            <a:r>
              <a:rPr lang="ru-RU" dirty="0"/>
              <a:t> </a:t>
            </a:r>
            <a:r>
              <a:rPr lang="ru-RU" dirty="0" err="1"/>
              <a:t>skills</a:t>
            </a:r>
            <a:r>
              <a:rPr lang="ru-RU" dirty="0"/>
              <a:t> – важные компетенции современного педагога, поскольку он стоит на передовой воспитания и образования общества.</a:t>
            </a:r>
          </a:p>
        </p:txBody>
      </p:sp>
    </p:spTree>
    <p:extLst>
      <p:ext uri="{BB962C8B-B14F-4D97-AF65-F5344CB8AC3E}">
        <p14:creationId xmlns:p14="http://schemas.microsoft.com/office/powerpoint/2010/main" val="610713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7B00D6-CEAE-87B0-8C70-363DE63FA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Bahnschrift" panose="020B0502040204020203" pitchFamily="34" charset="0"/>
              </a:rPr>
              <a:t> Soft </a:t>
            </a:r>
            <a:r>
              <a:rPr lang="ru-RU" dirty="0" err="1">
                <a:latin typeface="Bahnschrift" panose="020B0502040204020203" pitchFamily="34" charset="0"/>
              </a:rPr>
              <a:t>skills</a:t>
            </a:r>
            <a:r>
              <a:rPr lang="ru-RU" dirty="0">
                <a:latin typeface="Bahnschrift" panose="020B0502040204020203" pitchFamily="34" charset="0"/>
              </a:rPr>
              <a:t> определяются: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2D90DF-CC25-162C-9D60-FAF4382C7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58212"/>
            <a:ext cx="7886700" cy="4618751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</a:rPr>
              <a:t>как социально-трудовая </a:t>
            </a:r>
            <a:r>
              <a:rPr lang="ru-RU" dirty="0">
                <a:latin typeface="Bahnschrift" panose="020B0502040204020203" pitchFamily="34" charset="0"/>
              </a:rPr>
              <a:t>характеристика совокупности знаний, умений, навыков и мотивационных характеристик работника в сфере взаимодействия между людьми.</a:t>
            </a:r>
            <a:endParaRPr lang="en-US" dirty="0">
              <a:latin typeface="Bahnschrift" panose="020B0502040204020203" pitchFamily="34" charset="0"/>
            </a:endParaRPr>
          </a:p>
          <a:p>
            <a:pPr marL="0" indent="0" algn="ctr">
              <a:buNone/>
            </a:pPr>
            <a:r>
              <a:rPr lang="ru-RU" sz="2800" dirty="0">
                <a:latin typeface="+mn-lt"/>
              </a:rPr>
              <a:t> </a:t>
            </a:r>
            <a:r>
              <a:rPr lang="ru-RU" sz="1800" dirty="0">
                <a:latin typeface="+mn-lt"/>
              </a:rPr>
              <a:t>Гибкие навыки – это личные навыки и качества, которые отвечают за общение и взаимодействие с другими людьми, эффективный подход к решению задач и качественное управление рабочим процессом</a:t>
            </a:r>
            <a:br>
              <a:rPr lang="ru-RU" sz="1800" b="1" dirty="0">
                <a:latin typeface="+mn-lt"/>
              </a:rPr>
            </a:br>
            <a:endParaRPr lang="ru-RU" sz="1800" dirty="0">
              <a:latin typeface="Bahnschrift" panose="020B0502040204020203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411908F-7AEA-4491-3C42-4DBE90BC37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587" y="4140645"/>
            <a:ext cx="3948825" cy="256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609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B85B-FEE7-7AAE-45B4-9FAF833C5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58605"/>
          </a:xfrm>
        </p:spPr>
        <p:txBody>
          <a:bodyPr>
            <a:noAutofit/>
          </a:bodyPr>
          <a:lstStyle/>
          <a:p>
            <a:r>
              <a:rPr lang="ru-RU" sz="3600" dirty="0">
                <a:latin typeface="Bahnschrift" panose="020B0502040204020203" pitchFamily="34" charset="0"/>
              </a:rPr>
              <a:t>Список возможных </a:t>
            </a:r>
            <a:r>
              <a:rPr lang="en-US" sz="3600" dirty="0">
                <a:latin typeface="Bahnschrift" panose="020B0502040204020203" pitchFamily="34" charset="0"/>
              </a:rPr>
              <a:t>SOFT-skills</a:t>
            </a:r>
            <a:endParaRPr lang="ru-RU" sz="3600" dirty="0">
              <a:latin typeface="Bahnschrift" panose="020B0502040204020203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D70195-9DE3-0D65-5D04-7CDE902C0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56996"/>
            <a:ext cx="7886700" cy="5335878"/>
          </a:xfrm>
        </p:spPr>
        <p:txBody>
          <a:bodyPr>
            <a:normAutofit fontScale="85000" lnSpcReduction="20000"/>
          </a:bodyPr>
          <a:lstStyle/>
          <a:p>
            <a:pPr algn="l">
              <a:spcBef>
                <a:spcPts val="900"/>
              </a:spcBef>
            </a:pPr>
            <a:r>
              <a:rPr lang="ru-RU" b="1" i="0" dirty="0">
                <a:solidFill>
                  <a:srgbClr val="000000"/>
                </a:solidFill>
                <a:effectLst/>
                <a:latin typeface="YS Text"/>
              </a:rPr>
              <a:t>1. Коммуникация</a:t>
            </a:r>
            <a:endParaRPr lang="ru-RU" b="0" i="0" dirty="0">
              <a:solidFill>
                <a:srgbClr val="000000"/>
              </a:solidFill>
              <a:effectLst/>
              <a:latin typeface="YS Text"/>
            </a:endParaRPr>
          </a:p>
          <a:p>
            <a:pPr algn="l">
              <a:spcBef>
                <a:spcPts val="900"/>
              </a:spcBef>
            </a:pPr>
            <a:r>
              <a:rPr lang="ru-RU" b="1" i="0" dirty="0">
                <a:solidFill>
                  <a:srgbClr val="000000"/>
                </a:solidFill>
                <a:effectLst/>
                <a:latin typeface="YS Text"/>
              </a:rPr>
              <a:t>2. Критическое мышление</a:t>
            </a:r>
            <a:endParaRPr lang="ru-RU" b="0" i="0" dirty="0">
              <a:solidFill>
                <a:srgbClr val="000000"/>
              </a:solidFill>
              <a:effectLst/>
              <a:latin typeface="YS Text"/>
            </a:endParaRPr>
          </a:p>
          <a:p>
            <a:pPr algn="l">
              <a:spcBef>
                <a:spcPts val="900"/>
              </a:spcBef>
            </a:pPr>
            <a:r>
              <a:rPr lang="ru-RU" b="1" i="0" dirty="0">
                <a:solidFill>
                  <a:srgbClr val="000000"/>
                </a:solidFill>
                <a:effectLst/>
                <a:latin typeface="YS Text"/>
              </a:rPr>
              <a:t>3.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YS Text"/>
              </a:rPr>
              <a:t>Сервисность</a:t>
            </a:r>
            <a:r>
              <a:rPr lang="ru-RU" b="1" i="0" dirty="0">
                <a:solidFill>
                  <a:srgbClr val="000000"/>
                </a:solidFill>
                <a:effectLst/>
                <a:latin typeface="YS Text"/>
              </a:rPr>
              <a:t>/Клиентоориентированность</a:t>
            </a:r>
            <a:endParaRPr lang="ru-RU" b="0" i="0" dirty="0">
              <a:solidFill>
                <a:srgbClr val="000000"/>
              </a:solidFill>
              <a:effectLst/>
              <a:latin typeface="YS Text"/>
            </a:endParaRPr>
          </a:p>
          <a:p>
            <a:pPr algn="l">
              <a:spcBef>
                <a:spcPts val="900"/>
              </a:spcBef>
            </a:pPr>
            <a:r>
              <a:rPr lang="ru-RU" b="1" i="0" dirty="0">
                <a:solidFill>
                  <a:srgbClr val="000000"/>
                </a:solidFill>
                <a:effectLst/>
                <a:latin typeface="YS Text"/>
              </a:rPr>
              <a:t>4. Управление проектами, людьми и собой</a:t>
            </a:r>
            <a:endParaRPr lang="ru-RU" b="0" i="0" dirty="0">
              <a:solidFill>
                <a:srgbClr val="000000"/>
              </a:solidFill>
              <a:effectLst/>
              <a:latin typeface="YS Text"/>
            </a:endParaRPr>
          </a:p>
          <a:p>
            <a:pPr algn="l">
              <a:spcBef>
                <a:spcPts val="900"/>
              </a:spcBef>
            </a:pPr>
            <a:r>
              <a:rPr lang="ru-RU" b="1" i="0" dirty="0">
                <a:solidFill>
                  <a:srgbClr val="000000"/>
                </a:solidFill>
                <a:effectLst/>
                <a:latin typeface="YS Text"/>
              </a:rPr>
              <a:t>5. Наставничество и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YS Text"/>
              </a:rPr>
              <a:t>менторинг</a:t>
            </a:r>
            <a:endParaRPr lang="ru-RU" b="0" i="0" dirty="0">
              <a:solidFill>
                <a:srgbClr val="000000"/>
              </a:solidFill>
              <a:effectLst/>
              <a:latin typeface="YS Text"/>
            </a:endParaRPr>
          </a:p>
          <a:p>
            <a:pPr algn="l">
              <a:spcBef>
                <a:spcPts val="900"/>
              </a:spcBef>
            </a:pPr>
            <a:r>
              <a:rPr lang="ru-RU" b="1" i="0" dirty="0">
                <a:solidFill>
                  <a:srgbClr val="000000"/>
                </a:solidFill>
                <a:effectLst/>
                <a:latin typeface="YS Text"/>
              </a:rPr>
              <a:t>6. Решение проблем</a:t>
            </a:r>
            <a:endParaRPr lang="ru-RU" b="0" i="0" dirty="0">
              <a:solidFill>
                <a:srgbClr val="000000"/>
              </a:solidFill>
              <a:effectLst/>
              <a:latin typeface="YS Text"/>
            </a:endParaRPr>
          </a:p>
          <a:p>
            <a:pPr algn="l">
              <a:spcBef>
                <a:spcPts val="900"/>
              </a:spcBef>
            </a:pPr>
            <a:r>
              <a:rPr lang="ru-RU" b="1" i="0" dirty="0">
                <a:solidFill>
                  <a:srgbClr val="000000"/>
                </a:solidFill>
                <a:effectLst/>
                <a:latin typeface="YS Text"/>
              </a:rPr>
              <a:t>7. Принятие решений</a:t>
            </a:r>
            <a:endParaRPr lang="ru-RU" b="0" i="0" dirty="0">
              <a:solidFill>
                <a:srgbClr val="000000"/>
              </a:solidFill>
              <a:effectLst/>
              <a:latin typeface="YS Text"/>
            </a:endParaRPr>
          </a:p>
          <a:p>
            <a:pPr algn="l">
              <a:spcBef>
                <a:spcPts val="900"/>
              </a:spcBef>
            </a:pPr>
            <a:r>
              <a:rPr lang="ru-RU" b="1" i="0" dirty="0">
                <a:solidFill>
                  <a:srgbClr val="000000"/>
                </a:solidFill>
                <a:effectLst/>
                <a:latin typeface="YS Text"/>
              </a:rPr>
              <a:t>8. Эмоциональный интеллект</a:t>
            </a:r>
            <a:endParaRPr lang="ru-RU" b="0" i="0" dirty="0">
              <a:solidFill>
                <a:srgbClr val="000000"/>
              </a:solidFill>
              <a:effectLst/>
              <a:latin typeface="YS Text"/>
            </a:endParaRPr>
          </a:p>
          <a:p>
            <a:pPr algn="l">
              <a:spcBef>
                <a:spcPts val="900"/>
              </a:spcBef>
            </a:pPr>
            <a:r>
              <a:rPr lang="ru-RU" b="1" i="0" dirty="0">
                <a:solidFill>
                  <a:srgbClr val="000000"/>
                </a:solidFill>
                <a:effectLst/>
                <a:latin typeface="YS Text"/>
              </a:rPr>
              <a:t>9. Ненасильственное общение</a:t>
            </a:r>
            <a:endParaRPr lang="ru-RU" b="0" i="0" dirty="0">
              <a:solidFill>
                <a:srgbClr val="000000"/>
              </a:solidFill>
              <a:effectLst/>
              <a:latin typeface="YS Text"/>
            </a:endParaRPr>
          </a:p>
          <a:p>
            <a:pPr algn="l">
              <a:spcBef>
                <a:spcPts val="900"/>
              </a:spcBef>
            </a:pPr>
            <a:r>
              <a:rPr lang="ru-RU" b="1" i="0" dirty="0">
                <a:solidFill>
                  <a:srgbClr val="000000"/>
                </a:solidFill>
                <a:effectLst/>
                <a:latin typeface="YS Text"/>
              </a:rPr>
              <a:t>10. Управление знаниями</a:t>
            </a:r>
            <a:endParaRPr lang="ru-RU" b="0" i="0" dirty="0">
              <a:solidFill>
                <a:srgbClr val="000000"/>
              </a:solidFill>
              <a:effectLst/>
              <a:latin typeface="YS Text"/>
            </a:endParaRPr>
          </a:p>
          <a:p>
            <a:pPr algn="l">
              <a:spcBef>
                <a:spcPts val="900"/>
              </a:spcBef>
            </a:pPr>
            <a:r>
              <a:rPr lang="ru-RU" b="1" i="0" dirty="0">
                <a:solidFill>
                  <a:srgbClr val="000000"/>
                </a:solidFill>
                <a:effectLst/>
                <a:latin typeface="YS Text"/>
              </a:rPr>
              <a:t>11. Работа в режиме неопределенности</a:t>
            </a:r>
            <a:endParaRPr lang="ru-RU" b="0" i="0" dirty="0">
              <a:solidFill>
                <a:srgbClr val="000000"/>
              </a:solidFill>
              <a:effectLst/>
              <a:latin typeface="YS Text"/>
            </a:endParaRPr>
          </a:p>
          <a:p>
            <a:pPr algn="l">
              <a:spcBef>
                <a:spcPts val="900"/>
              </a:spcBef>
            </a:pPr>
            <a:r>
              <a:rPr lang="ru-RU" b="1" i="0" dirty="0">
                <a:solidFill>
                  <a:srgbClr val="000000"/>
                </a:solidFill>
                <a:effectLst/>
                <a:latin typeface="YS Text"/>
              </a:rPr>
              <a:t>12. Бережливое производство</a:t>
            </a:r>
            <a:endParaRPr lang="ru-RU" b="0" i="0" dirty="0">
              <a:solidFill>
                <a:srgbClr val="000000"/>
              </a:solidFill>
              <a:effectLst/>
              <a:latin typeface="YS Text"/>
            </a:endParaRPr>
          </a:p>
          <a:p>
            <a:pPr algn="l">
              <a:spcBef>
                <a:spcPts val="900"/>
              </a:spcBef>
            </a:pPr>
            <a:r>
              <a:rPr lang="ru-RU" b="1" i="0" dirty="0">
                <a:solidFill>
                  <a:srgbClr val="000000"/>
                </a:solidFill>
                <a:effectLst/>
                <a:latin typeface="YS Text"/>
              </a:rPr>
              <a:t>13. Экологическое мышление</a:t>
            </a:r>
            <a:endParaRPr lang="ru-RU" b="0" i="0" dirty="0">
              <a:solidFill>
                <a:srgbClr val="000000"/>
              </a:solidFill>
              <a:effectLst/>
              <a:latin typeface="YS Text"/>
            </a:endParaRPr>
          </a:p>
          <a:p>
            <a:pPr algn="l">
              <a:spcBef>
                <a:spcPts val="900"/>
              </a:spcBef>
            </a:pPr>
            <a:r>
              <a:rPr lang="ru-RU" b="1" i="0" dirty="0">
                <a:solidFill>
                  <a:srgbClr val="000000"/>
                </a:solidFill>
                <a:effectLst/>
                <a:latin typeface="YS Text"/>
              </a:rPr>
              <a:t>14. Самоанализ и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YS Text"/>
              </a:rPr>
              <a:t>саморефлексия</a:t>
            </a:r>
            <a:endParaRPr lang="ru-RU" b="0" i="0" dirty="0">
              <a:solidFill>
                <a:srgbClr val="000000"/>
              </a:solidFill>
              <a:effectLst/>
              <a:latin typeface="YS Text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2668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83F3A6-F0A1-A34C-3579-C2381D05B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latin typeface="Bahnschrift" panose="020B0502040204020203" pitchFamily="34" charset="0"/>
              </a:rPr>
              <a:t>Что быстрее освоить?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FB8786-0208-67FA-EB2A-E8B873E23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83566"/>
            <a:ext cx="7886700" cy="5290457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latin typeface="Bahnschrift" panose="020B0502040204020203" pitchFamily="34" charset="0"/>
              </a:rPr>
              <a:t>Hard </a:t>
            </a:r>
            <a:r>
              <a:rPr lang="ru-RU" dirty="0" err="1">
                <a:latin typeface="Bahnschrift" panose="020B0502040204020203" pitchFamily="34" charset="0"/>
              </a:rPr>
              <a:t>skills</a:t>
            </a:r>
            <a:r>
              <a:rPr lang="ru-RU" dirty="0">
                <a:latin typeface="Bahnschrift" panose="020B0502040204020203" pitchFamily="34" charset="0"/>
              </a:rPr>
              <a:t> осваиваются в более высоком темпе по сравнению с </a:t>
            </a:r>
            <a:r>
              <a:rPr lang="ru-RU" dirty="0" err="1">
                <a:latin typeface="Bahnschrift" panose="020B0502040204020203" pitchFamily="34" charset="0"/>
              </a:rPr>
              <a:t>soft</a:t>
            </a:r>
            <a:r>
              <a:rPr lang="ru-RU" dirty="0">
                <a:latin typeface="Bahnschrift" panose="020B0502040204020203" pitchFamily="34" charset="0"/>
              </a:rPr>
              <a:t> </a:t>
            </a:r>
            <a:r>
              <a:rPr lang="ru-RU" dirty="0" err="1">
                <a:latin typeface="Bahnschrift" panose="020B0502040204020203" pitchFamily="34" charset="0"/>
              </a:rPr>
              <a:t>skills</a:t>
            </a:r>
            <a:r>
              <a:rPr lang="ru-RU" dirty="0">
                <a:latin typeface="Bahnschrift" panose="020B0502040204020203" pitchFamily="34" charset="0"/>
              </a:rPr>
              <a:t>. </a:t>
            </a:r>
            <a:endParaRPr lang="en-US" dirty="0">
              <a:latin typeface="Bahnschrift" panose="020B0502040204020203" pitchFamily="34" charset="0"/>
            </a:endParaRPr>
          </a:p>
          <a:p>
            <a:r>
              <a:rPr lang="ru-RU" dirty="0">
                <a:latin typeface="Bahnschrift" panose="020B0502040204020203" pitchFamily="34" charset="0"/>
              </a:rPr>
              <a:t>Развитие любых </a:t>
            </a:r>
            <a:r>
              <a:rPr lang="ru-RU" dirty="0" err="1">
                <a:latin typeface="Bahnschrift" panose="020B0502040204020203" pitchFamily="34" charset="0"/>
              </a:rPr>
              <a:t>soft</a:t>
            </a:r>
            <a:r>
              <a:rPr lang="ru-RU" dirty="0">
                <a:latin typeface="Bahnschrift" panose="020B0502040204020203" pitchFamily="34" charset="0"/>
              </a:rPr>
              <a:t> </a:t>
            </a:r>
            <a:r>
              <a:rPr lang="ru-RU" dirty="0" err="1">
                <a:latin typeface="Bahnschrift" panose="020B0502040204020203" pitchFamily="34" charset="0"/>
              </a:rPr>
              <a:t>skills</a:t>
            </a:r>
            <a:r>
              <a:rPr lang="ru-RU" dirty="0">
                <a:latin typeface="Bahnschrift" panose="020B0502040204020203" pitchFamily="34" charset="0"/>
              </a:rPr>
              <a:t> требует времени. Некоторые профессиональные навыки можно приобрести буквально за несколько дней. В случае с гибкими навыками процесс почти всегда долгий: нескольких дней точно не хватит, чтобы научиться общаться иначе, чем вы привыкли, или чтобы начать уверенно анализировать информацию, если раньше вы в этом были не очень сильны. И так почти со всеми </a:t>
            </a:r>
            <a:r>
              <a:rPr lang="ru-RU" dirty="0" err="1">
                <a:latin typeface="Bahnschrift" panose="020B0502040204020203" pitchFamily="34" charset="0"/>
              </a:rPr>
              <a:t>soft</a:t>
            </a:r>
            <a:r>
              <a:rPr lang="ru-RU" dirty="0">
                <a:latin typeface="Bahnschrift" panose="020B0502040204020203" pitchFamily="34" charset="0"/>
              </a:rPr>
              <a:t> </a:t>
            </a:r>
            <a:r>
              <a:rPr lang="ru-RU" dirty="0" err="1">
                <a:latin typeface="Bahnschrift" panose="020B0502040204020203" pitchFamily="34" charset="0"/>
              </a:rPr>
              <a:t>skills</a:t>
            </a:r>
            <a:r>
              <a:rPr lang="ru-RU" dirty="0">
                <a:latin typeface="Bahnschrift" panose="020B0502040204020203" pitchFamily="34" charset="0"/>
              </a:rPr>
              <a:t>,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</a:rPr>
              <a:t>потому что многие из этих качеств связаны с нашими глубинными привычками и установками, а их изменение требует времени.</a:t>
            </a:r>
          </a:p>
        </p:txBody>
      </p:sp>
    </p:spTree>
    <p:extLst>
      <p:ext uri="{BB962C8B-B14F-4D97-AF65-F5344CB8AC3E}">
        <p14:creationId xmlns:p14="http://schemas.microsoft.com/office/powerpoint/2010/main" val="908353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C0D0C8-2C89-9B21-3E65-AA40F04ED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B0AB63D-E236-23AA-AED7-D5D5A8DEF0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6" r="4735"/>
          <a:stretch/>
        </p:blipFill>
        <p:spPr>
          <a:xfrm>
            <a:off x="143157" y="849087"/>
            <a:ext cx="8857685" cy="5814888"/>
          </a:xfrm>
        </p:spPr>
      </p:pic>
    </p:spTree>
    <p:extLst>
      <p:ext uri="{BB962C8B-B14F-4D97-AF65-F5344CB8AC3E}">
        <p14:creationId xmlns:p14="http://schemas.microsoft.com/office/powerpoint/2010/main" val="35516269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1005</TotalTime>
  <Words>1177</Words>
  <Application>Microsoft Office PowerPoint</Application>
  <PresentationFormat>Экран (4:3)</PresentationFormat>
  <Paragraphs>85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6" baseType="lpstr">
      <vt:lpstr>Arial</vt:lpstr>
      <vt:lpstr>Bahnschrift</vt:lpstr>
      <vt:lpstr>Calibri</vt:lpstr>
      <vt:lpstr>Calibri Light</vt:lpstr>
      <vt:lpstr>suisse-intl</vt:lpstr>
      <vt:lpstr>YS Text</vt:lpstr>
      <vt:lpstr>Тема Office</vt:lpstr>
      <vt:lpstr>Развитие soft skills  будущих педагогов</vt:lpstr>
      <vt:lpstr>навыки будущего, цифровизация, тренды, soft skills. </vt:lpstr>
      <vt:lpstr>Главная цель педагога сегодня </vt:lpstr>
      <vt:lpstr>Презентация PowerPoint</vt:lpstr>
      <vt:lpstr>Презентация PowerPoint</vt:lpstr>
      <vt:lpstr> Soft skills определяются:</vt:lpstr>
      <vt:lpstr>Список возможных SOFT-skills</vt:lpstr>
      <vt:lpstr>Что быстрее освоить? </vt:lpstr>
      <vt:lpstr>Презентация PowerPoint</vt:lpstr>
      <vt:lpstr>Презентация PowerPoint</vt:lpstr>
      <vt:lpstr>КРЕАТИВНОСТЬ - способность видеть то, чего еще нет</vt:lpstr>
      <vt:lpstr>ЗАДАНИЕ</vt:lpstr>
      <vt:lpstr>Препятствовать творческому мышлению учителя могут: </vt:lpstr>
      <vt:lpstr>КОММУНИКАЦИЯ </vt:lpstr>
      <vt:lpstr>ЗАДАНИЕ на развитие невербальной коммуникации</vt:lpstr>
      <vt:lpstr>КРИТИЧЕСКОЕ МЫШЛЕНИЕ </vt:lpstr>
      <vt:lpstr>ЗАДАНИЕ</vt:lpstr>
      <vt:lpstr>ЭМОЦИОНАЛЬНЫЙ ИНТЕЛЛЕКТ </vt:lpstr>
      <vt:lpstr>ЗАДАНИЕ</vt:lpstr>
      <vt:lpstr>АДАПТИВНОСТЬ </vt:lpstr>
      <vt:lpstr>Как проявляется адаптивность </vt:lpstr>
      <vt:lpstr>ЗАДАНИЕ </vt:lpstr>
      <vt:lpstr>Презентация PowerPoint</vt:lpstr>
      <vt:lpstr>Общие правила развития soft skills</vt:lpstr>
      <vt:lpstr>Что мешает педагогу развивать soft skills? </vt:lpstr>
      <vt:lpstr>Презентация PowerPoint</vt:lpstr>
      <vt:lpstr>Презентация PowerPoint</vt:lpstr>
      <vt:lpstr>Благодарю за внимание</vt:lpstr>
      <vt:lpstr>Литература: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USER</cp:lastModifiedBy>
  <cp:revision>26</cp:revision>
  <cp:lastPrinted>2024-11-21T03:48:35Z</cp:lastPrinted>
  <dcterms:created xsi:type="dcterms:W3CDTF">2024-11-19T13:15:09Z</dcterms:created>
  <dcterms:modified xsi:type="dcterms:W3CDTF">2024-11-21T07:15:39Z</dcterms:modified>
</cp:coreProperties>
</file>