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8" r:id="rId2"/>
    <p:sldId id="276" r:id="rId3"/>
    <p:sldId id="313" r:id="rId4"/>
    <p:sldId id="322" r:id="rId5"/>
    <p:sldId id="323" r:id="rId6"/>
    <p:sldId id="314" r:id="rId7"/>
    <p:sldId id="315" r:id="rId8"/>
    <p:sldId id="312" r:id="rId9"/>
    <p:sldId id="325" r:id="rId10"/>
    <p:sldId id="341" r:id="rId11"/>
    <p:sldId id="339" r:id="rId12"/>
    <p:sldId id="330" r:id="rId13"/>
    <p:sldId id="331" r:id="rId14"/>
    <p:sldId id="332" r:id="rId15"/>
    <p:sldId id="335" r:id="rId16"/>
    <p:sldId id="337" r:id="rId17"/>
    <p:sldId id="324" r:id="rId18"/>
    <p:sldId id="316" r:id="rId19"/>
    <p:sldId id="317" r:id="rId20"/>
    <p:sldId id="318" r:id="rId21"/>
    <p:sldId id="340" r:id="rId22"/>
    <p:sldId id="320" r:id="rId23"/>
    <p:sldId id="299" r:id="rId24"/>
    <p:sldId id="289" r:id="rId2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60"/>
  </p:normalViewPr>
  <p:slideViewPr>
    <p:cSldViewPr>
      <p:cViewPr varScale="1">
        <p:scale>
          <a:sx n="68" d="100"/>
          <a:sy n="68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8E154-CA61-476F-A6E7-75C1B652198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26DE6-5238-4719-82C5-73300EEC9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8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E0C06-5FE1-4F23-A7EB-1A222EB9CE1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892EC07-EFA5-44DD-B5EE-C930C350F495}" type="slidenum">
              <a:rPr lang="ru-RU" b="0" smtClean="0"/>
              <a:pPr/>
              <a:t>24</a:t>
            </a:fld>
            <a:endParaRPr lang="ru-RU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315540-6ED7-4EE3-836B-EBC95C831C8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9C766C-4BE0-45BF-A117-1B67C53BE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kiv.instrao.ru/" TargetMode="External"/><Relationship Id="rId7" Type="http://schemas.openxmlformats.org/officeDocument/2006/relationships/hyperlink" Target="https://cloud.mail.ru/public/LtfJ/qNvWciVnE" TargetMode="External"/><Relationship Id="rId2" Type="http://schemas.openxmlformats.org/officeDocument/2006/relationships/hyperlink" Target="https://edsoo.ru/Instruktivnie_materiali_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a.prosv.ru/content/?situations=true" TargetMode="External"/><Relationship Id="rId5" Type="http://schemas.openxmlformats.org/officeDocument/2006/relationships/hyperlink" Target="https://fipi.ru/otkrytyy-bank-zadaniy-dlya-otsenki-yestestvennonauchnoy-gramotnosti" TargetMode="External"/><Relationship Id="rId4" Type="http://schemas.openxmlformats.org/officeDocument/2006/relationships/hyperlink" Target="https://edsoo.ru/Vserossijskij_metodicheskij_seminar_Formirovanie_i_ocenka_funkcionalnoj_gramotnosti_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928813" y="357188"/>
            <a:ext cx="7000875" cy="1016000"/>
          </a:xfr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«Средняя общеобразовательная школа № 14» Находкинского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76872"/>
            <a:ext cx="7143750" cy="2304255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0" b="1" dirty="0">
                <a:solidFill>
                  <a:schemeClr val="tx1"/>
                </a:solidFill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Формирование </a:t>
            </a:r>
            <a:r>
              <a:rPr lang="ru-RU" sz="16000" b="1">
                <a:solidFill>
                  <a:schemeClr val="tx1"/>
                </a:solidFill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естественно-научной грамотности </a:t>
            </a:r>
            <a:r>
              <a:rPr lang="ru-RU" sz="16000" b="1" dirty="0">
                <a:solidFill>
                  <a:schemeClr val="tx1"/>
                </a:solidFill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на уроках химии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9600" b="1" dirty="0">
              <a:solidFill>
                <a:schemeClr val="tx1"/>
              </a:solidFill>
              <a:latin typeface="+mj-lt"/>
              <a:ea typeface="Adobe Kaiti Std R" pitchFamily="18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9600" b="1" dirty="0">
              <a:solidFill>
                <a:schemeClr val="tx1"/>
              </a:solidFill>
              <a:latin typeface="+mj-lt"/>
              <a:ea typeface="Adobe Kaiti Std R" pitchFamily="18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Kaiti Std R" pitchFamily="18" charset="-128"/>
                <a:cs typeface="Times New Roman" panose="02020603050405020304" pitchFamily="18" charset="0"/>
              </a:rPr>
              <a:t>Якимчук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ea typeface="Adobe Kaiti Std R" pitchFamily="18" charset="-128"/>
                <a:cs typeface="Times New Roman" panose="02020603050405020304" pitchFamily="18" charset="0"/>
              </a:rPr>
              <a:t> Инесса Анатольевна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Корф Елена Николаевна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8000" b="1" i="1" dirty="0">
                <a:solidFill>
                  <a:srgbClr val="2D2D8A"/>
                </a:solidFill>
                <a:latin typeface="Arial Black" pitchFamily="34" charset="0"/>
                <a:ea typeface="Adobe Kaiti Std R" pitchFamily="18" charset="-128"/>
              </a:rPr>
              <a:t> </a:t>
            </a:r>
            <a:endParaRPr lang="ru-RU" sz="4000" b="1" i="1" dirty="0">
              <a:solidFill>
                <a:srgbClr val="2D2D8A"/>
              </a:solidFill>
              <a:latin typeface="Arial Black" pitchFamily="34" charset="0"/>
              <a:ea typeface="Adobe Kaiti Std R" pitchFamily="18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38" y="285750"/>
            <a:ext cx="6715125" cy="35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rgbClr val="FF0000">
                    <a:lumMod val="10000"/>
                  </a:srgbClr>
                </a:solidFill>
              </a:rPr>
              <a:t> </a:t>
            </a:r>
            <a:endParaRPr lang="ru-RU" sz="1700" dirty="0">
              <a:solidFill>
                <a:srgbClr val="FF0000">
                  <a:lumMod val="10000"/>
                </a:srgbClr>
              </a:solidFill>
            </a:endParaRPr>
          </a:p>
        </p:txBody>
      </p:sp>
      <p:pic>
        <p:nvPicPr>
          <p:cNvPr id="8197" name="Picture 6" descr="C:\Documents and Settings\Admin\Рабочий стол\Microsoft Office\картинки - 2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5750"/>
            <a:ext cx="1200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85938" y="5929313"/>
            <a:ext cx="5214937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октября 2022года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Находка</a:t>
            </a:r>
          </a:p>
        </p:txBody>
      </p:sp>
      <p:pic>
        <p:nvPicPr>
          <p:cNvPr id="8199" name="Рисунок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000625"/>
            <a:ext cx="145415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3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818072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Поваренная соль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136904" cy="5976664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Соль жизненно необходима для жизнедеятельности человека, равно как и всех прочих живых существ. В основном в соли, используемой в быту, содержится хлорид натрия. Составные части соли участвуют в очень важных биохимических процессах живых организмов: выработке соляной кислоты – важного компонента желудочного сока, в передаче нервных импульсов, сокращении мышечных волокон. Но надо помнить, что переизбыток соли может приводить к нежелательным последствиям, например к задержке жидкости в организме и повышению кровяного давления.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Вопрос 1.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Существует крылатое выражение «Пуд соли съесть» (вдвоём), которое означает, что двое провели вместе достаточно много времени. Считается, что в день один человек употребляет около 10 г соли. Сколько же времени надо провести вместе двум друзьям, чтобы за это время съесть пуд (16 кг) соли? Ответ подтвердите расчётами</a:t>
            </a:r>
          </a:p>
          <a:p>
            <a:pPr marL="8229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2,2 года. </a:t>
            </a:r>
          </a:p>
          <a:p>
            <a:pPr marL="8229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Расчёты: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два человека в год съедят соли: 20 · 365= 7300 г (7,3 кг) </a:t>
            </a:r>
          </a:p>
          <a:p>
            <a:pPr marL="82296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16 : 7,3 = 2,2 </a:t>
            </a:r>
            <a:r>
              <a:rPr lang="ru-RU" sz="1800">
                <a:latin typeface="Times New Roman" pitchFamily="18" charset="0"/>
                <a:cs typeface="Times New Roman" pitchFamily="18" charset="0"/>
              </a:rPr>
              <a:t>года </a:t>
            </a:r>
          </a:p>
          <a:p>
            <a:pPr marL="82296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marL="539496" indent="-457200" algn="just"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Дан верный ответ-1 балл </a:t>
            </a:r>
          </a:p>
          <a:p>
            <a:pPr marL="539496" indent="-457200" algn="just"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Даны другие варианты ответа– 0 баллов </a:t>
            </a:r>
          </a:p>
        </p:txBody>
      </p:sp>
    </p:spTree>
    <p:extLst>
      <p:ext uri="{BB962C8B-B14F-4D97-AF65-F5344CB8AC3E}">
        <p14:creationId xmlns:p14="http://schemas.microsoft.com/office/powerpoint/2010/main" val="3092167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4084"/>
              </p:ext>
            </p:extLst>
          </p:nvPr>
        </p:nvGraphicFramePr>
        <p:xfrm>
          <a:off x="1331640" y="1124741"/>
          <a:ext cx="7416824" cy="3816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0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вещества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Сорт соли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5645" algn="l"/>
                        </a:tabLst>
                      </a:pPr>
                      <a:r>
                        <a:rPr lang="ru-RU" sz="1300">
                          <a:effectLst/>
                        </a:rPr>
                        <a:t>экстра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высший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первый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второй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Хлористый натрий, %, не менее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99,70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98,40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97,70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97,00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Кальций - ион, %, не более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Магний – ион, %, не более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Сульфат - ион, %, не более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Калий - ион, %, не более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Оксид железа (</a:t>
                      </a:r>
                      <a:r>
                        <a:rPr lang="en-US" sz="1300">
                          <a:effectLst/>
                        </a:rPr>
                        <a:t>III</a:t>
                      </a:r>
                      <a:r>
                        <a:rPr lang="ru-RU" sz="1300">
                          <a:effectLst/>
                        </a:rPr>
                        <a:t>) , %, не более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Сульфат натрия, %, не более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 нормируется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12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795592" cy="17281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 2.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Чаще всего соль белая, но может иметь сероватый оттенок. В таблице приведены данные о составе различных сортов соли.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основании данных таблицы определите, соль каких сортов может иметь сероватый цвет. Поясните, почему цвет будет не белым.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723584" cy="39604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 первого и второго сортов может иметь сероватый оттенок. Это объясняется наличием большего количества примесей, чем в соли сортов экстра и высший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Дан верный ответ и записано пояснение – 2 балла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Дан верный ответ, но пояснение ошибочно или отсутствует-1 балл 3. Даны другие ответы или ответ отсутствует– 0 баллов</a:t>
            </a:r>
          </a:p>
        </p:txBody>
      </p:sp>
    </p:spTree>
    <p:extLst>
      <p:ext uri="{BB962C8B-B14F-4D97-AF65-F5344CB8AC3E}">
        <p14:creationId xmlns:p14="http://schemas.microsoft.com/office/powerpoint/2010/main" val="2028426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795592" cy="18722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 3.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Используя данные таблицы о составе различных сортов соли, вычислите, во сколько раз меньше магния содержится в 50 г соли высшего сорта, чем в 50 г соли второго сорта. Ответ подтвердите расчётами.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723584" cy="3240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    в 5 раз.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Расчёты: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0,25 : 0,05 = 5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</a:p>
          <a:p>
            <a:pPr marL="484632" indent="-457200" algn="just">
              <a:lnSpc>
                <a:spcPct val="15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 верный ответ - 1балл </a:t>
            </a:r>
          </a:p>
          <a:p>
            <a:pPr marL="484632" indent="-457200" algn="just">
              <a:lnSpc>
                <a:spcPct val="15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Даны другие ответы или ответ отсутствует– 0 баллов</a:t>
            </a:r>
          </a:p>
        </p:txBody>
      </p:sp>
    </p:spTree>
    <p:extLst>
      <p:ext uri="{BB962C8B-B14F-4D97-AF65-F5344CB8AC3E}">
        <p14:creationId xmlns:p14="http://schemas.microsoft.com/office/powerpoint/2010/main" val="67459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867600" cy="223224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 5.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Зимой хлорид натрия, смешанный с другими солями, песком или глиной – так называемая техническая соль – применяется как антифриз против гололёда. До сих пор техническая соль может считаться эффективным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противогололёдным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средством. 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1.Какое свойство соли обусловило такое её применение в народном хозяйстве? 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2.Какую роль играет песок в используемой смеси?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795592" cy="381642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1.соль поглощает воду и превращается в раствор, температура замерзания которого ниже, чем у воды;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2.песок удерживает раствор, не даёт раствору стекать с дороги; уменьшает скользкость дороги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Критерии </a:t>
            </a:r>
          </a:p>
          <a:p>
            <a:pPr marL="484632" indent="-457200" algn="just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Даны два верных ответа – 2 балла </a:t>
            </a:r>
          </a:p>
          <a:p>
            <a:pPr marL="484632" indent="-457200" algn="just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Дан один верный ответ - 1балл</a:t>
            </a:r>
          </a:p>
          <a:p>
            <a:pPr marL="484632" indent="-457200" algn="just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Другие ответы или ответ отсутствует– 0 баллов </a:t>
            </a:r>
          </a:p>
        </p:txBody>
      </p:sp>
    </p:spTree>
    <p:extLst>
      <p:ext uri="{BB962C8B-B14F-4D97-AF65-F5344CB8AC3E}">
        <p14:creationId xmlns:p14="http://schemas.microsoft.com/office/powerpoint/2010/main" val="173172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Текст 4.   Проверка закона сохранения массы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8136904" cy="555570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Частный случай закона сохранения энергии – закон сохранения массы. В общем виде он звучит так: «Масса веществ, вступивших в реакцию, равна массе веществ, получившихся в результате неё». </a:t>
            </a:r>
          </a:p>
          <a:p>
            <a:pPr algn="just">
              <a:lnSpc>
                <a:spcPct val="12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Восьмиклассник Ваня решил на практике проверить закон сохранения массы. Он взял медную проволоку, скрутил её и взвесил на точных весах. Масса проволоки составила 8,26 г. Затем он поджёг спиртовку и прокалил проволоку до образования чёрного налёта. Остудив проволоку, он снова её взвесил. Весы показали массу 9,12 г.  </a:t>
            </a:r>
          </a:p>
          <a:p>
            <a:pPr algn="just">
              <a:lnSpc>
                <a:spcPct val="12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Обрадовавшись, Ваня решил, что он доказал несостоятельность закона сохранения массы.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Вопрос 1.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Объясните, почему Ваня сделал неправильный вывод из своего опыта.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Вопрос 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Вычислите массу кислорода, который прореагировал с медью.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Запишите уравнение реакции, которую провел Ваня.</a:t>
            </a:r>
          </a:p>
        </p:txBody>
      </p:sp>
    </p:spTree>
    <p:extLst>
      <p:ext uri="{BB962C8B-B14F-4D97-AF65-F5344CB8AC3E}">
        <p14:creationId xmlns:p14="http://schemas.microsoft.com/office/powerpoint/2010/main" val="3877244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096832" cy="548369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«Медь реагирует с кислородом воздуха, поэтому общая масса продуктов реакции оказывается больше, чем первоначальная масса меди».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9,12 – 8,26  = 0,86 г.</a:t>
            </a:r>
          </a:p>
          <a:p>
            <a:pPr marL="82296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=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CuO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57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Современный урок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20880" cy="4800600"/>
          </a:xfrm>
        </p:spPr>
        <p:txBody>
          <a:bodyPr/>
          <a:lstStyle/>
          <a:p>
            <a:r>
              <a:rPr lang="ru-RU" dirty="0"/>
              <a:t>Мотивационно-целевой этап</a:t>
            </a:r>
          </a:p>
          <a:p>
            <a:endParaRPr lang="ru-RU" dirty="0"/>
          </a:p>
          <a:p>
            <a:r>
              <a:rPr lang="ru-RU" dirty="0"/>
              <a:t>Процессуальный этап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dirty="0"/>
              <a:t>Рефлексивно-оценочный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222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2718"/>
            <a:ext cx="7704856" cy="6839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  диагностики   04.02 РЭШ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328050"/>
              </p:ext>
            </p:extLst>
          </p:nvPr>
        </p:nvGraphicFramePr>
        <p:xfrm>
          <a:off x="1115616" y="1052736"/>
          <a:ext cx="7776864" cy="559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Вид ФГ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Недостаточный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Низкий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Повышенный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Высокий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Математическая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7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32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39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20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Читательская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6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21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39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29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5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Естественно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научная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31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34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25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8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Финансовая 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7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17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18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29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29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3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Креативное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мышление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21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15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42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16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6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26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2718"/>
            <a:ext cx="7704856" cy="97202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  диагностики   17.03 РЭШ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83369"/>
              </p:ext>
            </p:extLst>
          </p:nvPr>
        </p:nvGraphicFramePr>
        <p:xfrm>
          <a:off x="1043608" y="1196752"/>
          <a:ext cx="7920881" cy="5452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Вид ФГ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Недостаточный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Низкий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Повышенный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Высокий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Математическая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Читательская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Естественно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научная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Финансовая 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3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Креативное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мышление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88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90" y="260648"/>
            <a:ext cx="7975697" cy="576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85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33467"/>
              </p:ext>
            </p:extLst>
          </p:nvPr>
        </p:nvGraphicFramePr>
        <p:xfrm>
          <a:off x="1043608" y="1268760"/>
          <a:ext cx="7848872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8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1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недостаточный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низкий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повышенный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высокий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</a:rPr>
                        <a:t>04.02</a:t>
                      </a: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31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34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25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2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</a:rPr>
                        <a:t>8</a:t>
                      </a:r>
                      <a:endParaRPr lang="ru-RU" sz="4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</a:rPr>
                        <a:t>17.03</a:t>
                      </a: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17254"/>
              </p:ext>
            </p:extLst>
          </p:nvPr>
        </p:nvGraphicFramePr>
        <p:xfrm>
          <a:off x="1475656" y="3573016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85623"/>
              </p:ext>
            </p:extLst>
          </p:nvPr>
        </p:nvGraphicFramePr>
        <p:xfrm>
          <a:off x="1115616" y="332656"/>
          <a:ext cx="71287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Естественнонаучная   грамотность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777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34720" y="3429002"/>
            <a:ext cx="2604758" cy="1654284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9525">
            <a:noFill/>
            <a:miter lim="800000"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7512616" cy="9000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/>
              <a:t>Уровни функциональной </a:t>
            </a:r>
            <a:br>
              <a:rPr lang="ru-RU" sz="3200" dirty="0"/>
            </a:br>
            <a:r>
              <a:rPr lang="ru-RU" sz="3200" dirty="0"/>
              <a:t>грамотности в исследовании </a:t>
            </a:r>
            <a:r>
              <a:rPr lang="en-US" sz="3200" dirty="0"/>
              <a:t>PISA</a:t>
            </a:r>
            <a:endParaRPr lang="ru-RU" sz="3200" dirty="0"/>
          </a:p>
        </p:txBody>
      </p:sp>
      <p:sp>
        <p:nvSpPr>
          <p:cNvPr id="14339" name="Text Box 366"/>
          <p:cNvSpPr txBox="1">
            <a:spLocks noChangeArrowheads="1"/>
          </p:cNvSpPr>
          <p:nvPr/>
        </p:nvSpPr>
        <p:spPr bwMode="auto">
          <a:xfrm>
            <a:off x="4356100" y="2349501"/>
            <a:ext cx="47879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/>
          <a:lstStyle/>
          <a:p>
            <a:pPr>
              <a:spcAft>
                <a:spcPts val="1000"/>
              </a:spcAft>
            </a:pPr>
            <a:r>
              <a:rPr lang="ru-RU" dirty="0"/>
              <a:t>Самостоятельно мыслящие и способные функционировать в сложных условиях</a:t>
            </a:r>
          </a:p>
        </p:txBody>
      </p:sp>
      <p:sp>
        <p:nvSpPr>
          <p:cNvPr id="14340" name="Text Box 367"/>
          <p:cNvSpPr txBox="1">
            <a:spLocks noChangeArrowheads="1"/>
          </p:cNvSpPr>
          <p:nvPr/>
        </p:nvSpPr>
        <p:spPr bwMode="auto">
          <a:xfrm>
            <a:off x="4356100" y="3357563"/>
            <a:ext cx="47879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/>
          <a:lstStyle/>
          <a:p>
            <a:pPr>
              <a:spcAft>
                <a:spcPts val="1000"/>
              </a:spcAft>
            </a:pPr>
            <a:r>
              <a:rPr lang="ru-RU" i="1" dirty="0"/>
              <a:t>4 уровень</a:t>
            </a:r>
            <a:r>
              <a:rPr lang="ru-RU" dirty="0"/>
              <a:t> – проявляется способность использовать имеющиеся знания и умения для получения новой информации</a:t>
            </a:r>
          </a:p>
        </p:txBody>
      </p:sp>
      <p:sp>
        <p:nvSpPr>
          <p:cNvPr id="14341" name="Text Box 368"/>
          <p:cNvSpPr txBox="1">
            <a:spLocks noChangeArrowheads="1"/>
          </p:cNvSpPr>
          <p:nvPr/>
        </p:nvSpPr>
        <p:spPr bwMode="auto">
          <a:xfrm>
            <a:off x="4356100" y="4797426"/>
            <a:ext cx="47879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/>
          <a:lstStyle/>
          <a:p>
            <a:pPr>
              <a:spcAft>
                <a:spcPts val="1000"/>
              </a:spcAft>
            </a:pPr>
            <a:r>
              <a:rPr lang="ru-RU" i="1" dirty="0"/>
              <a:t>2 уровень</a:t>
            </a:r>
            <a:r>
              <a:rPr lang="ru-RU" dirty="0"/>
              <a:t> – пороговый, при достижении которого учащиеся начинают демонстрировать применение знаний и умений в простейших не учебных ситуациях</a:t>
            </a:r>
          </a:p>
        </p:txBody>
      </p:sp>
      <p:sp>
        <p:nvSpPr>
          <p:cNvPr id="14342" name="Правая фигурная скобка 368"/>
          <p:cNvSpPr>
            <a:spLocks/>
          </p:cNvSpPr>
          <p:nvPr/>
        </p:nvSpPr>
        <p:spPr bwMode="auto">
          <a:xfrm>
            <a:off x="4140200" y="1989139"/>
            <a:ext cx="215900" cy="1368425"/>
          </a:xfrm>
          <a:prstGeom prst="rightBrace">
            <a:avLst>
              <a:gd name="adj1" fmla="val 68341"/>
              <a:gd name="adj2" fmla="val 50000"/>
            </a:avLst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/>
          </a:p>
        </p:txBody>
      </p:sp>
      <p:pic>
        <p:nvPicPr>
          <p:cNvPr id="14343" name="Picture 3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4" y="1268414"/>
            <a:ext cx="2808287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PISA_WebBanner6-0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620120" y="120430"/>
            <a:ext cx="1349643" cy="516907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 flipH="1">
            <a:off x="1690141" y="4256143"/>
            <a:ext cx="238861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"/>
          <p:cNvSpPr txBox="1"/>
          <p:nvPr/>
        </p:nvSpPr>
        <p:spPr>
          <a:xfrm>
            <a:off x="221320" y="4049357"/>
            <a:ext cx="1413400" cy="827143"/>
          </a:xfrm>
          <a:prstGeom prst="rect">
            <a:avLst/>
          </a:prstGeom>
        </p:spPr>
        <p:txBody>
          <a:bodyPr wrap="square" lIns="76828" tIns="38414" rIns="76828" bIns="3841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900" kern="0" dirty="0">
                <a:latin typeface="Arial" pitchFamily="34" charset="0"/>
                <a:cs typeface="Arial" pitchFamily="34" charset="0"/>
              </a:rPr>
              <a:t>Среднее значение </a:t>
            </a:r>
            <a:br>
              <a:rPr lang="ru-RU" sz="900" kern="0" dirty="0">
                <a:latin typeface="Arial" pitchFamily="34" charset="0"/>
                <a:cs typeface="Arial" pitchFamily="34" charset="0"/>
              </a:rPr>
            </a:br>
            <a:r>
              <a:rPr lang="ru-RU" sz="900" kern="0" dirty="0">
                <a:latin typeface="Arial" pitchFamily="34" charset="0"/>
                <a:cs typeface="Arial" pitchFamily="34" charset="0"/>
              </a:rPr>
              <a:t>международной шкалы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906956" y="4118286"/>
            <a:ext cx="443363" cy="551428"/>
          </a:xfrm>
          <a:prstGeom prst="rect">
            <a:avLst/>
          </a:prstGeom>
        </p:spPr>
        <p:txBody>
          <a:bodyPr wrap="square" lIns="76828" tIns="38414" rIns="76828" bIns="3841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b="1" kern="0" dirty="0">
                <a:latin typeface="Arial" pitchFamily="34" charset="0"/>
                <a:cs typeface="Arial" pitchFamily="34" charset="0"/>
              </a:rPr>
              <a:t>500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3906956" y="5083285"/>
            <a:ext cx="443363" cy="482500"/>
          </a:xfrm>
          <a:prstGeom prst="rect">
            <a:avLst/>
          </a:prstGeom>
        </p:spPr>
        <p:txBody>
          <a:bodyPr wrap="square" lIns="76828" tIns="38414" rIns="76828" bIns="3841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b="1" kern="0" dirty="0">
                <a:latin typeface="Arial" pitchFamily="34" charset="0"/>
                <a:cs typeface="Arial" pitchFamily="34" charset="0"/>
              </a:rPr>
              <a:t>400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3906956" y="3360071"/>
            <a:ext cx="443363" cy="482500"/>
          </a:xfrm>
          <a:prstGeom prst="rect">
            <a:avLst/>
          </a:prstGeom>
        </p:spPr>
        <p:txBody>
          <a:bodyPr wrap="square" lIns="76828" tIns="38414" rIns="76828" bIns="3841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b="1" kern="0" dirty="0">
                <a:latin typeface="Arial" pitchFamily="34" charset="0"/>
                <a:cs typeface="Arial" pitchFamily="34" charset="0"/>
              </a:rPr>
              <a:t>600</a:t>
            </a:r>
          </a:p>
        </p:txBody>
      </p:sp>
    </p:spTree>
    <p:extLst>
      <p:ext uri="{BB962C8B-B14F-4D97-AF65-F5344CB8AC3E}">
        <p14:creationId xmlns:p14="http://schemas.microsoft.com/office/powerpoint/2010/main" val="2708992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99034"/>
              </p:ext>
            </p:extLst>
          </p:nvPr>
        </p:nvGraphicFramePr>
        <p:xfrm>
          <a:off x="107504" y="116631"/>
          <a:ext cx="8856984" cy="648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5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78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Читат</a:t>
                      </a:r>
                      <a:r>
                        <a:rPr lang="ru-RU" sz="2400" dirty="0">
                          <a:effectLst/>
                        </a:rPr>
                        <a:t>. грам.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Матем</a:t>
                      </a:r>
                      <a:r>
                        <a:rPr lang="ru-RU" sz="2400" dirty="0">
                          <a:effectLst/>
                        </a:rPr>
                        <a:t>. грам.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Ест.науч</a:t>
                      </a:r>
                      <a:r>
                        <a:rPr lang="ru-RU" sz="2400" dirty="0">
                          <a:effectLst/>
                        </a:rPr>
                        <a:t>. грам.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Финанс</a:t>
                      </a:r>
                      <a:r>
                        <a:rPr lang="ru-RU" sz="2400" dirty="0">
                          <a:effectLst/>
                        </a:rPr>
                        <a:t>. грам.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Глоб</a:t>
                      </a:r>
                      <a:r>
                        <a:rPr lang="ru-RU" sz="2400" dirty="0">
                          <a:effectLst/>
                        </a:rPr>
                        <a:t>. </a:t>
                      </a:r>
                      <a:r>
                        <a:rPr lang="ru-RU" sz="2400" dirty="0" err="1">
                          <a:effectLst/>
                        </a:rPr>
                        <a:t>компет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Креат</a:t>
                      </a:r>
                      <a:r>
                        <a:rPr lang="ru-RU" sz="2400" dirty="0">
                          <a:effectLst/>
                        </a:rPr>
                        <a:t>. </a:t>
                      </a:r>
                      <a:r>
                        <a:rPr lang="ru-RU" sz="2400" dirty="0" err="1">
                          <a:effectLst/>
                        </a:rPr>
                        <a:t>мышл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СОШ 80 Владивосток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479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534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520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430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479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475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Гимназия 259 Фокино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488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543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490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481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489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534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СОШ 1 Вольно-</a:t>
                      </a:r>
                      <a:r>
                        <a:rPr lang="ru-RU" sz="1700" dirty="0" err="1">
                          <a:effectLst/>
                        </a:rPr>
                        <a:t>Надежденск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486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534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509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453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475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466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</a:rPr>
                        <a:t>СОШ 14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effectLst/>
                        </a:rPr>
                        <a:t>Находка</a:t>
                      </a:r>
                      <a:endParaRPr lang="ru-RU" sz="2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</a:rPr>
                        <a:t>489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</a:rPr>
                        <a:t>564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</a:rPr>
                        <a:t>515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</a:rPr>
                        <a:t>485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</a:rPr>
                        <a:t>495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</a:rPr>
                        <a:t>529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7" marR="5270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33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487" y="1340768"/>
            <a:ext cx="7822993" cy="2952750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ru-RU" sz="3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«Доводы, до которых человек додумывается сам, обычно убеждают его больше, нежели те, которые пришли в голову другим» </a:t>
            </a:r>
          </a:p>
          <a:p>
            <a:pPr algn="r">
              <a:defRPr/>
            </a:pPr>
            <a:endParaRPr lang="ru-RU" sz="3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3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 Паскаль</a:t>
            </a:r>
            <a:endParaRPr lang="en-US" sz="3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b="1" dirty="0">
              <a:solidFill>
                <a:srgbClr val="181CB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30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5"/>
          <p:cNvSpPr>
            <a:spLocks noChangeArrowheads="1" noChangeShapeType="1" noTextEdit="1"/>
          </p:cNvSpPr>
          <p:nvPr/>
        </p:nvSpPr>
        <p:spPr bwMode="auto">
          <a:xfrm>
            <a:off x="1187624" y="1700808"/>
            <a:ext cx="7758063" cy="109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7911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 txBox="1">
            <a:spLocks/>
          </p:cNvSpPr>
          <p:nvPr/>
        </p:nvSpPr>
        <p:spPr bwMode="auto">
          <a:xfrm>
            <a:off x="609601" y="0"/>
            <a:ext cx="8534400" cy="10668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3" tIns="45716" rIns="91433" bIns="45716" anchor="b"/>
          <a:lstStyle/>
          <a:p>
            <a:pPr algn="ctr"/>
            <a:r>
              <a:rPr lang="ru-RU" altLang="ru-RU" sz="3000" dirty="0">
                <a:solidFill>
                  <a:srgbClr val="3B5A79"/>
                </a:solidFill>
                <a:ea typeface="MS PGothic" pitchFamily="34" charset="-128"/>
              </a:rPr>
              <a:t> </a:t>
            </a:r>
            <a:r>
              <a:rPr lang="ru-RU" altLang="ru-RU" sz="3000" b="1" dirty="0">
                <a:solidFill>
                  <a:srgbClr val="3B5A79"/>
                </a:solidFill>
                <a:ea typeface="MS PGothic" pitchFamily="34" charset="-128"/>
              </a:rPr>
              <a:t>Модель оценки функциональной грамотности:</a:t>
            </a:r>
            <a:endParaRPr lang="ru-RU" sz="3000" b="1" dirty="0">
              <a:solidFill>
                <a:srgbClr val="3B5A79"/>
              </a:solidFill>
              <a:ea typeface="MS PGothic" pitchFamily="34" charset="-128"/>
            </a:endParaRPr>
          </a:p>
        </p:txBody>
      </p:sp>
      <p:sp>
        <p:nvSpPr>
          <p:cNvPr id="35843" name="Овал 4"/>
          <p:cNvSpPr>
            <a:spLocks noChangeArrowheads="1"/>
          </p:cNvSpPr>
          <p:nvPr/>
        </p:nvSpPr>
        <p:spPr bwMode="auto">
          <a:xfrm>
            <a:off x="611189" y="1484314"/>
            <a:ext cx="3024187" cy="936625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dirty="0"/>
              <a:t>Математическая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грамотность</a:t>
            </a:r>
          </a:p>
        </p:txBody>
      </p:sp>
      <p:sp>
        <p:nvSpPr>
          <p:cNvPr id="35844" name="Овал 6"/>
          <p:cNvSpPr>
            <a:spLocks noChangeArrowheads="1"/>
          </p:cNvSpPr>
          <p:nvPr/>
        </p:nvSpPr>
        <p:spPr bwMode="auto">
          <a:xfrm>
            <a:off x="5508626" y="1484314"/>
            <a:ext cx="3635375" cy="936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dirty="0"/>
              <a:t>Естественнонаучная </a:t>
            </a:r>
          </a:p>
          <a:p>
            <a:pPr algn="ctr"/>
            <a:r>
              <a:rPr lang="ru-RU" sz="2000" dirty="0"/>
              <a:t>грамотность</a:t>
            </a:r>
          </a:p>
        </p:txBody>
      </p:sp>
      <p:sp>
        <p:nvSpPr>
          <p:cNvPr id="35845" name="Овал 7"/>
          <p:cNvSpPr>
            <a:spLocks noChangeArrowheads="1"/>
          </p:cNvSpPr>
          <p:nvPr/>
        </p:nvSpPr>
        <p:spPr bwMode="auto">
          <a:xfrm>
            <a:off x="3132138" y="5157789"/>
            <a:ext cx="3384550" cy="935037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dirty="0"/>
              <a:t>Глобальные </a:t>
            </a:r>
          </a:p>
          <a:p>
            <a:pPr algn="ctr"/>
            <a:r>
              <a:rPr lang="ru-RU" sz="2000" dirty="0"/>
              <a:t>компетенции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3132138" y="3068639"/>
            <a:ext cx="3384550" cy="1296987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33" tIns="45716" rIns="91433" bIns="45716" anchor="ctr"/>
          <a:lstStyle/>
          <a:p>
            <a:pPr algn="ctr">
              <a:defRPr/>
            </a:pPr>
            <a:r>
              <a:rPr lang="ru-RU" sz="2800" dirty="0">
                <a:latin typeface="Arial" charset="0"/>
              </a:rPr>
              <a:t>Читательская</a:t>
            </a:r>
          </a:p>
          <a:p>
            <a:pPr algn="ctr">
              <a:defRPr/>
            </a:pPr>
            <a:r>
              <a:rPr lang="ru-RU" sz="2800" dirty="0">
                <a:latin typeface="Arial" charset="0"/>
              </a:rPr>
              <a:t>грамотность</a:t>
            </a:r>
          </a:p>
        </p:txBody>
      </p:sp>
      <p:cxnSp>
        <p:nvCxnSpPr>
          <p:cNvPr id="11" name="Прямая соединительная линия 10"/>
          <p:cNvCxnSpPr>
            <a:endCxn id="35845" idx="6"/>
          </p:cNvCxnSpPr>
          <p:nvPr/>
        </p:nvCxnSpPr>
        <p:spPr bwMode="auto">
          <a:xfrm flipH="1">
            <a:off x="6516689" y="2349501"/>
            <a:ext cx="1655762" cy="327501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403350" y="2349501"/>
            <a:ext cx="1800225" cy="316706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>
            <a:stCxn id="35843" idx="6"/>
            <a:endCxn id="35844" idx="2"/>
          </p:cNvCxnSpPr>
          <p:nvPr/>
        </p:nvCxnSpPr>
        <p:spPr bwMode="auto">
          <a:xfrm>
            <a:off x="3635375" y="1952625"/>
            <a:ext cx="187325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4716463" y="1989138"/>
            <a:ext cx="0" cy="1079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H="1" flipV="1">
            <a:off x="6516688" y="3716339"/>
            <a:ext cx="647700" cy="50482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35"/>
          <p:cNvCxnSpPr>
            <a:stCxn id="9" idx="2"/>
          </p:cNvCxnSpPr>
          <p:nvPr/>
        </p:nvCxnSpPr>
        <p:spPr bwMode="auto">
          <a:xfrm flipH="1">
            <a:off x="2484438" y="3716339"/>
            <a:ext cx="647700" cy="4333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>
            <a:endCxn id="9" idx="1"/>
          </p:cNvCxnSpPr>
          <p:nvPr/>
        </p:nvCxnSpPr>
        <p:spPr bwMode="auto">
          <a:xfrm>
            <a:off x="2627313" y="2349500"/>
            <a:ext cx="1000125" cy="90963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единительная линия 45"/>
          <p:cNvCxnSpPr>
            <a:endCxn id="9" idx="7"/>
          </p:cNvCxnSpPr>
          <p:nvPr/>
        </p:nvCxnSpPr>
        <p:spPr bwMode="auto">
          <a:xfrm flipH="1">
            <a:off x="6019800" y="2420938"/>
            <a:ext cx="1063625" cy="838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stCxn id="9" idx="4"/>
            <a:endCxn id="35845" idx="0"/>
          </p:cNvCxnSpPr>
          <p:nvPr/>
        </p:nvCxnSpPr>
        <p:spPr bwMode="auto">
          <a:xfrm>
            <a:off x="4824413" y="4365625"/>
            <a:ext cx="0" cy="79216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862" name="Овал 21"/>
          <p:cNvSpPr>
            <a:spLocks noChangeArrowheads="1"/>
          </p:cNvSpPr>
          <p:nvPr/>
        </p:nvSpPr>
        <p:spPr bwMode="auto">
          <a:xfrm>
            <a:off x="1524119" y="5205414"/>
            <a:ext cx="2133600" cy="83820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" pitchFamily="18" charset="0"/>
              </a:rPr>
              <a:t>Финансовая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" pitchFamily="18" charset="0"/>
              </a:rPr>
              <a:t> грамотность</a:t>
            </a:r>
          </a:p>
        </p:txBody>
      </p:sp>
      <p:sp>
        <p:nvSpPr>
          <p:cNvPr id="17" name="Овал 21"/>
          <p:cNvSpPr>
            <a:spLocks noChangeArrowheads="1"/>
          </p:cNvSpPr>
          <p:nvPr/>
        </p:nvSpPr>
        <p:spPr bwMode="auto">
          <a:xfrm>
            <a:off x="5868144" y="5245970"/>
            <a:ext cx="2592288" cy="919333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" pitchFamily="18" charset="0"/>
              </a:rPr>
              <a:t>Креативное мышление</a:t>
            </a:r>
          </a:p>
        </p:txBody>
      </p:sp>
    </p:spTree>
    <p:extLst>
      <p:ext uri="{BB962C8B-B14F-4D97-AF65-F5344CB8AC3E}">
        <p14:creationId xmlns:p14="http://schemas.microsoft.com/office/powerpoint/2010/main" val="42231051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496944" cy="6120680"/>
          </a:xfrm>
        </p:spPr>
        <p:txBody>
          <a:bodyPr>
            <a:normAutofit fontScale="92500" lnSpcReduction="10000"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https://edsoo.ru/Instruktivnie_materiali_.htm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3"/>
              </a:rPr>
              <a:t>http://skiv.instrao.ru/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  <a:hlinkClick r:id="rId4"/>
              </a:rPr>
              <a:t>https://edsoo.ru/Vserossijskij_metodicheskij_seminar_Formirovanie_i_ocenka_funkcionalnoj_gramotnosti_.htm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  <a:hlinkClick r:id="rId5"/>
              </a:rPr>
              <a:t>https://fipi.ru/otkrytyy-bank-zadaniy-dlya-otsenki-yestestvennonauchnoy-gramotnosti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  <a:hlinkClick r:id="rId6"/>
              </a:rPr>
              <a:t>https://media.prosv.ru/content/?situations=true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7"/>
              </a:rPr>
              <a:t>Банк заданий по функциональной грамотности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5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08912" cy="41805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 обучающихся 8-9 класса по ФГ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0"/>
            <a:ext cx="8064896" cy="554461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Октябрь 2021 года – тестирование на портале РЭШ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 февраля – входная работа на портале РЭШ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11 марта - тестирование на платформе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oko.ixora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17 марта – итоговое тестирование  на портале РЭШ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 сентября – первое тестирование на портале РЭШ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20-21 сентября – второе тестирование  на РЭШ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17-18 октября – итоговое тестирование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Роспотребнадзоре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13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385759"/>
              </p:ext>
            </p:extLst>
          </p:nvPr>
        </p:nvGraphicFramePr>
        <p:xfrm>
          <a:off x="323528" y="188640"/>
          <a:ext cx="8568952" cy="651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07.02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Установочный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«Организационно-технологические особенности интенсивной подготовки обучающихся»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Тестирование педагогов по системе </a:t>
                      </a:r>
                      <a:r>
                        <a:rPr lang="en-US" dirty="0"/>
                        <a:t>PISA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Семинар "ФОРМИРОВАНИЕ И ОЦЕНКА ФУНКЦИОНАЛЬНОЙ ГРАМОТНОСТИ".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15.02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Вебинар</a:t>
                      </a:r>
                      <a:r>
                        <a:rPr lang="ru-RU" dirty="0"/>
                        <a:t> по Читательской грамотности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24.02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Выездное заседание с участием московского методиста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24.02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Естественнонаучная грамотность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«Организационно-технические особенности оценки уровня функциональной грамотности обучающихся по модели PISA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09</a:t>
                      </a:r>
                      <a:r>
                        <a:rPr lang="ru-RU" dirty="0"/>
                        <a:t>.</a:t>
                      </a:r>
                      <a:r>
                        <a:rPr lang="en-US" dirty="0"/>
                        <a:t>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Вебинар</a:t>
                      </a:r>
                      <a:r>
                        <a:rPr lang="ru-RU" baseline="0" dirty="0"/>
                        <a:t> по Читательской грамотности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Вебинар</a:t>
                      </a:r>
                      <a:r>
                        <a:rPr lang="ru-RU" dirty="0"/>
                        <a:t> по секциям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Тестирование</a:t>
                      </a:r>
                      <a:r>
                        <a:rPr lang="ru-RU" baseline="0" dirty="0"/>
                        <a:t> на платформе </a:t>
                      </a:r>
                      <a:r>
                        <a:rPr lang="en-US" baseline="0" dirty="0" err="1"/>
                        <a:t>oko.ixora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Вебинар</a:t>
                      </a:r>
                      <a:r>
                        <a:rPr lang="ru-RU" dirty="0"/>
                        <a:t> по </a:t>
                      </a:r>
                      <a:r>
                        <a:rPr lang="ru-RU"/>
                        <a:t>читательской</a:t>
                      </a:r>
                      <a:r>
                        <a:rPr lang="ru-RU" baseline="0"/>
                        <a:t> грамотности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</a:t>
                      </a:r>
                      <a:r>
                        <a:rPr lang="ru-RU" dirty="0"/>
                        <a:t> по математической грамотности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Вебинар</a:t>
                      </a:r>
                      <a:r>
                        <a:rPr lang="ru-RU" dirty="0"/>
                        <a:t> «Система работы по формированию функциональной грамотности обучающихся».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29.03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Вебинар</a:t>
                      </a:r>
                      <a:r>
                        <a:rPr lang="ru-RU" dirty="0"/>
                        <a:t> по </a:t>
                      </a:r>
                      <a:r>
                        <a:rPr lang="ru-RU" dirty="0" err="1"/>
                        <a:t>естесственнонаучной</a:t>
                      </a:r>
                      <a:r>
                        <a:rPr lang="ru-RU" dirty="0"/>
                        <a:t> грамотности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Еженедельно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Видеосвязь с краевым куратором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85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2718"/>
            <a:ext cx="7272808" cy="2519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48872" cy="5073427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Еженедельная видеосъемка урока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виду ФГ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Заполнение чек-листа муниципальным методистом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виду ФГ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Анализ входящей и итоговой работы на РЭШ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Внесение в базу данных учащихся 2006 г.р.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– 6 уч-ся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– 95 уч-ся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– 2 уч-ся </a:t>
            </a:r>
          </a:p>
        </p:txBody>
      </p:sp>
    </p:spTree>
    <p:extLst>
      <p:ext uri="{BB962C8B-B14F-4D97-AF65-F5344CB8AC3E}">
        <p14:creationId xmlns:p14="http://schemas.microsoft.com/office/powerpoint/2010/main" val="183008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100392" cy="1512168"/>
          </a:xfrm>
        </p:spPr>
        <p:txBody>
          <a:bodyPr>
            <a:noAutofit/>
          </a:bodyPr>
          <a:lstStyle/>
          <a:p>
            <a:pPr algn="ctr"/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формировании естественнонаучной грамотности можно выделить два направления:</a:t>
            </a:r>
            <a:b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276872"/>
            <a:ext cx="7200800" cy="3456384"/>
          </a:xfrm>
        </p:spPr>
        <p:txBody>
          <a:bodyPr/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ежедневная работа учителя в рамках учебного процесса;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внеурочная деятельность педагога и учащихся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57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90080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Планирование заданий по естественно-научной грамотности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030882"/>
              </p:ext>
            </p:extLst>
          </p:nvPr>
        </p:nvGraphicFramePr>
        <p:xfrm>
          <a:off x="1043608" y="2060849"/>
          <a:ext cx="7839477" cy="336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1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Полезная медь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18.02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Замечательный калий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25.02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Опасные оксиды азота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04.03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Фосфор в аквариуме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Такой разный фосфор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18.03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Сода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25.03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Малахитовая  шкатулка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192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1297</TotalTime>
  <Words>1437</Words>
  <Application>Microsoft Office PowerPoint</Application>
  <PresentationFormat>Экран (4:3)</PresentationFormat>
  <Paragraphs>368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5" baseType="lpstr">
      <vt:lpstr>Arial</vt:lpstr>
      <vt:lpstr>Arial Black</vt:lpstr>
      <vt:lpstr>Calibri</vt:lpstr>
      <vt:lpstr>Corbel</vt:lpstr>
      <vt:lpstr>Gill Sans MT</vt:lpstr>
      <vt:lpstr>Times</vt:lpstr>
      <vt:lpstr>Times New Roman</vt:lpstr>
      <vt:lpstr>Verdana</vt:lpstr>
      <vt:lpstr>Wingdings</vt:lpstr>
      <vt:lpstr>Wingdings 2</vt:lpstr>
      <vt:lpstr>Солнцестояние</vt:lpstr>
      <vt:lpstr>муниципальное автономное общеобразовательное учреждение «Средняя общеобразовательная школа № 14» Находкинского городского округа</vt:lpstr>
      <vt:lpstr>Презентация PowerPoint</vt:lpstr>
      <vt:lpstr>Презентация PowerPoint</vt:lpstr>
      <vt:lpstr>Сайты</vt:lpstr>
      <vt:lpstr>Тестирование обучающихся 8-9 класса по ФГ</vt:lpstr>
      <vt:lpstr>Презентация PowerPoint</vt:lpstr>
      <vt:lpstr>Презентация PowerPoint</vt:lpstr>
      <vt:lpstr> В формировании естественнонаучной грамотности можно выделить два направления: </vt:lpstr>
      <vt:lpstr>Планирование заданий по естественно-научной грамотности</vt:lpstr>
      <vt:lpstr>Поваренная соль</vt:lpstr>
      <vt:lpstr>Презентация PowerPoint</vt:lpstr>
      <vt:lpstr>Вопрос 2. Чаще всего соль белая, но может иметь сероватый оттенок. В таблице приведены данные о составе различных сортов соли. На основании данных таблицы определите, соль каких сортов может иметь сероватый цвет. Поясните, почему цвет будет не белым.</vt:lpstr>
      <vt:lpstr>Вопрос 3. Используя данные таблицы о составе различных сортов соли, вычислите, во сколько раз меньше магния содержится в 50 г соли высшего сорта, чем в 50 г соли второго сорта. Ответ подтвердите расчётами.</vt:lpstr>
      <vt:lpstr>Вопрос 5. Зимой хлорид натрия, смешанный с другими солями, песком или глиной – так называемая техническая соль – применяется как антифриз против гололёда. До сих пор техническая соль может считаться эффективным противогололёдным средством.  1.Какое свойство соли обусловило такое её применение в народном хозяйстве?  2.Какую роль играет песок в используемой смеси?</vt:lpstr>
      <vt:lpstr>Текст 4.   Проверка закона сохранения массы </vt:lpstr>
      <vt:lpstr>Презентация PowerPoint</vt:lpstr>
      <vt:lpstr>Современный урок</vt:lpstr>
      <vt:lpstr>Результаты   диагностики   04.02 РЭШ</vt:lpstr>
      <vt:lpstr>Результаты   диагностики   17.03 РЭШ</vt:lpstr>
      <vt:lpstr>Презентация PowerPoint</vt:lpstr>
      <vt:lpstr>Уровни функциональной  грамотности в исследовании PISA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14» Находкинского городского округа</dc:title>
  <dc:creator>user</dc:creator>
  <cp:lastModifiedBy>ilya sobolev</cp:lastModifiedBy>
  <cp:revision>137</cp:revision>
  <cp:lastPrinted>2022-10-17T21:42:13Z</cp:lastPrinted>
  <dcterms:created xsi:type="dcterms:W3CDTF">2019-01-07T03:39:14Z</dcterms:created>
  <dcterms:modified xsi:type="dcterms:W3CDTF">2022-10-19T04:32:11Z</dcterms:modified>
</cp:coreProperties>
</file>