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81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9" r:id="rId11"/>
    <p:sldId id="280" r:id="rId12"/>
    <p:sldId id="273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2C7C62C-6075-426B-B9CE-B65FA7FF71B9}">
          <p14:sldIdLst>
            <p14:sldId id="281"/>
            <p14:sldId id="256"/>
            <p14:sldId id="264"/>
            <p14:sldId id="265"/>
            <p14:sldId id="266"/>
            <p14:sldId id="267"/>
            <p14:sldId id="268"/>
            <p14:sldId id="269"/>
            <p14:sldId id="270"/>
            <p14:sldId id="279"/>
            <p14:sldId id="280"/>
            <p14:sldId id="273"/>
            <p14:sldId id="27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0"/>
    <a:srgbClr val="961FBB"/>
    <a:srgbClr val="3A5896"/>
    <a:srgbClr val="F1F1F1"/>
    <a:srgbClr val="C6D4DF"/>
    <a:srgbClr val="F3F0ED"/>
    <a:srgbClr val="E1DAD2"/>
    <a:srgbClr val="FEFEFE"/>
    <a:srgbClr val="C1C9CD"/>
    <a:srgbClr val="7C96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4" d="100"/>
          <a:sy n="64" d="100"/>
        </p:scale>
        <p:origin x="-213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4380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51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http://img0.liveinternet.ru/images/attach/b/3/17/62/17062676_Le_Kampion_19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005" y="873033"/>
            <a:ext cx="1706164" cy="186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566738" y="161925"/>
            <a:ext cx="8291512" cy="6762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ru-RU" altLang="ru-RU" sz="2400" dirty="0" smtClean="0"/>
              <a:t>Шаг 6: Творческий подход даст возможность наглядно выразить свои внутренние процессы обработки информации</a:t>
            </a:r>
          </a:p>
        </p:txBody>
      </p:sp>
      <p:sp>
        <p:nvSpPr>
          <p:cNvPr id="3233" name="Rectangle 317"/>
          <p:cNvSpPr>
            <a:spLocks noChangeArrowheads="1"/>
          </p:cNvSpPr>
          <p:nvPr/>
        </p:nvSpPr>
        <p:spPr bwMode="auto">
          <a:xfrm flipV="1">
            <a:off x="152400" y="152399"/>
            <a:ext cx="757517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3018467" y="218836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05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0" name="Прямая со стрелкой 79"/>
          <p:cNvCxnSpPr/>
          <p:nvPr/>
        </p:nvCxnSpPr>
        <p:spPr>
          <a:xfrm flipV="1">
            <a:off x="5568190" y="149621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H="1">
            <a:off x="2362729" y="341391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5530089" y="3413915"/>
            <a:ext cx="917149" cy="71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H="1">
            <a:off x="4759005" y="3520133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/>
          <p:cNvCxnSpPr/>
          <p:nvPr/>
        </p:nvCxnSpPr>
        <p:spPr>
          <a:xfrm flipH="1" flipV="1">
            <a:off x="3049454" y="1513303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 rot="2259149">
            <a:off x="5501961" y="3544838"/>
            <a:ext cx="10967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1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 rot="16200000">
            <a:off x="4119778" y="3881453"/>
            <a:ext cx="1040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1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9414108">
            <a:off x="2184609" y="3489227"/>
            <a:ext cx="9925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И. Куприн</a:t>
            </a:r>
          </a:p>
        </p:txBody>
      </p:sp>
      <p:sp>
        <p:nvSpPr>
          <p:cNvPr id="88" name="TextBox 87"/>
          <p:cNvSpPr txBox="1"/>
          <p:nvPr/>
        </p:nvSpPr>
        <p:spPr>
          <a:xfrm rot="2345708">
            <a:off x="3006052" y="1805638"/>
            <a:ext cx="7136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961FB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100" dirty="0">
              <a:solidFill>
                <a:srgbClr val="961FB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8807536">
            <a:off x="5349958" y="1689592"/>
            <a:ext cx="9973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1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6657199" y="838200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Стрелка вниз 90"/>
          <p:cNvSpPr/>
          <p:nvPr/>
        </p:nvSpPr>
        <p:spPr>
          <a:xfrm>
            <a:off x="6350409" y="1253421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6581824" y="167711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96236" y="167711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4" name="Прямая со стрелкой 93"/>
          <p:cNvCxnSpPr/>
          <p:nvPr/>
        </p:nvCxnSpPr>
        <p:spPr>
          <a:xfrm flipH="1">
            <a:off x="6640936" y="215738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7128528" y="2157386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96" name="Прямоугольник 95"/>
          <p:cNvSpPr/>
          <p:nvPr/>
        </p:nvSpPr>
        <p:spPr>
          <a:xfrm rot="16200000">
            <a:off x="6172878" y="2797062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Гринёв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 rot="16200000">
            <a:off x="6954346" y="2823361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Швабрин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8" name="Прямая со стрелкой 97"/>
          <p:cNvCxnSpPr/>
          <p:nvPr/>
        </p:nvCxnSpPr>
        <p:spPr>
          <a:xfrm flipH="1">
            <a:off x="7855863" y="215738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99" name="Прямая со стрелкой 98"/>
          <p:cNvCxnSpPr/>
          <p:nvPr/>
        </p:nvCxnSpPr>
        <p:spPr>
          <a:xfrm>
            <a:off x="8495203" y="2175179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100" name="Прямоугольник 99"/>
          <p:cNvSpPr/>
          <p:nvPr/>
        </p:nvSpPr>
        <p:spPr>
          <a:xfrm rot="16200000">
            <a:off x="7430258" y="2855467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 rot="16200000">
            <a:off x="8423765" y="2823360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Ленский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Стрелка вниз 101"/>
          <p:cNvSpPr/>
          <p:nvPr/>
        </p:nvSpPr>
        <p:spPr>
          <a:xfrm>
            <a:off x="7624811" y="1253420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6640936" y="3867150"/>
            <a:ext cx="2369714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Стрелка вниз 103"/>
          <p:cNvSpPr/>
          <p:nvPr/>
        </p:nvSpPr>
        <p:spPr>
          <a:xfrm>
            <a:off x="6640936" y="4395890"/>
            <a:ext cx="2342389" cy="3330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+ мнение общества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640936" y="4774731"/>
            <a:ext cx="2369714" cy="377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нашего времени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6" name="Прямая со стрелкой 105"/>
          <p:cNvCxnSpPr/>
          <p:nvPr/>
        </p:nvCxnSpPr>
        <p:spPr>
          <a:xfrm flipH="1">
            <a:off x="7573912" y="5233627"/>
            <a:ext cx="145624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>
            <a:off x="7883277" y="5233627"/>
            <a:ext cx="222498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08" name="Прямоугольник 107"/>
          <p:cNvSpPr/>
          <p:nvPr/>
        </p:nvSpPr>
        <p:spPr>
          <a:xfrm rot="16200000">
            <a:off x="6954346" y="6034402"/>
            <a:ext cx="969960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Печорин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 rot="16200000">
            <a:off x="7618555" y="6034401"/>
            <a:ext cx="1129177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Грушницкий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Rectangle 286"/>
          <p:cNvSpPr>
            <a:spLocks noChangeArrowheads="1"/>
          </p:cNvSpPr>
          <p:nvPr/>
        </p:nvSpPr>
        <p:spPr bwMode="auto">
          <a:xfrm>
            <a:off x="3862652" y="4532593"/>
            <a:ext cx="1792705" cy="298784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8" name="Rectangle 287"/>
          <p:cNvSpPr>
            <a:spLocks noChangeArrowheads="1"/>
          </p:cNvSpPr>
          <p:nvPr/>
        </p:nvSpPr>
        <p:spPr bwMode="auto">
          <a:xfrm>
            <a:off x="3862651" y="5285628"/>
            <a:ext cx="1792705" cy="398379"/>
          </a:xfrm>
          <a:prstGeom prst="rect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«Отцы и дети»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0" name="Стрелка вниз 189"/>
          <p:cNvSpPr/>
          <p:nvPr/>
        </p:nvSpPr>
        <p:spPr>
          <a:xfrm>
            <a:off x="3862652" y="4900835"/>
            <a:ext cx="1792704" cy="333003"/>
          </a:xfrm>
          <a:prstGeom prst="down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поколений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1" name="Прямая со стрелкой 190"/>
          <p:cNvCxnSpPr/>
          <p:nvPr/>
        </p:nvCxnSpPr>
        <p:spPr>
          <a:xfrm flipH="1">
            <a:off x="4509308" y="5766286"/>
            <a:ext cx="145624" cy="3693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92" name="Прямая со стрелкой 191"/>
          <p:cNvCxnSpPr/>
          <p:nvPr/>
        </p:nvCxnSpPr>
        <p:spPr>
          <a:xfrm>
            <a:off x="4818673" y="5766286"/>
            <a:ext cx="222498" cy="369310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193" name="Прямоугольник 192"/>
          <p:cNvSpPr/>
          <p:nvPr/>
        </p:nvSpPr>
        <p:spPr>
          <a:xfrm>
            <a:off x="3519646" y="6135596"/>
            <a:ext cx="969960" cy="26917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Базаров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4" name="Прямоугольник 193"/>
          <p:cNvSpPr/>
          <p:nvPr/>
        </p:nvSpPr>
        <p:spPr>
          <a:xfrm>
            <a:off x="4818628" y="6170429"/>
            <a:ext cx="1129177" cy="269171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Кирсанов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Rectangle 278"/>
          <p:cNvSpPr>
            <a:spLocks noChangeArrowheads="1"/>
          </p:cNvSpPr>
          <p:nvPr/>
        </p:nvSpPr>
        <p:spPr bwMode="auto">
          <a:xfrm>
            <a:off x="975526" y="5026712"/>
            <a:ext cx="2369714" cy="29878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Поединок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1" name="Прямоугольник 200"/>
          <p:cNvSpPr/>
          <p:nvPr/>
        </p:nvSpPr>
        <p:spPr>
          <a:xfrm>
            <a:off x="975526" y="4077067"/>
            <a:ext cx="236971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Противостояние честности и коварства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3" name="Стрелка вниз 202"/>
          <p:cNvSpPr/>
          <p:nvPr/>
        </p:nvSpPr>
        <p:spPr>
          <a:xfrm>
            <a:off x="754417" y="4719411"/>
            <a:ext cx="1449503" cy="2475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сострадание</a:t>
            </a: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" name="Стрелка вниз 203"/>
          <p:cNvSpPr/>
          <p:nvPr/>
        </p:nvSpPr>
        <p:spPr>
          <a:xfrm>
            <a:off x="2028819" y="4719410"/>
            <a:ext cx="1385839" cy="247555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цинизм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5" name="Прямая со стрелкой 204"/>
          <p:cNvCxnSpPr/>
          <p:nvPr/>
        </p:nvCxnSpPr>
        <p:spPr>
          <a:xfrm flipH="1">
            <a:off x="1495425" y="5395533"/>
            <a:ext cx="456230" cy="36931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06" name="Прямая со стрелкой 205"/>
          <p:cNvCxnSpPr/>
          <p:nvPr/>
        </p:nvCxnSpPr>
        <p:spPr>
          <a:xfrm>
            <a:off x="2115396" y="5395533"/>
            <a:ext cx="530670" cy="36227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11" name="Прямоугольник 210"/>
          <p:cNvSpPr/>
          <p:nvPr/>
        </p:nvSpPr>
        <p:spPr>
          <a:xfrm>
            <a:off x="975526" y="5816355"/>
            <a:ext cx="969960" cy="2691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Ромашов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Прямоугольник 211"/>
          <p:cNvSpPr/>
          <p:nvPr/>
        </p:nvSpPr>
        <p:spPr>
          <a:xfrm>
            <a:off x="2173819" y="5816354"/>
            <a:ext cx="969960" cy="26917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3" name="Прямоугольник 212"/>
          <p:cNvSpPr/>
          <p:nvPr/>
        </p:nvSpPr>
        <p:spPr>
          <a:xfrm>
            <a:off x="597372" y="823050"/>
            <a:ext cx="2085975" cy="344157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Дуэль как сатира и абсурд</a:t>
            </a:r>
            <a:endParaRPr lang="ru-RU" sz="13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4" name="Стрелка вниз 213"/>
          <p:cNvSpPr/>
          <p:nvPr/>
        </p:nvSpPr>
        <p:spPr>
          <a:xfrm>
            <a:off x="307458" y="1243938"/>
            <a:ext cx="1385839" cy="247555"/>
          </a:xfrm>
          <a:prstGeom prst="downArrow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  <a:endParaRPr lang="ru-RU" sz="1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Стрелка вниз 214"/>
          <p:cNvSpPr/>
          <p:nvPr/>
        </p:nvSpPr>
        <p:spPr>
          <a:xfrm>
            <a:off x="1581860" y="1243937"/>
            <a:ext cx="1385839" cy="247555"/>
          </a:xfrm>
          <a:prstGeom prst="downArrow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насмешка друга</a:t>
            </a:r>
            <a:endParaRPr lang="ru-RU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6" name="Rectangle 278"/>
          <p:cNvSpPr>
            <a:spLocks noChangeArrowheads="1"/>
          </p:cNvSpPr>
          <p:nvPr/>
        </p:nvSpPr>
        <p:spPr bwMode="auto">
          <a:xfrm>
            <a:off x="538683" y="1560126"/>
            <a:ext cx="2369714" cy="298784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Пушкинский дом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8" name="Прямая со стрелкой 217"/>
          <p:cNvCxnSpPr/>
          <p:nvPr/>
        </p:nvCxnSpPr>
        <p:spPr>
          <a:xfrm flipH="1">
            <a:off x="1093108" y="2031888"/>
            <a:ext cx="456230" cy="369310"/>
          </a:xfrm>
          <a:prstGeom prst="straightConnector1">
            <a:avLst/>
          </a:prstGeom>
          <a:ln>
            <a:solidFill>
              <a:srgbClr val="961FBB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19" name="Прямая со стрелкой 218"/>
          <p:cNvCxnSpPr/>
          <p:nvPr/>
        </p:nvCxnSpPr>
        <p:spPr>
          <a:xfrm>
            <a:off x="1713079" y="2031888"/>
            <a:ext cx="530670" cy="362277"/>
          </a:xfrm>
          <a:prstGeom prst="straightConnector1">
            <a:avLst/>
          </a:prstGeom>
          <a:ln>
            <a:solidFill>
              <a:srgbClr val="961FBB"/>
            </a:solidFill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20" name="Прямоугольник 219"/>
          <p:cNvSpPr/>
          <p:nvPr/>
        </p:nvSpPr>
        <p:spPr>
          <a:xfrm>
            <a:off x="596970" y="2491997"/>
            <a:ext cx="969960" cy="269171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Одоевцев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1" name="Прямоугольник 220"/>
          <p:cNvSpPr/>
          <p:nvPr/>
        </p:nvSpPr>
        <p:spPr>
          <a:xfrm>
            <a:off x="1795262" y="2491996"/>
            <a:ext cx="1077581" cy="269171"/>
          </a:xfrm>
          <a:prstGeom prst="rect">
            <a:avLst/>
          </a:prstGeom>
          <a:solidFill>
            <a:srgbClr val="961FBB"/>
          </a:solidFill>
          <a:ln>
            <a:solidFill>
              <a:srgbClr val="961FBB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Митишатьев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0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200" y="928953"/>
            <a:ext cx="6115050" cy="4443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3187" y="167401"/>
            <a:ext cx="7772400" cy="562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3200" dirty="0" smtClean="0"/>
              <a:t>Преимущества построения интеллект-карт </a:t>
            </a:r>
            <a:endParaRPr lang="ru-RU" altLang="ru-RU" sz="32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57431"/>
            <a:ext cx="7772400" cy="2943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dirty="0" smtClean="0"/>
              <a:t>Экономия 50% времени на конспект;</a:t>
            </a:r>
          </a:p>
          <a:p>
            <a:r>
              <a:rPr lang="ru-RU" altLang="ru-RU" dirty="0" smtClean="0"/>
              <a:t>Концентрация информации на важных моментах;</a:t>
            </a:r>
          </a:p>
          <a:p>
            <a:r>
              <a:rPr lang="ru-RU" altLang="ru-RU" dirty="0" smtClean="0"/>
              <a:t>Визуально четкие ассоциации;</a:t>
            </a:r>
          </a:p>
          <a:p>
            <a:r>
              <a:rPr lang="ru-RU" altLang="ru-RU" dirty="0" smtClean="0"/>
              <a:t>Улучшение запоминания;</a:t>
            </a:r>
          </a:p>
          <a:p>
            <a:r>
              <a:rPr lang="ru-RU" altLang="ru-RU" dirty="0" smtClean="0"/>
              <a:t>Стимуляция креативности.</a:t>
            </a:r>
            <a:endParaRPr lang="ru-RU" altLang="ru-RU" dirty="0"/>
          </a:p>
        </p:txBody>
      </p:sp>
      <p:pic>
        <p:nvPicPr>
          <p:cNvPr id="4" name="Picture 4" descr="https://www.xcom-soft.ru/upload/iblock/17c/17cac42ebbeaef6c72b413a3d8cd982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632" y="3363985"/>
            <a:ext cx="3990204" cy="336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03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43187" y="167401"/>
            <a:ext cx="7772400" cy="562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2800" dirty="0" smtClean="0"/>
              <a:t>Веб-сервисы для разработки ментальных карт</a:t>
            </a:r>
            <a:endParaRPr lang="ru-RU" altLang="ru-RU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02673" y="1484851"/>
            <a:ext cx="8649048" cy="29529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400" dirty="0" smtClean="0"/>
              <a:t>Возможности </a:t>
            </a:r>
            <a:r>
              <a:rPr lang="en-US" altLang="ru-RU" sz="2400" dirty="0" smtClean="0"/>
              <a:t>MS Office (Microsoft Office, PowerPoint)</a:t>
            </a:r>
            <a:r>
              <a:rPr lang="ru-RU" altLang="ru-RU" sz="2400" dirty="0" smtClean="0"/>
              <a:t>;</a:t>
            </a:r>
          </a:p>
          <a:p>
            <a:r>
              <a:rPr lang="en-US" sz="2400" dirty="0" smtClean="0"/>
              <a:t>Mindmeister.com -</a:t>
            </a:r>
            <a:r>
              <a:rPr lang="ru-RU" sz="2400" dirty="0" smtClean="0"/>
              <a:t>один </a:t>
            </a:r>
            <a:r>
              <a:rPr lang="ru-RU" sz="2400" dirty="0"/>
              <a:t>из самых популярных онлайн-сервисов по созданию и управлению такими вещами Mindmeister.com выложил сегодня на </a:t>
            </a:r>
            <a:r>
              <a:rPr lang="ru-RU" sz="2400" dirty="0" err="1" smtClean="0"/>
              <a:t>Android</a:t>
            </a:r>
            <a:r>
              <a:rPr lang="en-US" sz="2400" dirty="0" smtClean="0"/>
              <a:t>-</a:t>
            </a:r>
            <a:r>
              <a:rPr lang="ru-RU" sz="2400" dirty="0" err="1" smtClean="0"/>
              <a:t>маркете</a:t>
            </a:r>
            <a:r>
              <a:rPr lang="ru-RU" sz="2400" dirty="0" smtClean="0"/>
              <a:t> своё </a:t>
            </a:r>
            <a:r>
              <a:rPr lang="ru-RU" sz="2400" dirty="0"/>
              <a:t>официальное </a:t>
            </a:r>
            <a:r>
              <a:rPr lang="ru-RU" sz="2400" dirty="0" smtClean="0"/>
              <a:t>приложение.</a:t>
            </a:r>
          </a:p>
          <a:p>
            <a:r>
              <a:rPr lang="en-US" sz="2400" dirty="0" smtClean="0"/>
              <a:t>Cacoo.com - </a:t>
            </a:r>
            <a:r>
              <a:rPr lang="ru-RU" sz="2400" dirty="0"/>
              <a:t>удобный онлайн инструмент рисования, который позволяет создавать различные диаграммы, такие как карты сайта, каркасные схемы, UML и сетевые </a:t>
            </a:r>
            <a:r>
              <a:rPr lang="ru-RU" sz="2400" dirty="0" smtClean="0"/>
              <a:t>графики.</a:t>
            </a:r>
          </a:p>
        </p:txBody>
      </p:sp>
      <p:pic>
        <p:nvPicPr>
          <p:cNvPr id="1026" name="Picture 2" descr="https://elena-baxter.com/wp-content/uploads/2019/08/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237" y="4660959"/>
            <a:ext cx="3288484" cy="203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5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4382923" y="4927600"/>
            <a:ext cx="4761077" cy="1414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400" b="1" dirty="0" err="1" smtClean="0">
                <a:ln/>
                <a:solidFill>
                  <a:srgbClr val="3A5896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n-lt"/>
              </a:rPr>
              <a:t>Интеллект-карты</a:t>
            </a:r>
            <a:endParaRPr lang="en-US" sz="4400" b="1" dirty="0">
              <a:ln/>
              <a:solidFill>
                <a:srgbClr val="3A589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95325" y="495299"/>
            <a:ext cx="8343900" cy="1362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altLang="ru-RU" i="1" dirty="0" smtClean="0"/>
              <a:t>Огромное значение сегодня уделяется развитию действий целеполагания, планирования, оценки, рефлексии.</a:t>
            </a:r>
            <a:endParaRPr lang="ru-RU" alt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7417" y="1987698"/>
            <a:ext cx="5714678" cy="429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1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645459" y="1287254"/>
            <a:ext cx="8279466" cy="4889709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ru-RU" altLang="ru-RU" sz="2800" b="1" dirty="0" smtClean="0"/>
              <a:t>Ментальная карта (карта мышления, интеллект-карта, карта ума) – </a:t>
            </a:r>
            <a:r>
              <a:rPr lang="ru-RU" altLang="ru-RU" sz="2800" dirty="0" smtClean="0"/>
              <a:t>продуктивная техника для формирования и развития мыслительных операций.</a:t>
            </a:r>
          </a:p>
          <a:p>
            <a:pPr>
              <a:lnSpc>
                <a:spcPct val="80000"/>
              </a:lnSpc>
            </a:pPr>
            <a:r>
              <a:rPr lang="ru-RU" altLang="ru-RU" sz="2800" b="1" dirty="0" smtClean="0"/>
              <a:t>Интеллект-карта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- это удобный инструмент для отображения процесса мышления и структурирования информации в визуальной форме</a:t>
            </a:r>
            <a:r>
              <a:rPr lang="ru-RU" altLang="ru-RU" sz="28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altLang="ru-RU" b="1" dirty="0" smtClean="0"/>
              <a:t>Карта ума </a:t>
            </a:r>
            <a:r>
              <a:rPr lang="ru-RU" altLang="ru-RU" dirty="0" smtClean="0"/>
              <a:t>– отражение на бумаге эффективного способа думать, запоминать, вспоминать, решать творческие задачи, а также возможность представить и наглядно выразить свои внутренние процессы обработки информации.</a:t>
            </a:r>
            <a:endParaRPr lang="ru-RU" altLang="ru-RU" sz="2800" dirty="0"/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2800" dirty="0" smtClean="0"/>
              <a:t> </a:t>
            </a:r>
            <a:endParaRPr lang="ru-RU" altLang="ru-RU" sz="2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dirty="0"/>
              <a:t>Определения</a:t>
            </a:r>
          </a:p>
        </p:txBody>
      </p:sp>
    </p:spTree>
    <p:extLst>
      <p:ext uri="{BB962C8B-B14F-4D97-AF65-F5344CB8AC3E}">
        <p14:creationId xmlns:p14="http://schemas.microsoft.com/office/powerpoint/2010/main" val="21092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0868" y="238125"/>
            <a:ext cx="8333581" cy="2047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 smtClean="0"/>
              <a:t>Идея создания ментальных карт принадлежит британскому психологу Тони </a:t>
            </a:r>
            <a:r>
              <a:rPr lang="ru-RU" altLang="ru-RU" dirty="0" err="1" smtClean="0"/>
              <a:t>Бьюзену</a:t>
            </a:r>
            <a:r>
              <a:rPr lang="ru-RU" altLang="ru-RU" dirty="0" smtClean="0"/>
              <a:t>. Исследовав научную литературу об эффективном использовании способностей мозга, он обосновал важность рисунка в процессе мышления и разработал интеллект-карту.</a:t>
            </a:r>
            <a:endParaRPr lang="ru-RU" altLang="ru-RU" dirty="0"/>
          </a:p>
        </p:txBody>
      </p:sp>
      <p:pic>
        <p:nvPicPr>
          <p:cNvPr id="2052" name="Picture 4" descr="https://w7.pngwing.com/pngs/245/943/png-transparent-tony-buzan-speed-reading-world-memory-championships-aklini-en-iyi-sekilde-kullan-beyin-kullanma-kilavuzu-psychology-map-author-psychology-memor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756" y="2771776"/>
            <a:ext cx="6265543" cy="408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ww.chuprina.kz/wp-content/uploads/c4-300x30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05" y="2286000"/>
            <a:ext cx="3905249" cy="390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20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6263" y="190500"/>
            <a:ext cx="8291512" cy="14001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dirty="0" smtClean="0"/>
              <a:t>Правила построения интеллект-карты:</a:t>
            </a:r>
          </a:p>
          <a:p>
            <a:pPr marL="0" indent="0">
              <a:buNone/>
            </a:pPr>
            <a:r>
              <a:rPr lang="ru-RU" altLang="ru-RU" sz="2600" dirty="0" smtClean="0"/>
              <a:t>Шаг 1: По середине листа, расположенного горизонтально, в центре помещаем ключевое слово или рисунок.</a:t>
            </a:r>
          </a:p>
        </p:txBody>
      </p:sp>
      <p:sp>
        <p:nvSpPr>
          <p:cNvPr id="3" name="Овал 2"/>
          <p:cNvSpPr/>
          <p:nvPr/>
        </p:nvSpPr>
        <p:spPr>
          <a:xfrm>
            <a:off x="2606279" y="2593975"/>
            <a:ext cx="3931443" cy="16700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8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288" y="260351"/>
            <a:ext cx="8672512" cy="7461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 smtClean="0"/>
              <a:t>Шаг 2: Проводим от центра основные ветви, подписывая их ключевыми словами (существительными или глаголами)</a:t>
            </a:r>
            <a:endParaRPr lang="ru-RU" altLang="ru-RU" sz="2400" dirty="0"/>
          </a:p>
        </p:txBody>
      </p:sp>
      <p:sp>
        <p:nvSpPr>
          <p:cNvPr id="4" name="Овал 3"/>
          <p:cNvSpPr/>
          <p:nvPr/>
        </p:nvSpPr>
        <p:spPr>
          <a:xfrm>
            <a:off x="3098602" y="281622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648325" y="212407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2442864" y="404177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10224" y="4041775"/>
            <a:ext cx="771526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4572000" y="4146550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2317552" y="2305050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8808941">
            <a:off x="5587377" y="2398199"/>
            <a:ext cx="1383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А.С. Пушкин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 rot="2125759">
            <a:off x="5632009" y="4253539"/>
            <a:ext cx="1847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М.Ю. Лермонтов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753733" y="4454010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И.С. Тургенев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 rot="19441576">
            <a:off x="2136504" y="4063227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Шукшин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 rot="2373176">
            <a:off x="2123980" y="2561310"/>
            <a:ext cx="997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А. Битов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00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395288" y="1"/>
            <a:ext cx="8748712" cy="18192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ru-RU" sz="2400" dirty="0" smtClean="0"/>
              <a:t>Шаг 3: Проводим от основных линий другие с производными понятиями. Варьируя при этом ширину и цвет линий.</a:t>
            </a:r>
          </a:p>
          <a:p>
            <a:pPr marL="0" indent="0">
              <a:buNone/>
            </a:pPr>
            <a:r>
              <a:rPr lang="ru-RU" altLang="ru-RU" sz="2400" dirty="0" smtClean="0"/>
              <a:t>Шаг 4: Вносим разнообразие и акценты в интеллект-карту путем варьирования прописных и строчных букв, использования различных цветов, рисунков, символов</a:t>
            </a:r>
          </a:p>
        </p:txBody>
      </p:sp>
      <p:sp>
        <p:nvSpPr>
          <p:cNvPr id="3" name="Овал 2"/>
          <p:cNvSpPr/>
          <p:nvPr/>
        </p:nvSpPr>
        <p:spPr>
          <a:xfrm>
            <a:off x="2850952" y="3169440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400675" y="2477290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H="1">
            <a:off x="2195214" y="4394990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362574" y="4394990"/>
            <a:ext cx="771526" cy="581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324350" y="4499765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195214" y="2750340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 rot="2259149">
            <a:off x="5325116" y="4518219"/>
            <a:ext cx="1115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3652326" y="4853391"/>
            <a:ext cx="11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9414108">
            <a:off x="2036330" y="4462608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Шукшин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345708">
            <a:off x="2130396" y="3034981"/>
            <a:ext cx="756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8807536">
            <a:off x="5151986" y="2662973"/>
            <a:ext cx="10583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89684" y="1819275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6182894" y="2234496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414309" y="2658191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28721" y="2658191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6473421" y="3138461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61013" y="3138461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 rot="16200000">
            <a:off x="6005363" y="3778137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Гринёв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6786831" y="3804436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Швабрин</a:t>
            </a:r>
            <a:endParaRPr lang="ru-RU" sz="1400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flipH="1">
            <a:off x="7688348" y="3138461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8327688" y="3156254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9" name="Прямоугольник 28"/>
          <p:cNvSpPr/>
          <p:nvPr/>
        </p:nvSpPr>
        <p:spPr>
          <a:xfrm rot="16200000">
            <a:off x="7262743" y="3836542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Онегин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 rot="16200000">
            <a:off x="8256250" y="3804435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Ленский</a:t>
            </a:r>
            <a:endParaRPr lang="ru-RU" sz="1400" dirty="0"/>
          </a:p>
        </p:txBody>
      </p:sp>
      <p:sp>
        <p:nvSpPr>
          <p:cNvPr id="32" name="Стрелка вниз 31"/>
          <p:cNvSpPr/>
          <p:nvPr/>
        </p:nvSpPr>
        <p:spPr>
          <a:xfrm>
            <a:off x="7457296" y="2234495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85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685800" y="120650"/>
            <a:ext cx="8353425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ru-RU" altLang="ru-RU" sz="2400" dirty="0" smtClean="0"/>
              <a:t>Шаг 5: Вспоминаем, обобщаем, структурируем информацию</a:t>
            </a:r>
            <a:endParaRPr lang="ru-RU" altLang="ru-RU" sz="24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altLang="ru-RU" sz="2400" b="1" dirty="0" smtClean="0"/>
          </a:p>
        </p:txBody>
      </p:sp>
      <p:sp>
        <p:nvSpPr>
          <p:cNvPr id="4" name="Овал 3"/>
          <p:cNvSpPr/>
          <p:nvPr/>
        </p:nvSpPr>
        <p:spPr>
          <a:xfrm>
            <a:off x="2466017" y="2093115"/>
            <a:ext cx="2946796" cy="122555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u="sng" dirty="0" smtClean="0">
                <a:effectLst/>
                <a:latin typeface="Segoe Script" panose="030B05040200000000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Дуэль – поединок чести (кульминационный момент в произведении)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5015740" y="1400965"/>
            <a:ext cx="771525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H="1">
            <a:off x="1810279" y="3318665"/>
            <a:ext cx="859037" cy="596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977639" y="3318665"/>
            <a:ext cx="917149" cy="7120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3939415" y="3423440"/>
            <a:ext cx="14288" cy="958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 flipV="1">
            <a:off x="1810279" y="1674015"/>
            <a:ext cx="78105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 rot="2259149">
            <a:off x="4911103" y="3441894"/>
            <a:ext cx="1173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 Лермонтов</a:t>
            </a:r>
            <a:endParaRPr lang="ru-RU" sz="1200" b="1" i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3267391" y="3777066"/>
            <a:ext cx="1106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19414108">
            <a:off x="1651395" y="3386283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Шукшин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345708">
            <a:off x="1745461" y="1958656"/>
            <a:ext cx="756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 Битов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8807536">
            <a:off x="4760639" y="1586648"/>
            <a:ext cx="10711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i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А.С. Пушкин</a:t>
            </a:r>
            <a:endParaRPr lang="ru-RU" sz="1200" b="1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04749" y="742950"/>
            <a:ext cx="2085975" cy="344157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чести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5797959" y="1158171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29374" y="158186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Капитанская дочка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243786" y="1581866"/>
            <a:ext cx="1042987" cy="37782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Евгений Онегин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>
            <a:off x="6088486" y="206213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76078" y="2062136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1" name="Прямоугольник 20"/>
          <p:cNvSpPr/>
          <p:nvPr/>
        </p:nvSpPr>
        <p:spPr>
          <a:xfrm rot="16200000">
            <a:off x="5620428" y="2701812"/>
            <a:ext cx="817892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Гринёв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6401896" y="2728111"/>
            <a:ext cx="969960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Швабрин</a:t>
            </a:r>
            <a:endParaRPr lang="ru-RU" sz="1400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7303413" y="2062136"/>
            <a:ext cx="323850" cy="33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7942753" y="2079929"/>
            <a:ext cx="352425" cy="315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 rot="16200000">
            <a:off x="6877808" y="2760217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Онегин</a:t>
            </a:r>
            <a:endParaRPr lang="ru-RU" sz="1400" dirty="0"/>
          </a:p>
        </p:txBody>
      </p:sp>
      <p:sp>
        <p:nvSpPr>
          <p:cNvPr id="26" name="Прямоугольник 25"/>
          <p:cNvSpPr/>
          <p:nvPr/>
        </p:nvSpPr>
        <p:spPr>
          <a:xfrm rot="16200000">
            <a:off x="7871315" y="2728110"/>
            <a:ext cx="847725" cy="2691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Ленский</a:t>
            </a:r>
            <a:endParaRPr lang="ru-RU" sz="1400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7072361" y="1158170"/>
            <a:ext cx="1385839" cy="247555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88486" y="3771900"/>
            <a:ext cx="2369714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Защита чести</a:t>
            </a:r>
            <a:endParaRPr lang="ru-RU" dirty="0"/>
          </a:p>
        </p:txBody>
      </p:sp>
      <p:sp>
        <p:nvSpPr>
          <p:cNvPr id="29" name="Стрелка вниз 28"/>
          <p:cNvSpPr/>
          <p:nvPr/>
        </p:nvSpPr>
        <p:spPr>
          <a:xfrm>
            <a:off x="6088486" y="4300640"/>
            <a:ext cx="2342389" cy="333003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+ мнение общества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88486" y="4679481"/>
            <a:ext cx="2369714" cy="3778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Герой нашего времени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648450" y="5138377"/>
            <a:ext cx="518635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330827" y="5138377"/>
            <a:ext cx="611926" cy="369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37" name="Прямоугольник 36"/>
          <p:cNvSpPr/>
          <p:nvPr/>
        </p:nvSpPr>
        <p:spPr>
          <a:xfrm rot="16200000">
            <a:off x="6005898" y="5926815"/>
            <a:ext cx="969960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Печорин</a:t>
            </a:r>
            <a:endParaRPr lang="ru-RU" sz="1400" dirty="0"/>
          </a:p>
        </p:txBody>
      </p:sp>
      <p:sp>
        <p:nvSpPr>
          <p:cNvPr id="38" name="Прямоугольник 37"/>
          <p:cNvSpPr/>
          <p:nvPr/>
        </p:nvSpPr>
        <p:spPr>
          <a:xfrm rot="16200000">
            <a:off x="7491551" y="6006425"/>
            <a:ext cx="1129177" cy="26917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Грушницкий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935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865</TotalTime>
  <Words>517</Words>
  <Application>Microsoft Office PowerPoint</Application>
  <PresentationFormat>Экран (4:3)</PresentationFormat>
  <Paragraphs>104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Определения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Ирина В. Терехова</cp:lastModifiedBy>
  <cp:revision>175</cp:revision>
  <dcterms:created xsi:type="dcterms:W3CDTF">2016-11-18T14:12:19Z</dcterms:created>
  <dcterms:modified xsi:type="dcterms:W3CDTF">2023-05-12T06:10:56Z</dcterms:modified>
</cp:coreProperties>
</file>