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9" r:id="rId2"/>
    <p:sldId id="270" r:id="rId3"/>
    <p:sldId id="287" r:id="rId4"/>
    <p:sldId id="284" r:id="rId5"/>
    <p:sldId id="285" r:id="rId6"/>
    <p:sldId id="283" r:id="rId7"/>
    <p:sldId id="294" r:id="rId8"/>
    <p:sldId id="296" r:id="rId9"/>
    <p:sldId id="295" r:id="rId10"/>
    <p:sldId id="288" r:id="rId11"/>
    <p:sldId id="289" r:id="rId12"/>
    <p:sldId id="290" r:id="rId13"/>
    <p:sldId id="291" r:id="rId14"/>
    <p:sldId id="292" r:id="rId15"/>
    <p:sldId id="273" r:id="rId16"/>
    <p:sldId id="274" r:id="rId17"/>
    <p:sldId id="276" r:id="rId18"/>
    <p:sldId id="278" r:id="rId19"/>
    <p:sldId id="293" r:id="rId20"/>
    <p:sldId id="281" r:id="rId21"/>
    <p:sldId id="257" r:id="rId22"/>
    <p:sldId id="258" r:id="rId23"/>
    <p:sldId id="259" r:id="rId24"/>
    <p:sldId id="265" r:id="rId25"/>
    <p:sldId id="262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murmansk-nordika.blogspot.com/2020/06/ayoa.html?fbclid=IwAR3RJaHaYoDM5w9uipGTwIwGDfUu9HlOjwGOcg-6u6hSZu15jUvtM3yWkag&amp;h=AT2ZNQyhz5nfKjm8WqfBgxYk5RrVJ2-DHnIUGiwvErwS4jb6viHjmhKQVVYqHs3we2EpyUhbKfbDTnoY9BAnvOBjBTJ8JIyLETkFs7haa2Mx8kQB0Rf856Fo5aojnmAaIlA&amp;__tn__=-UK-R&amp;c%5b0%5d=AT0RHUtmytDwwA_Lj6jT8uLsNwzrXJJO5ipjKYlmgIZTWKeAlyt4EjwTvEBwXS8372aTddkSSAKsuR9YGQyXVplESGkpF-Yx7CN6TBoyljBgpiFO6m2nHH3FLu9vaINwRAGBnoW13fjCSUfKgkGfFRIIWrdCyaxs9wl_yvWvMeYRCGeLeTowPp3zuXOb46SlvVHv6RoVdEgA0vM" TargetMode="External"/><Relationship Id="rId2" Type="http://schemas.openxmlformats.org/officeDocument/2006/relationships/hyperlink" Target="https://l.facebook.com/l.php?u=https://www.ayoa.com/?fbclid=IwAR2IoSX92dAf81DjjgVWeQGCv-LNl0ROHSocVTszrDNjdpwncTnLEvYPpr0&amp;h=AT2PN9b7VAQYkQ_8ahDsxfaASPS6N7ewXJhKKqbcjzNBp1y739RcywC7sY0WTvi0WytJnXkZkwfAp68zsHQr1t002tdy3GSEwjKCEodmW5DJ-Mt0e0xBSfHFrFakUBc84so&amp;__tn__=-UK-R&amp;c%5b0%5d=AT0RHUtmytDwwA_Lj6jT8uLsNwzrXJJO5ipjKYlmgIZTWKeAlyt4EjwTvEBwXS8372aTddkSSAKsuR9YGQyXVplESGkpF-Yx7CN6TBoyljBgpiFO6m2nHH3FLu9vaINwRAGBnoW13fjCSUfKgkGfFRIIWrdCyaxs9wl_yvWvMeYRCGeLeTowPp3zuXOb46SlvVHv6RoVdEgA0vM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9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 нам помогут цифровые инструменты и сервисы?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04864"/>
            <a:ext cx="8229600" cy="4389120"/>
          </a:xfrm>
        </p:spPr>
        <p:txBody>
          <a:bodyPr/>
          <a:lstStyle/>
          <a:p>
            <a:r>
              <a:rPr lang="ru-RU" dirty="0" smtClean="0"/>
              <a:t>подготовка красочных и наглядных учебно-методических материалов,</a:t>
            </a:r>
          </a:p>
          <a:p>
            <a:r>
              <a:rPr lang="ru-RU" dirty="0" smtClean="0"/>
              <a:t> создание  викторин, тестов</a:t>
            </a:r>
          </a:p>
          <a:p>
            <a:r>
              <a:rPr lang="ru-RU" dirty="0" smtClean="0"/>
              <a:t> запись аудио, видео и анимационных роликов</a:t>
            </a:r>
          </a:p>
          <a:p>
            <a:r>
              <a:rPr lang="ru-RU" dirty="0" smtClean="0"/>
              <a:t>создание </a:t>
            </a:r>
            <a:r>
              <a:rPr lang="ru-RU" dirty="0" err="1" smtClean="0"/>
              <a:t>инфографики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680" y="1552895"/>
            <a:ext cx="6666719" cy="47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77292" y="764704"/>
            <a:ext cx="43937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  викторин,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естов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75485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980728"/>
            <a:ext cx="8460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Можно создать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филворд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09765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692696"/>
            <a:ext cx="5127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Аудио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контент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229600" cy="343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420888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«Что же это такое? Облако тегов, Облако слов, мозаика из слов — это форма визуализации данных, представляет собой набор ключевых слов и словосочетаний, написанных разными размерами шрифта и, иногда цвета, созданные специальными интернет – сервисами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94333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692696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Облако слов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64134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Данное облако можно представить в любом виде и на любом этапе урока, связанным с определённой темой, например, птички, сердечка или любых форм которые вам понравятся, созданные посредством программных инструментов и очень простой определённой последовательности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Vera\Desktop\Семинар по быстрым технологиям\безтрудане6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680520" cy="478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можно применять </a:t>
            </a:r>
            <a:r>
              <a:rPr lang="en-US" dirty="0" smtClean="0"/>
              <a:t>QR-</a:t>
            </a:r>
            <a:r>
              <a:rPr lang="ru-RU" dirty="0" smtClean="0"/>
              <a:t>коды?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•вопросы, загадки, анаграммы; </a:t>
            </a:r>
          </a:p>
          <a:p>
            <a:r>
              <a:rPr lang="ru-RU" dirty="0" smtClean="0"/>
              <a:t> •адреса в Интернете;</a:t>
            </a:r>
          </a:p>
          <a:p>
            <a:r>
              <a:rPr lang="ru-RU" dirty="0" smtClean="0"/>
              <a:t>  •номера задания, страниц, кабинета, полки и т.д.; </a:t>
            </a:r>
          </a:p>
          <a:p>
            <a:r>
              <a:rPr lang="ru-RU" dirty="0" smtClean="0"/>
              <a:t>•координаты какого-либо места; </a:t>
            </a:r>
          </a:p>
          <a:p>
            <a:r>
              <a:rPr lang="ru-RU" dirty="0" smtClean="0"/>
              <a:t>•числовые выражения; </a:t>
            </a:r>
          </a:p>
          <a:p>
            <a:r>
              <a:rPr lang="ru-RU" dirty="0" smtClean="0"/>
              <a:t>•  задания или, напротив, ответы;</a:t>
            </a:r>
          </a:p>
          <a:p>
            <a:r>
              <a:rPr lang="ru-RU" dirty="0" smtClean="0"/>
              <a:t>•  кодировать то и другое;</a:t>
            </a:r>
          </a:p>
          <a:p>
            <a:r>
              <a:rPr lang="ru-RU" dirty="0" smtClean="0"/>
              <a:t>•  задача - совместить вопрос с ответом;</a:t>
            </a:r>
          </a:p>
          <a:p>
            <a:r>
              <a:rPr lang="ru-RU" dirty="0" smtClean="0"/>
              <a:t>•  даты с событиями.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2261" y="1844824"/>
            <a:ext cx="81033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Цифровые инструменты и </a:t>
            </a:r>
          </a:p>
          <a:p>
            <a:pPr algn="ctr"/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сервисы в работе </a:t>
            </a:r>
          </a:p>
          <a:p>
            <a:pPr algn="ctr"/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школьного библиотекаря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4968552" cy="56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5801" t="33821" r="36145" b="31364"/>
          <a:stretch>
            <a:fillRect/>
          </a:stretch>
        </p:blipFill>
        <p:spPr bwMode="auto">
          <a:xfrm>
            <a:off x="5940152" y="2852936"/>
            <a:ext cx="2736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https://documents.infourok.ru/133b2fa1-aa15-4936-86e2-adefb0964164/0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23369" cy="4464496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ocuments.infourok.ru/133b2fa1-aa15-4936-86e2-adefb0964164/0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957302" cy="3713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ocuments.infourok.ru/133b2fa1-aa15-4936-86e2-adefb0964164/0/image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8884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ocuments.infourok.ru/133b2fa1-aa15-4936-86e2-adefb0964164/0/image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2426970" cy="1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ocuments.infourok.ru/133b2fa1-aa15-4936-86e2-adefb0964164/0/image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5365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ocuments.infourok.ru/133b2fa1-aa15-4936-86e2-adefb0964164/0/image01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150912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ocuments.infourok.ru/133b2fa1-aa15-4936-86e2-adefb0964164/0/image01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933056"/>
            <a:ext cx="15121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Рисунок 18" descr="https://documents.infourok.ru/133b2fa1-aa15-4936-86e2-adefb0964164/0/image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770214" cy="5032952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95325" y="495299"/>
            <a:ext cx="8343900" cy="136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i="1" dirty="0" smtClean="0"/>
              <a:t>Огромное значение сегодня уделяется развитию действий целеполагания, планирования, оценки, рефлексии.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7417" y="1987698"/>
            <a:ext cx="5714678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45459" y="1287254"/>
            <a:ext cx="8279466" cy="488970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 smtClean="0"/>
              <a:t>Ментальная карта (карта мышления, интеллект-карта, карта ума) – </a:t>
            </a:r>
            <a:r>
              <a:rPr lang="ru-RU" altLang="ru-RU" sz="2800" dirty="0" smtClean="0"/>
              <a:t>продуктивная техника для формирования и развития мыслительных операций.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/>
              <a:t>Интеллект-карта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- это удобный инструмент для отображения процесса мышления и структурирования информации в визуальной форме</a:t>
            </a:r>
            <a:r>
              <a:rPr lang="ru-RU" altLang="ru-RU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Карта ума </a:t>
            </a:r>
            <a:r>
              <a:rPr lang="ru-RU" altLang="ru-RU" dirty="0" smtClean="0"/>
              <a:t>– отражение на бумаге эффективного способа думать, запоминать, вспоминать, решать творческие задачи, а также возможность представить и наглядно выразить свои внутренние процессы обработки информации.</a:t>
            </a:r>
            <a:endParaRPr lang="ru-RU" altLang="ru-RU" sz="28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dirty="0"/>
              <a:t>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1092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0868" y="238125"/>
            <a:ext cx="8333581" cy="2047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 smtClean="0"/>
              <a:t>Идея создания ментальных карт принадлежит британскому психологу Тони </a:t>
            </a:r>
            <a:r>
              <a:rPr lang="ru-RU" altLang="ru-RU" dirty="0" err="1" smtClean="0"/>
              <a:t>Бьюзену</a:t>
            </a:r>
            <a:r>
              <a:rPr lang="ru-RU" altLang="ru-RU" dirty="0" smtClean="0"/>
              <a:t>. Исследовав научную литературу об эффективном использовании способностей мозга, он обосновал важность рисунка в процессе мышления и разработал интеллект-карту.</a:t>
            </a:r>
            <a:endParaRPr lang="ru-RU" altLang="ru-RU" dirty="0"/>
          </a:p>
        </p:txBody>
      </p:sp>
      <p:pic>
        <p:nvPicPr>
          <p:cNvPr id="2052" name="Picture 4" descr="https://w7.pngwing.com/pngs/245/943/png-transparent-tony-buzan-speed-reading-world-memory-championships-aklini-en-iyi-sekilde-kullan-beyin-kullanma-kilavuzu-psychology-map-author-psychology-memo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56" y="2771776"/>
            <a:ext cx="6265543" cy="40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huprina.kz/wp-content/uploads/c4-300x3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" y="2286000"/>
            <a:ext cx="3905249" cy="39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52488" y="1268760"/>
            <a:ext cx="8291512" cy="1400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 smtClean="0"/>
              <a:t>Правила построения интеллект-карты:</a:t>
            </a:r>
          </a:p>
          <a:p>
            <a:pPr marL="0" indent="0">
              <a:buNone/>
            </a:pPr>
            <a:r>
              <a:rPr lang="ru-RU" altLang="ru-RU" sz="2600" dirty="0" smtClean="0"/>
              <a:t>Шаг 1: По середине листа, расположенного горизонтально, в центре помещаем ключевое слово или рисунок.</a:t>
            </a:r>
          </a:p>
        </p:txBody>
      </p:sp>
      <p:sp>
        <p:nvSpPr>
          <p:cNvPr id="3" name="Овал 2"/>
          <p:cNvSpPr/>
          <p:nvPr/>
        </p:nvSpPr>
        <p:spPr>
          <a:xfrm>
            <a:off x="2627784" y="2996952"/>
            <a:ext cx="3931443" cy="16700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 smtClean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era\Desktop\кол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516216" cy="65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78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260351"/>
            <a:ext cx="8672512" cy="746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dirty="0" smtClean="0"/>
              <a:t>Шаг 2: Проводим от центра основные ветви, подписывая их ключевыми словами (существительными или глаголами)</a:t>
            </a:r>
            <a:endParaRPr lang="ru-RU" alt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098602" y="2816225"/>
            <a:ext cx="2946796" cy="12255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 smtClean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648325" y="2124075"/>
            <a:ext cx="7715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442864" y="4041775"/>
            <a:ext cx="859037" cy="59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10224" y="4041775"/>
            <a:ext cx="771526" cy="58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572000" y="4146550"/>
            <a:ext cx="14288" cy="95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317552" y="2305050"/>
            <a:ext cx="7810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8808941">
            <a:off x="5587377" y="2398199"/>
            <a:ext cx="138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2125759">
            <a:off x="5632009" y="4253539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М.Ю. Лермонтов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753733" y="4454010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И.С. Тургенев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rot="19441576">
            <a:off x="2136504" y="406322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Шукшин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rot="2373176">
            <a:off x="2123980" y="2561310"/>
            <a:ext cx="99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 Битов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0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288" y="1"/>
            <a:ext cx="8748712" cy="1819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dirty="0" smtClean="0"/>
              <a:t>Шаг 3: Проводим от основных линий другие с производными понятиями. Варьируя при этом ширину и цвет линий.</a:t>
            </a:r>
          </a:p>
          <a:p>
            <a:pPr marL="0" indent="0">
              <a:buNone/>
            </a:pPr>
            <a:r>
              <a:rPr lang="ru-RU" altLang="ru-RU" sz="2400" dirty="0" smtClean="0"/>
              <a:t>Шаг 4: Вносим разнообразие и акценты в интеллект-карту путем варьирования прописных и строчных букв, использования различных цветов, рисунков, символов</a:t>
            </a:r>
          </a:p>
        </p:txBody>
      </p:sp>
      <p:sp>
        <p:nvSpPr>
          <p:cNvPr id="3" name="Овал 2"/>
          <p:cNvSpPr/>
          <p:nvPr/>
        </p:nvSpPr>
        <p:spPr>
          <a:xfrm>
            <a:off x="2850952" y="3169440"/>
            <a:ext cx="2946796" cy="12255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 smtClean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400675" y="2477290"/>
            <a:ext cx="7715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195214" y="4394990"/>
            <a:ext cx="859037" cy="59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62574" y="4394990"/>
            <a:ext cx="771526" cy="58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324350" y="4499765"/>
            <a:ext cx="14288" cy="95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195214" y="2750340"/>
            <a:ext cx="7810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259149">
            <a:off x="5325116" y="4518219"/>
            <a:ext cx="1115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Лермонтов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652326" y="4853391"/>
            <a:ext cx="110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414108">
            <a:off x="2036330" y="446260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Шукшин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345708">
            <a:off x="2130396" y="3034981"/>
            <a:ext cx="756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Битов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807536">
            <a:off x="5151986" y="2662973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89684" y="1819275"/>
            <a:ext cx="2085975" cy="3441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182894" y="2234496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14309" y="2658191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Капитанская дочка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28721" y="2658191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Онегин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473421" y="3138461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61013" y="3138461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5" name="Прямоугольник 24"/>
          <p:cNvSpPr/>
          <p:nvPr/>
        </p:nvSpPr>
        <p:spPr>
          <a:xfrm rot="16200000">
            <a:off x="6005363" y="3778137"/>
            <a:ext cx="817892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Гринёв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6786831" y="3804436"/>
            <a:ext cx="969960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Швабрин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7688348" y="3138461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327688" y="3156254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9" name="Прямоугольник 28"/>
          <p:cNvSpPr/>
          <p:nvPr/>
        </p:nvSpPr>
        <p:spPr>
          <a:xfrm rot="16200000">
            <a:off x="7262743" y="3836542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Онегин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8256250" y="3804435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Ленский</a:t>
            </a:r>
            <a:endParaRPr lang="ru-RU" sz="1400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7457296" y="2234495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общества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20650"/>
            <a:ext cx="8353425" cy="43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/>
              <a:t>Шаг 5: Вспоминаем, обобщаем, структурируем информацию</a:t>
            </a:r>
            <a:endParaRPr lang="ru-RU" altLang="ru-RU" sz="2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altLang="ru-RU" sz="2400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2466017" y="2093115"/>
            <a:ext cx="2946796" cy="12255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 smtClean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015740" y="1400965"/>
            <a:ext cx="7715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810279" y="3318665"/>
            <a:ext cx="859037" cy="59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77639" y="3318665"/>
            <a:ext cx="917149" cy="71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939415" y="3423440"/>
            <a:ext cx="14288" cy="95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810279" y="1674015"/>
            <a:ext cx="7810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259149">
            <a:off x="4911103" y="3441894"/>
            <a:ext cx="117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Лермонтов</a:t>
            </a:r>
            <a:endParaRPr lang="ru-RU" sz="12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267391" y="3777066"/>
            <a:ext cx="110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414108">
            <a:off x="1651395" y="338628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Шукшин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345708">
            <a:off x="1745461" y="1958656"/>
            <a:ext cx="756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Битов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807536">
            <a:off x="4760639" y="1586648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1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4749" y="742950"/>
            <a:ext cx="2085975" cy="3441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797959" y="1158171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29374" y="1581866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Капитанская дочка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43786" y="1581866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Онегин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088486" y="2062136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76078" y="2062136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1" name="Прямоугольник 20"/>
          <p:cNvSpPr/>
          <p:nvPr/>
        </p:nvSpPr>
        <p:spPr>
          <a:xfrm rot="16200000">
            <a:off x="5620428" y="2701812"/>
            <a:ext cx="817892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Гринёв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401896" y="2728111"/>
            <a:ext cx="969960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Швабрин</a:t>
            </a:r>
            <a:endParaRPr lang="ru-RU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7303413" y="2062136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942753" y="2079929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5" name="Прямоугольник 24"/>
          <p:cNvSpPr/>
          <p:nvPr/>
        </p:nvSpPr>
        <p:spPr>
          <a:xfrm rot="16200000">
            <a:off x="6877808" y="2760217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Онегин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7871315" y="2728110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Ленский</a:t>
            </a:r>
            <a:endParaRPr lang="ru-RU" sz="1400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7072361" y="1158170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общества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8486" y="3771900"/>
            <a:ext cx="2369714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Защита чести</a:t>
            </a: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6088486" y="4300640"/>
            <a:ext cx="2342389" cy="33300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+ мнение общества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88486" y="4679481"/>
            <a:ext cx="2369714" cy="377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нашего времени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648450" y="5138377"/>
            <a:ext cx="518635" cy="3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330827" y="5138377"/>
            <a:ext cx="611926" cy="3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37" name="Прямоугольник 36"/>
          <p:cNvSpPr/>
          <p:nvPr/>
        </p:nvSpPr>
        <p:spPr>
          <a:xfrm rot="16200000">
            <a:off x="6005898" y="5926815"/>
            <a:ext cx="969960" cy="2691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Печорин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7491551" y="6006425"/>
            <a:ext cx="1129177" cy="2691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Грушницкий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693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http://img0.liveinternet.ru/images/attach/b/3/17/62/17062676_Le_Kampion_1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05" y="873033"/>
            <a:ext cx="1706164" cy="18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66738" y="161925"/>
            <a:ext cx="8291512" cy="676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/>
              <a:t>Шаг 6: Творческий подход даст возможность наглядно выразить свои внутренние процессы обработки информации</a:t>
            </a:r>
          </a:p>
        </p:txBody>
      </p:sp>
      <p:sp>
        <p:nvSpPr>
          <p:cNvPr id="3233" name="Rectangle 317"/>
          <p:cNvSpPr>
            <a:spLocks noChangeArrowheads="1"/>
          </p:cNvSpPr>
          <p:nvPr/>
        </p:nvSpPr>
        <p:spPr bwMode="auto">
          <a:xfrm flipV="1">
            <a:off x="152400" y="152399"/>
            <a:ext cx="75751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018467" y="2188365"/>
            <a:ext cx="2946796" cy="12255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5568190" y="1496215"/>
            <a:ext cx="7715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2362729" y="3413915"/>
            <a:ext cx="859037" cy="59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5530089" y="3413915"/>
            <a:ext cx="917149" cy="71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4759005" y="3520133"/>
            <a:ext cx="14288" cy="95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 flipV="1">
            <a:off x="3049454" y="1513303"/>
            <a:ext cx="7810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259149">
            <a:off x="5501961" y="3544838"/>
            <a:ext cx="10967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Лермонтов</a:t>
            </a:r>
            <a:endParaRPr lang="ru-RU" sz="11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4119778" y="3881453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</a:t>
            </a:r>
            <a:endParaRPr lang="ru-RU" sz="1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9414108">
            <a:off x="2184609" y="3489227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И. Куприн</a:t>
            </a:r>
          </a:p>
        </p:txBody>
      </p:sp>
      <p:sp>
        <p:nvSpPr>
          <p:cNvPr id="88" name="TextBox 87"/>
          <p:cNvSpPr txBox="1"/>
          <p:nvPr/>
        </p:nvSpPr>
        <p:spPr>
          <a:xfrm rot="2345708">
            <a:off x="3006052" y="1805638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961F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Битов</a:t>
            </a:r>
            <a:endParaRPr lang="ru-RU" sz="1100" dirty="0">
              <a:solidFill>
                <a:srgbClr val="961F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18807536">
            <a:off x="5349958" y="1689592"/>
            <a:ext cx="997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11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657199" y="838200"/>
            <a:ext cx="2085975" cy="3441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Стрелка вниз 90"/>
          <p:cNvSpPr/>
          <p:nvPr/>
        </p:nvSpPr>
        <p:spPr>
          <a:xfrm>
            <a:off x="6350409" y="1253421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581824" y="1677116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Капитанская дочка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796236" y="1677116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Онегин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H="1">
            <a:off x="6640936" y="2157386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7128528" y="2157386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96" name="Прямоугольник 95"/>
          <p:cNvSpPr/>
          <p:nvPr/>
        </p:nvSpPr>
        <p:spPr>
          <a:xfrm rot="16200000">
            <a:off x="6172878" y="2797062"/>
            <a:ext cx="817892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Гринёв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 rot="16200000">
            <a:off x="6954346" y="2823361"/>
            <a:ext cx="969960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Швабрин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flipH="1">
            <a:off x="7855863" y="2157386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8495203" y="2175179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100" name="Прямоугольник 99"/>
          <p:cNvSpPr/>
          <p:nvPr/>
        </p:nvSpPr>
        <p:spPr>
          <a:xfrm rot="16200000">
            <a:off x="7430258" y="2855467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Онегин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 rot="16200000">
            <a:off x="8423765" y="2823360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Стрелка вниз 101"/>
          <p:cNvSpPr/>
          <p:nvPr/>
        </p:nvSpPr>
        <p:spPr>
          <a:xfrm>
            <a:off x="7624811" y="1253420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общества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640936" y="3867150"/>
            <a:ext cx="2369714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Стрелка вниз 103"/>
          <p:cNvSpPr/>
          <p:nvPr/>
        </p:nvSpPr>
        <p:spPr>
          <a:xfrm>
            <a:off x="6640936" y="4395890"/>
            <a:ext cx="2342389" cy="33300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+ мнение общества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640936" y="4774731"/>
            <a:ext cx="2369714" cy="377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нашего времени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 flipH="1">
            <a:off x="7573912" y="5233627"/>
            <a:ext cx="145624" cy="3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7883277" y="5233627"/>
            <a:ext cx="222498" cy="3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108" name="Прямоугольник 107"/>
          <p:cNvSpPr/>
          <p:nvPr/>
        </p:nvSpPr>
        <p:spPr>
          <a:xfrm rot="16200000">
            <a:off x="6954346" y="6034402"/>
            <a:ext cx="969960" cy="2691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 rot="16200000">
            <a:off x="7618555" y="6034401"/>
            <a:ext cx="1129177" cy="2691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Грушницкий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 286"/>
          <p:cNvSpPr>
            <a:spLocks noChangeArrowheads="1"/>
          </p:cNvSpPr>
          <p:nvPr/>
        </p:nvSpPr>
        <p:spPr bwMode="auto">
          <a:xfrm>
            <a:off x="3862652" y="4532593"/>
            <a:ext cx="1792705" cy="29878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 287"/>
          <p:cNvSpPr>
            <a:spLocks noChangeArrowheads="1"/>
          </p:cNvSpPr>
          <p:nvPr/>
        </p:nvSpPr>
        <p:spPr bwMode="auto">
          <a:xfrm>
            <a:off x="3862651" y="5285628"/>
            <a:ext cx="1792705" cy="398379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«Отцы и дети»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Стрелка вниз 189"/>
          <p:cNvSpPr/>
          <p:nvPr/>
        </p:nvSpPr>
        <p:spPr>
          <a:xfrm>
            <a:off x="3862652" y="4900835"/>
            <a:ext cx="1792704" cy="333003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поколений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1" name="Прямая со стрелкой 190"/>
          <p:cNvCxnSpPr/>
          <p:nvPr/>
        </p:nvCxnSpPr>
        <p:spPr>
          <a:xfrm flipH="1">
            <a:off x="4509308" y="5766286"/>
            <a:ext cx="145624" cy="36931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4818673" y="5766286"/>
            <a:ext cx="222498" cy="36931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193" name="Прямоугольник 192"/>
          <p:cNvSpPr/>
          <p:nvPr/>
        </p:nvSpPr>
        <p:spPr>
          <a:xfrm>
            <a:off x="3519646" y="6135596"/>
            <a:ext cx="969960" cy="26917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Базаров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4818628" y="6170429"/>
            <a:ext cx="1129177" cy="26917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Rectangle 278"/>
          <p:cNvSpPr>
            <a:spLocks noChangeArrowheads="1"/>
          </p:cNvSpPr>
          <p:nvPr/>
        </p:nvSpPr>
        <p:spPr bwMode="auto">
          <a:xfrm>
            <a:off x="975526" y="5026712"/>
            <a:ext cx="2369714" cy="298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Поединок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975526" y="4077067"/>
            <a:ext cx="2369714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Противостояние честности и коварства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Стрелка вниз 202"/>
          <p:cNvSpPr/>
          <p:nvPr/>
        </p:nvSpPr>
        <p:spPr>
          <a:xfrm>
            <a:off x="754417" y="4719411"/>
            <a:ext cx="1449503" cy="2475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Стрелка вниз 203"/>
          <p:cNvSpPr/>
          <p:nvPr/>
        </p:nvSpPr>
        <p:spPr>
          <a:xfrm>
            <a:off x="2028819" y="4719410"/>
            <a:ext cx="1385839" cy="2475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цинизм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" name="Прямая со стрелкой 204"/>
          <p:cNvCxnSpPr/>
          <p:nvPr/>
        </p:nvCxnSpPr>
        <p:spPr>
          <a:xfrm flipH="1">
            <a:off x="1495425" y="5395533"/>
            <a:ext cx="456230" cy="36931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2115396" y="5395533"/>
            <a:ext cx="530670" cy="36227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211" name="Прямоугольник 210"/>
          <p:cNvSpPr/>
          <p:nvPr/>
        </p:nvSpPr>
        <p:spPr>
          <a:xfrm>
            <a:off x="975526" y="5816355"/>
            <a:ext cx="969960" cy="2691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2173819" y="5816354"/>
            <a:ext cx="969960" cy="2691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597372" y="823050"/>
            <a:ext cx="2085975" cy="344157"/>
          </a:xfrm>
          <a:prstGeom prst="rect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Дуэль как сатира и абсурд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Стрелка вниз 213"/>
          <p:cNvSpPr/>
          <p:nvPr/>
        </p:nvSpPr>
        <p:spPr>
          <a:xfrm>
            <a:off x="307458" y="1243938"/>
            <a:ext cx="1385839" cy="247555"/>
          </a:xfrm>
          <a:prstGeom prst="downArrow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Стрелка вниз 214"/>
          <p:cNvSpPr/>
          <p:nvPr/>
        </p:nvSpPr>
        <p:spPr>
          <a:xfrm>
            <a:off x="1581860" y="1243937"/>
            <a:ext cx="1385839" cy="247555"/>
          </a:xfrm>
          <a:prstGeom prst="downArrow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насмешка друга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 278"/>
          <p:cNvSpPr>
            <a:spLocks noChangeArrowheads="1"/>
          </p:cNvSpPr>
          <p:nvPr/>
        </p:nvSpPr>
        <p:spPr bwMode="auto">
          <a:xfrm>
            <a:off x="538683" y="1560126"/>
            <a:ext cx="2369714" cy="298784"/>
          </a:xfrm>
          <a:prstGeom prst="rect">
            <a:avLst/>
          </a:prstGeom>
          <a:solidFill>
            <a:srgbClr val="961FBB"/>
          </a:solidFill>
          <a:ln>
            <a:solidFill>
              <a:srgbClr val="961FBB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Пушкинский дом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8" name="Прямая со стрелкой 217"/>
          <p:cNvCxnSpPr/>
          <p:nvPr/>
        </p:nvCxnSpPr>
        <p:spPr>
          <a:xfrm flipH="1">
            <a:off x="1093108" y="2031888"/>
            <a:ext cx="456230" cy="369310"/>
          </a:xfrm>
          <a:prstGeom prst="straightConnector1">
            <a:avLst/>
          </a:prstGeom>
          <a:ln>
            <a:solidFill>
              <a:srgbClr val="961FBB"/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1713079" y="2031888"/>
            <a:ext cx="530670" cy="362277"/>
          </a:xfrm>
          <a:prstGeom prst="straightConnector1">
            <a:avLst/>
          </a:prstGeom>
          <a:ln>
            <a:solidFill>
              <a:srgbClr val="961FBB"/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220" name="Прямоугольник 219"/>
          <p:cNvSpPr/>
          <p:nvPr/>
        </p:nvSpPr>
        <p:spPr>
          <a:xfrm>
            <a:off x="596970" y="2491997"/>
            <a:ext cx="969960" cy="269171"/>
          </a:xfrm>
          <a:prstGeom prst="rect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Одоевцев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1795262" y="2491996"/>
            <a:ext cx="1077581" cy="269171"/>
          </a:xfrm>
          <a:prstGeom prst="rect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Митишатьев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928953"/>
            <a:ext cx="6115050" cy="444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3187" y="167401"/>
            <a:ext cx="7772400" cy="562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altLang="ru-RU" sz="3200" dirty="0" smtClean="0"/>
              <a:t>Преимущества построения интеллект-карт </a:t>
            </a:r>
            <a:endParaRPr lang="ru-RU" altLang="ru-RU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57431"/>
            <a:ext cx="7772400" cy="2943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/>
              <a:t>Экономия 50% времени на конспект;</a:t>
            </a:r>
          </a:p>
          <a:p>
            <a:r>
              <a:rPr lang="ru-RU" altLang="ru-RU" dirty="0" smtClean="0"/>
              <a:t>Концентрация информации на важных моментах;</a:t>
            </a:r>
          </a:p>
          <a:p>
            <a:r>
              <a:rPr lang="ru-RU" altLang="ru-RU" dirty="0" smtClean="0"/>
              <a:t>Визуально четкие ассоциации;</a:t>
            </a:r>
          </a:p>
          <a:p>
            <a:r>
              <a:rPr lang="ru-RU" altLang="ru-RU" dirty="0" smtClean="0"/>
              <a:t>Улучшение запоминания;</a:t>
            </a:r>
          </a:p>
          <a:p>
            <a:r>
              <a:rPr lang="ru-RU" altLang="ru-RU" dirty="0" smtClean="0"/>
              <a:t>Стимуляция креативности.</a:t>
            </a:r>
            <a:endParaRPr lang="ru-RU" altLang="ru-RU" dirty="0"/>
          </a:p>
        </p:txBody>
      </p:sp>
      <p:pic>
        <p:nvPicPr>
          <p:cNvPr id="4" name="Picture 4" descr="https://www.xcom-soft.ru/upload/iblock/17c/17cac42ebbeaef6c72b413a3d8cd982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32" y="3363985"/>
            <a:ext cx="3990204" cy="33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3187" y="167401"/>
            <a:ext cx="7772400" cy="562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altLang="ru-RU" sz="2800" dirty="0" smtClean="0"/>
              <a:t>Веб-сервисы для разработки ментальных карт</a:t>
            </a:r>
            <a:endParaRPr lang="ru-RU" altLang="ru-RU" sz="2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2673" y="1484850"/>
            <a:ext cx="8649048" cy="47210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 smtClean="0"/>
              <a:t>Возможности </a:t>
            </a:r>
            <a:r>
              <a:rPr lang="en-US" altLang="ru-RU" sz="2400" dirty="0" smtClean="0"/>
              <a:t>MS Office (Microsoft Office, PowerPoint)</a:t>
            </a:r>
            <a:r>
              <a:rPr lang="ru-RU" altLang="ru-RU" sz="2400" dirty="0" smtClean="0"/>
              <a:t>;</a:t>
            </a:r>
          </a:p>
          <a:p>
            <a:r>
              <a:rPr lang="en-US" sz="2400" dirty="0" smtClean="0"/>
              <a:t>Mindmeister.com -</a:t>
            </a:r>
            <a:r>
              <a:rPr lang="ru-RU" sz="2400" dirty="0" smtClean="0"/>
              <a:t>один </a:t>
            </a:r>
            <a:r>
              <a:rPr lang="ru-RU" sz="2400" dirty="0"/>
              <a:t>из самых популярных онлайн-сервисов по созданию и управлению такими вещами </a:t>
            </a:r>
            <a:r>
              <a:rPr lang="ru-RU" sz="2400" dirty="0" err="1" smtClean="0"/>
              <a:t>Mindmeister.com</a:t>
            </a:r>
            <a:endParaRPr lang="ru-RU" sz="2400" dirty="0" smtClean="0"/>
          </a:p>
          <a:p>
            <a:r>
              <a:rPr lang="en-US" sz="2400" dirty="0" smtClean="0"/>
              <a:t>Cacoo.com - </a:t>
            </a:r>
            <a:r>
              <a:rPr lang="ru-RU" sz="2400" dirty="0"/>
              <a:t>удобный онлайн инструмент рисования, который позволяет создавать различные диаграммы, такие как карты сайта, каркасные схемы, UML и сетевые </a:t>
            </a:r>
            <a:r>
              <a:rPr lang="ru-RU" sz="2400" dirty="0" smtClean="0"/>
              <a:t>графики.</a:t>
            </a:r>
          </a:p>
          <a:p>
            <a:r>
              <a:rPr lang="ru-RU" sz="2400" b="1" dirty="0" err="1" smtClean="0"/>
              <a:t>Ayoa</a:t>
            </a:r>
            <a:r>
              <a:rPr lang="ru-RU" sz="2400" dirty="0" smtClean="0"/>
              <a:t> (</a:t>
            </a:r>
            <a:r>
              <a:rPr lang="ru-RU" sz="2400" dirty="0" smtClean="0">
                <a:hlinkClick r:id="rId2"/>
              </a:rPr>
              <a:t>https://www.ayoa.com/</a:t>
            </a:r>
            <a:r>
              <a:rPr lang="ru-RU" sz="2400" dirty="0" smtClean="0"/>
              <a:t>) - </a:t>
            </a:r>
            <a:r>
              <a:rPr lang="ru-RU" sz="2400" b="1" dirty="0" err="1" smtClean="0"/>
              <a:t>онлайн-сервис</a:t>
            </a:r>
            <a:r>
              <a:rPr lang="ru-RU" sz="2400" b="1" dirty="0" smtClean="0"/>
              <a:t> для создания </a:t>
            </a:r>
            <a:r>
              <a:rPr lang="ru-RU" sz="2400" b="1" dirty="0" err="1" smtClean="0"/>
              <a:t>интеллект-карт</a:t>
            </a:r>
            <a:r>
              <a:rPr lang="ru-RU" sz="2400" b="1" dirty="0" smtClean="0"/>
              <a:t> на основе текстов и изображений.</a:t>
            </a:r>
            <a:r>
              <a:rPr lang="ru-RU" sz="2400" dirty="0" smtClean="0"/>
              <a:t> В бесплатном тарифе можно создать пять ментальных карт трёх типов. Инструкция по работе в сервисе: </a:t>
            </a:r>
            <a:r>
              <a:rPr lang="ru-RU" sz="2400" dirty="0" smtClean="0">
                <a:hlinkClick r:id="rId3"/>
              </a:rPr>
              <a:t>https://murmansk-nordika.blogspot.com/2020/06/ayoa.html</a:t>
            </a:r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515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77281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 !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era\Desktop\6 в Ермочен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730668" cy="49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era\Desktop\Прозоров 1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8176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era\Desktop\колаж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00044" cy="64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4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Цифровые инструменты </a:t>
            </a:r>
            <a:r>
              <a:rPr lang="ru-RU" sz="3600" dirty="0" smtClean="0"/>
              <a:t>- это программы, </a:t>
            </a:r>
            <a:r>
              <a:rPr lang="ru-RU" sz="3600" dirty="0" err="1" smtClean="0"/>
              <a:t>веб-сайты</a:t>
            </a:r>
            <a:r>
              <a:rPr lang="ru-RU" sz="3600" dirty="0" smtClean="0"/>
              <a:t> или </a:t>
            </a:r>
            <a:r>
              <a:rPr lang="ru-RU" sz="3600" dirty="0" err="1" smtClean="0"/>
              <a:t>онлайн-ресурсы</a:t>
            </a:r>
            <a:r>
              <a:rPr lang="ru-RU" sz="3600" dirty="0" smtClean="0"/>
              <a:t>, которые могут облегчить выполнение задач. Многие из них доступны в </a:t>
            </a:r>
            <a:r>
              <a:rPr lang="ru-RU" sz="3600" dirty="0" err="1" smtClean="0"/>
              <a:t>веб-браузерах</a:t>
            </a:r>
            <a:r>
              <a:rPr lang="ru-RU" sz="3600" dirty="0" smtClean="0"/>
              <a:t> без необходимости загрузки, и вы можете получить к ним доступ как дома, так и на работе.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ProzorovaVV\Documents\Конференция цифровые инструменты и сервисы в работе школьного библиотекаря\роботы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240"/>
          <a:stretch>
            <a:fillRect/>
          </a:stretch>
        </p:blipFill>
        <p:spPr bwMode="auto">
          <a:xfrm>
            <a:off x="467544" y="566960"/>
            <a:ext cx="2232248" cy="3165222"/>
          </a:xfrm>
          <a:prstGeom prst="rect">
            <a:avLst/>
          </a:prstGeom>
          <a:noFill/>
        </p:spPr>
      </p:pic>
      <p:pic>
        <p:nvPicPr>
          <p:cNvPr id="1026" name="Picture 2" descr="C:\Users\ProzorovaVV\Documents\Конференция цифровые инструменты и сервисы в работе школьного библиотекаря\роботы 6.jpg"/>
          <p:cNvPicPr>
            <a:picLocks noChangeAspect="1" noChangeArrowheads="1"/>
          </p:cNvPicPr>
          <p:nvPr/>
        </p:nvPicPr>
        <p:blipFill>
          <a:blip r:embed="rId3" cstate="print"/>
          <a:srcRect t="22050" b="35951"/>
          <a:stretch>
            <a:fillRect/>
          </a:stretch>
        </p:blipFill>
        <p:spPr bwMode="auto">
          <a:xfrm>
            <a:off x="4788024" y="3977680"/>
            <a:ext cx="3857625" cy="2880320"/>
          </a:xfrm>
          <a:prstGeom prst="rect">
            <a:avLst/>
          </a:prstGeom>
          <a:noFill/>
        </p:spPr>
      </p:pic>
      <p:pic>
        <p:nvPicPr>
          <p:cNvPr id="1027" name="Picture 3" descr="C:\Users\ProzorovaVV\Documents\Конференция цифровые инструменты и сервисы в работе школьного библиотекаря\роботы 4.jpg"/>
          <p:cNvPicPr>
            <a:picLocks noChangeAspect="1" noChangeArrowheads="1"/>
          </p:cNvPicPr>
          <p:nvPr/>
        </p:nvPicPr>
        <p:blipFill>
          <a:blip r:embed="rId4" cstate="print"/>
          <a:srcRect t="15350" b="11151"/>
          <a:stretch>
            <a:fillRect/>
          </a:stretch>
        </p:blipFill>
        <p:spPr bwMode="auto">
          <a:xfrm>
            <a:off x="6300192" y="620688"/>
            <a:ext cx="2479902" cy="3240360"/>
          </a:xfrm>
          <a:prstGeom prst="rect">
            <a:avLst/>
          </a:prstGeom>
          <a:noFill/>
        </p:spPr>
      </p:pic>
      <p:pic>
        <p:nvPicPr>
          <p:cNvPr id="1028" name="Picture 4" descr="C:\Users\ProzorovaVV\Documents\Конференция цифровые инструменты и сервисы в работе школьного библиотекаря\роботы.jpg"/>
          <p:cNvPicPr>
            <a:picLocks noChangeAspect="1" noChangeArrowheads="1"/>
          </p:cNvPicPr>
          <p:nvPr/>
        </p:nvPicPr>
        <p:blipFill>
          <a:blip r:embed="rId5" cstate="print"/>
          <a:srcRect t="17450" b="31100"/>
          <a:stretch>
            <a:fillRect/>
          </a:stretch>
        </p:blipFill>
        <p:spPr bwMode="auto">
          <a:xfrm>
            <a:off x="179512" y="3977680"/>
            <a:ext cx="3149082" cy="2880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404664"/>
            <a:ext cx="3312368" cy="62478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Комната</a:t>
            </a:r>
          </a:p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</a:t>
            </a:r>
          </a:p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</a:p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</a:t>
            </a:r>
          </a:p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</a:p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</a:t>
            </a:r>
          </a:p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/>
            <a:r>
              <a:rPr lang="ru-RU" sz="4000" b="1" cap="all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</a:t>
            </a:r>
            <a:endParaRPr lang="ru-RU" sz="4000" b="1" cap="all" dirty="0">
              <a:ln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Соревнования в </a:t>
            </a:r>
            <a:r>
              <a:rPr lang="en-US" dirty="0" smtClean="0"/>
              <a:t>IT - </a:t>
            </a:r>
            <a:r>
              <a:rPr lang="ru-RU" dirty="0" smtClean="0"/>
              <a:t>Кубе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601"/>
          <a:stretch>
            <a:fillRect/>
          </a:stretch>
        </p:blipFill>
        <p:spPr bwMode="auto">
          <a:xfrm>
            <a:off x="2915816" y="1988840"/>
            <a:ext cx="3272909" cy="444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 rot="10800000" flipV="1">
            <a:off x="899592" y="785030"/>
            <a:ext cx="67687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сервис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–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совокупность услуг, обеспечивающая пользователям возможность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даленной работы с определенными информационными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ресурсами,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наделяющая их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правом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собственности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данные ресурсы.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cdnn21.img.ria.ru/images/07e4/04/07/1569679693_28:0:2759:2048_1920x0_80_0_0_45fabcaeebaf4d563930305765feb2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96952"/>
            <a:ext cx="441956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</TotalTime>
  <Words>754</Words>
  <Application>Microsoft Office PowerPoint</Application>
  <PresentationFormat>Экран (4:3)</PresentationFormat>
  <Paragraphs>151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Соревнования в IT - Кубе</vt:lpstr>
      <vt:lpstr>Презентация PowerPoint</vt:lpstr>
      <vt:lpstr>Чем нам помогут цифровые инструменты и сервисы?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можно применять QR-коды?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Ирина В. Терехова</cp:lastModifiedBy>
  <cp:revision>40</cp:revision>
  <dcterms:created xsi:type="dcterms:W3CDTF">2021-10-26T09:32:46Z</dcterms:created>
  <dcterms:modified xsi:type="dcterms:W3CDTF">2023-05-12T06:11:17Z</dcterms:modified>
</cp:coreProperties>
</file>