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87" r:id="rId8"/>
    <p:sldId id="286" r:id="rId9"/>
    <p:sldId id="288" r:id="rId10"/>
    <p:sldId id="289" r:id="rId11"/>
    <p:sldId id="290" r:id="rId12"/>
    <p:sldId id="291" r:id="rId13"/>
    <p:sldId id="284" r:id="rId14"/>
    <p:sldId id="261" r:id="rId15"/>
    <p:sldId id="262" r:id="rId16"/>
    <p:sldId id="263" r:id="rId17"/>
    <p:sldId id="264" r:id="rId18"/>
    <p:sldId id="280" r:id="rId19"/>
    <p:sldId id="281" r:id="rId20"/>
    <p:sldId id="265" r:id="rId21"/>
    <p:sldId id="282" r:id="rId22"/>
    <p:sldId id="292" r:id="rId23"/>
    <p:sldId id="293" r:id="rId24"/>
    <p:sldId id="295" r:id="rId25"/>
    <p:sldId id="296" r:id="rId26"/>
    <p:sldId id="267" r:id="rId27"/>
    <p:sldId id="268" r:id="rId28"/>
    <p:sldId id="269" r:id="rId29"/>
    <p:sldId id="270" r:id="rId30"/>
    <p:sldId id="283" r:id="rId31"/>
    <p:sldId id="271" r:id="rId32"/>
    <p:sldId id="272" r:id="rId33"/>
    <p:sldId id="273" r:id="rId34"/>
    <p:sldId id="275" r:id="rId35"/>
    <p:sldId id="297" r:id="rId36"/>
    <p:sldId id="276" r:id="rId37"/>
    <p:sldId id="279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 varScale="1">
        <p:scale>
          <a:sx n="110" d="100"/>
          <a:sy n="110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1412776"/>
            <a:ext cx="6552728" cy="2306687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Мастер-класс</a:t>
            </a:r>
            <a:br>
              <a:rPr lang="ru-RU" sz="3600" dirty="0"/>
            </a:br>
            <a:r>
              <a:rPr lang="ru-RU" sz="3600" b="1" dirty="0">
                <a:solidFill>
                  <a:srgbClr val="FF0000"/>
                </a:solidFill>
              </a:rPr>
              <a:t>«От отметки к оценки: оценочная деятельности учителя и ученика»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967814"/>
            <a:ext cx="3556313" cy="1368152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Косар Наталья Викторовна</a:t>
            </a:r>
            <a:endParaRPr lang="ru-RU" sz="3600" dirty="0">
              <a:solidFill>
                <a:srgbClr val="002060"/>
              </a:solidFill>
            </a:endParaRPr>
          </a:p>
          <a:p>
            <a:r>
              <a:rPr lang="ru-RU" sz="2500" b="1" i="1" dirty="0">
                <a:solidFill>
                  <a:srgbClr val="002060"/>
                </a:solidFill>
              </a:rPr>
              <a:t>учитель начальных классов</a:t>
            </a:r>
            <a:endParaRPr lang="ru-RU" sz="2500" dirty="0">
              <a:solidFill>
                <a:srgbClr val="002060"/>
              </a:solidFill>
            </a:endParaRPr>
          </a:p>
          <a:p>
            <a:r>
              <a:rPr lang="ru-RU" sz="2500" b="1" i="1" dirty="0">
                <a:solidFill>
                  <a:srgbClr val="002060"/>
                </a:solidFill>
              </a:rPr>
              <a:t> высшей квалификационной категории</a:t>
            </a:r>
            <a:endParaRPr lang="ru-RU" sz="2500" dirty="0">
              <a:solidFill>
                <a:srgbClr val="002060"/>
              </a:solidFill>
            </a:endParaRPr>
          </a:p>
          <a:p>
            <a:r>
              <a:rPr lang="ru-RU" sz="2500" b="1" i="1" dirty="0">
                <a:solidFill>
                  <a:srgbClr val="002060"/>
                </a:solidFill>
              </a:rPr>
              <a:t> МБОУ СОШ №2 с. Камень – Рыболов</a:t>
            </a:r>
            <a:endParaRPr lang="ru-RU" sz="2500" dirty="0">
              <a:solidFill>
                <a:srgbClr val="002060"/>
              </a:solidFill>
            </a:endParaRPr>
          </a:p>
          <a:p>
            <a:r>
              <a:rPr lang="ru-RU" sz="2500" b="1" i="1" dirty="0">
                <a:solidFill>
                  <a:srgbClr val="002060"/>
                </a:solidFill>
              </a:rPr>
              <a:t>Ханкайского муниципального округа </a:t>
            </a:r>
            <a:endParaRPr lang="ru-RU" sz="25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16"/>
          <a:stretch/>
        </p:blipFill>
        <p:spPr bwMode="auto">
          <a:xfrm>
            <a:off x="6444208" y="188491"/>
            <a:ext cx="2304256" cy="11572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-24882" y="-99392"/>
            <a:ext cx="230425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Рисунок 13">
            <a:extLst>
              <a:ext uri="{FF2B5EF4-FFF2-40B4-BE49-F238E27FC236}">
                <a16:creationId xmlns:a16="http://schemas.microsoft.com/office/drawing/2014/main" id="{54FB164A-CC0C-436E-A57C-FCC219500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49080"/>
            <a:ext cx="1478146" cy="197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19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060848"/>
            <a:ext cx="7692842" cy="446449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Критерии оценки могут быть сформулированы и для текущего контроля. Они позволят детям лучше понять сущность понятий, правил и закономерностей, оценить собственный уровень достижений.</a:t>
            </a:r>
          </a:p>
          <a:p>
            <a:pPr algn="just"/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Важно довести критерии до сведения учащихся, чтобы они были приняты ими. Мало того, необходимо, чтобы дети сами принимали участие в разработке критериев, учились оценивать свои учебные достижения по этим критериям. Так постепенно будет формироваться самостоятельность, ответственность и инициатива, умение учиться.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D4C0EF5A-2ED2-4447-840B-E54EBD96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7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2303" y="2064391"/>
            <a:ext cx="7620834" cy="453296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Сущность оценочной деятельности учителя выражается не только в умении разработать или правильно подобрать критерии оценки учебных достижений детей, но и научить детей оценивать свои действия и результат собственной учебной деятельности.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Это принципиальное положение оценочной деятельности, реализующейся в парадигме личностно - ориентированного и развивающего образования.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Ребенок выступает как субъект деятельности на всех этапах учебного процесса, в том числе и на этапе контроля и оценки, где традиционно гегемония учителя всегда была неоспорима.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практике развивающего образования разработаны методические приемы обучения детей умению оценивать свои учебные действия и получаемые результаты.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DC4C324-49B5-4B76-A45C-A04392EB9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815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72816"/>
            <a:ext cx="7650732" cy="48245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Критериальная оценка достижений позволяет качественно оценить учебные действия школьника, разработать адекватные контрольные процедуры: диктанты, тесты, контрольные и проверочные задания.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Критерии оценки промежуточных результатов разработаны в ряде вариативных программ, например в программе по русскому языку под редакцией Н.В. Нечаевой. (образовательная система Л.В.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Занкова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).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</a:rPr>
              <a:t>В программах традиционной начальной школы содержательные критерии оценки результатов обучения не разработаны.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Применение критериальной оценки требует и введения новых инструментов оценивания, и обучения школьников умениям самооценки.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AAC4490-00A6-4653-8301-D6C029966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96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345928"/>
            <a:ext cx="7139136" cy="570904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2092" y="1916832"/>
            <a:ext cx="7730280" cy="468052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Правила оценивания: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1-е правило. </a:t>
            </a:r>
            <a:r>
              <a:rPr lang="ru-RU" sz="5100" b="1" dirty="0">
                <a:solidFill>
                  <a:srgbClr val="FF0000"/>
                </a:solidFill>
              </a:rPr>
              <a:t>ЧТО ОЦЕНИВАЕМ? </a:t>
            </a:r>
            <a:r>
              <a:rPr lang="ru-RU" sz="5100" dirty="0">
                <a:solidFill>
                  <a:schemeClr val="tx2">
                    <a:lumMod val="75000"/>
                  </a:schemeClr>
                </a:solidFill>
              </a:rPr>
              <a:t>Оцениваем результаты - предметные, метапредметные и личностные!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2-е правило. </a:t>
            </a:r>
            <a:r>
              <a:rPr lang="ru-RU" sz="5100" b="1" dirty="0">
                <a:solidFill>
                  <a:srgbClr val="FF0000"/>
                </a:solidFill>
              </a:rPr>
              <a:t>КТО ОЦЕНИВАЕТ? </a:t>
            </a:r>
            <a:r>
              <a:rPr lang="ru-RU" sz="5100" dirty="0">
                <a:solidFill>
                  <a:schemeClr val="tx2">
                    <a:lumMod val="75000"/>
                  </a:schemeClr>
                </a:solidFill>
              </a:rPr>
              <a:t>Учитель и ученик вместе определяют оценку и отметку.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3-е правило. </a:t>
            </a:r>
            <a:r>
              <a:rPr lang="ru-RU" sz="5100" b="1" dirty="0">
                <a:solidFill>
                  <a:srgbClr val="FF0000"/>
                </a:solidFill>
              </a:rPr>
              <a:t>СКОЛЬКО СТАВИТЬ ОТМЕТОК? </a:t>
            </a:r>
            <a:r>
              <a:rPr lang="ru-RU" sz="5100" dirty="0">
                <a:solidFill>
                  <a:schemeClr val="tx2">
                    <a:lumMod val="75000"/>
                  </a:schemeClr>
                </a:solidFill>
              </a:rPr>
              <a:t>По числу решённых задач!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4-е правило. </a:t>
            </a:r>
            <a:r>
              <a:rPr lang="ru-RU" sz="5100" b="1" dirty="0">
                <a:solidFill>
                  <a:srgbClr val="FF0000"/>
                </a:solidFill>
              </a:rPr>
              <a:t>ГДЕ НАКАПЛИВАТЬ ОТМЕТКИ И ОЦЕНКИ</a:t>
            </a: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?</a:t>
            </a:r>
            <a:r>
              <a:rPr lang="ru-RU" sz="5100" dirty="0">
                <a:solidFill>
                  <a:schemeClr val="tx2">
                    <a:lumMod val="75000"/>
                  </a:schemeClr>
                </a:solidFill>
              </a:rPr>
              <a:t> В таблицах образовательных результатов (предметных, метапредметных, личностных) и в портфолио достижений.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5-е правило. </a:t>
            </a:r>
            <a:r>
              <a:rPr lang="ru-RU" sz="5100" b="1" dirty="0">
                <a:solidFill>
                  <a:srgbClr val="FF0000"/>
                </a:solidFill>
              </a:rPr>
              <a:t>КОГДА СТАВИТЬ ОТМЕТКИ?</a:t>
            </a: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5100" dirty="0">
                <a:solidFill>
                  <a:schemeClr val="tx2">
                    <a:lumMod val="75000"/>
                  </a:schemeClr>
                </a:solidFill>
              </a:rPr>
              <a:t>Текущие – по желанию, тематические – обязательны.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6-е правило. </a:t>
            </a:r>
            <a:r>
              <a:rPr lang="ru-RU" sz="5100" b="1" dirty="0">
                <a:solidFill>
                  <a:srgbClr val="FF0000"/>
                </a:solidFill>
              </a:rPr>
              <a:t>ПО КАКИМ КРИТЕРИЯМ ОЦЕНИВАТЬ? </a:t>
            </a:r>
            <a:r>
              <a:rPr lang="ru-RU" sz="5100" dirty="0">
                <a:solidFill>
                  <a:schemeClr val="tx2">
                    <a:lumMod val="75000"/>
                  </a:schemeClr>
                </a:solidFill>
              </a:rPr>
              <a:t>По признакам трёх уровней успешности: необходимый (базовый), повышенный (программный), максимальный (необязательный).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7-е правило. </a:t>
            </a:r>
            <a:r>
              <a:rPr lang="ru-RU" sz="5100" b="1" dirty="0">
                <a:solidFill>
                  <a:srgbClr val="FF0000"/>
                </a:solidFill>
              </a:rPr>
              <a:t>КАК ОПРЕДЕЛЯТЬ ИТОГОВЫЕ ОЦЕНКИ?</a:t>
            </a:r>
            <a:r>
              <a:rPr lang="ru-RU" sz="5100" dirty="0">
                <a:solidFill>
                  <a:srgbClr val="FF0000"/>
                </a:solidFill>
              </a:rPr>
              <a:t> </a:t>
            </a:r>
            <a:r>
              <a:rPr lang="ru-RU" sz="5100" dirty="0">
                <a:solidFill>
                  <a:schemeClr val="tx2">
                    <a:lumMod val="75000"/>
                  </a:schemeClr>
                </a:solidFill>
              </a:rPr>
              <a:t>На основе всех положительных оценок, накопленных учеником.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106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34334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060848"/>
            <a:ext cx="7722740" cy="424847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800" b="1" dirty="0">
                <a:solidFill>
                  <a:srgbClr val="FF0000"/>
                </a:solidFill>
              </a:rPr>
              <a:t>Оценочная деятельность ученика </a:t>
            </a:r>
            <a:r>
              <a:rPr lang="ru-RU" sz="3800" dirty="0">
                <a:solidFill>
                  <a:schemeClr val="tx2">
                    <a:lumMod val="75000"/>
                  </a:schemeClr>
                </a:solidFill>
              </a:rPr>
              <a:t>есть целенаправленная активность по составлению характеристики </a:t>
            </a:r>
            <a:r>
              <a:rPr lang="ru-RU" sz="3800" u="sng" dirty="0">
                <a:solidFill>
                  <a:schemeClr val="tx2">
                    <a:lumMod val="75000"/>
                  </a:schemeClr>
                </a:solidFill>
              </a:rPr>
              <a:t>собственных</a:t>
            </a:r>
            <a:r>
              <a:rPr lang="ru-RU" sz="3800" dirty="0">
                <a:solidFill>
                  <a:schemeClr val="tx2">
                    <a:lumMod val="75000"/>
                  </a:schemeClr>
                </a:solidFill>
              </a:rPr>
              <a:t> учебных действий и учебных достижений. </a:t>
            </a:r>
          </a:p>
          <a:p>
            <a:pPr marL="0" indent="0">
              <a:buNone/>
            </a:pPr>
            <a:endParaRPr lang="ru-RU" sz="3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3800" b="1" dirty="0">
                <a:solidFill>
                  <a:schemeClr val="tx2">
                    <a:lumMod val="75000"/>
                  </a:schemeClr>
                </a:solidFill>
              </a:rPr>
              <a:t>Деятельность по самооцениванию включает две составляющих: 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chemeClr val="tx2">
                    <a:lumMod val="75000"/>
                  </a:schemeClr>
                </a:solidFill>
              </a:rPr>
              <a:t>1. Понимание учеником критериев качества своей работы. </a:t>
            </a:r>
          </a:p>
          <a:p>
            <a:pPr marL="0" indent="0">
              <a:buNone/>
            </a:pPr>
            <a:r>
              <a:rPr lang="ru-RU" sz="3800" dirty="0">
                <a:solidFill>
                  <a:schemeClr val="tx2">
                    <a:lumMod val="75000"/>
                  </a:schemeClr>
                </a:solidFill>
              </a:rPr>
              <a:t>2. Владение способами оценивания.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024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060848"/>
            <a:ext cx="7650732" cy="4104456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Оценочная деятельность проявляется в том, что ученик знает, что он знает хорошо, а что ему надо подучить. </a:t>
            </a:r>
          </a:p>
          <a:p>
            <a:pPr algn="just"/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Он понимает, в чем причина его ошибки, умеет ее находить и исправлять, может придумать задание для работы над ошибками. (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Цукерман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Г.А.). </a:t>
            </a:r>
          </a:p>
          <a:p>
            <a:pPr algn="just"/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Главный смысл самооценки состоит в самоконтроле обучающегося, его саморегуляции, самостоятельной экспертизе собственной деятельности.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9C43C46-363A-4CB3-98CC-AEFCEC725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334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51239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132856"/>
            <a:ext cx="7560840" cy="44644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САМООЦЕНКА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есть умение дать содержательную и развернутую характеристику своих результатов.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Самооценка позволяет увидеть человеку сильные и слабые стороны и выстроить программу дальнейших действий.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Школьнику должна быть раскрыта вся суть оценочной деятельности, которую учитель излагает до того, чтобы оценить его.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C6436F6-0BD0-4E02-B0A2-351AFF66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334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93213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19412"/>
            <a:ext cx="7650732" cy="48219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Процедура самооценки.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Принятие учеником четких эталонов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(критериев) оценивания или совместная  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разработка критериев.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Ознакомление с заданием.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Прогностическая самооценка по критериям ( смогу ли, все ли, часть задания?)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Сопоставление эталонов и результатов. Рефлексивная самооценка.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Постановка коррекционно – развивающих задач.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47E83E3-C95D-400E-80AC-B33796EC9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334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25373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2112" y="2063428"/>
            <a:ext cx="7721964" cy="45339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Уровни сформированности самооценки. </a:t>
            </a:r>
            <a:r>
              <a:rPr lang="ru-RU" sz="4200" dirty="0">
                <a:solidFill>
                  <a:schemeClr val="tx2">
                    <a:lumMod val="75000"/>
                  </a:schemeClr>
                </a:solidFill>
              </a:rPr>
              <a:t>(по </a:t>
            </a:r>
            <a:r>
              <a:rPr lang="ru-RU" sz="4200" dirty="0" err="1">
                <a:solidFill>
                  <a:schemeClr val="tx2">
                    <a:lumMod val="75000"/>
                  </a:schemeClr>
                </a:solidFill>
              </a:rPr>
              <a:t>КсензовойГ.Ю</a:t>
            </a:r>
            <a:r>
              <a:rPr lang="ru-RU" sz="4200" dirty="0">
                <a:solidFill>
                  <a:schemeClr val="tx2">
                    <a:lumMod val="75000"/>
                  </a:schemeClr>
                </a:solidFill>
              </a:rPr>
              <a:t>.) </a:t>
            </a:r>
          </a:p>
          <a:p>
            <a:pPr marL="0" indent="0">
              <a:buNone/>
            </a:pPr>
            <a:endParaRPr lang="ru-RU" sz="15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1. Отсутствие оценки.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</a:rPr>
              <a:t>Ученик всецело полагается на отметку учителя, не пытается и не испытывает потребности в оценке своих действий. </a:t>
            </a:r>
          </a:p>
          <a:p>
            <a:pPr marL="0" indent="0" algn="just">
              <a:buNone/>
            </a:pPr>
            <a:endParaRPr lang="ru-RU" sz="29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2. Адекватная ретроспективная самооценка.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</a:rPr>
              <a:t>Умеет самостоятельно оценить свои действия и обосновать правильность или ошибочность результата. Критически относится к отметкам учителя, но не может оценить своих возможностей перед решением новой задачи и не пытается это делать.</a:t>
            </a:r>
          </a:p>
          <a:p>
            <a:pPr marL="0" indent="0" algn="just">
              <a:buNone/>
            </a:pPr>
            <a:endParaRPr lang="ru-RU" sz="29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3. Неадекватная прогностическая оценка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</a:rPr>
              <a:t>. Приступая к решению новой задачи, пытается оценить свои возможности относительно ее решения. Но не учитывает при этом возможность изменения известных ему способов действий. Оценивает решенные задачи, но учитывает лишь внешние признаки задачи, а не ее структуру.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CC92363-47B4-438D-BFF6-E57882FF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334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67282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6249" y="2132856"/>
            <a:ext cx="7721964" cy="41044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5100" b="1" dirty="0">
                <a:solidFill>
                  <a:schemeClr val="tx2">
                    <a:lumMod val="75000"/>
                  </a:schemeClr>
                </a:solidFill>
              </a:rPr>
              <a:t>Уровни сформированности самооценки. </a:t>
            </a:r>
            <a:r>
              <a:rPr lang="ru-RU" sz="4200" dirty="0">
                <a:solidFill>
                  <a:schemeClr val="tx2">
                    <a:lumMod val="75000"/>
                  </a:schemeClr>
                </a:solidFill>
              </a:rPr>
              <a:t>(по </a:t>
            </a:r>
            <a:r>
              <a:rPr lang="ru-RU" sz="4200" dirty="0" err="1">
                <a:solidFill>
                  <a:schemeClr val="tx2">
                    <a:lumMod val="75000"/>
                  </a:schemeClr>
                </a:solidFill>
              </a:rPr>
              <a:t>КсензовойГ.Ю</a:t>
            </a:r>
            <a:r>
              <a:rPr lang="ru-RU" sz="4200" dirty="0">
                <a:solidFill>
                  <a:schemeClr val="tx2">
                    <a:lumMod val="75000"/>
                  </a:schemeClr>
                </a:solidFill>
              </a:rPr>
              <a:t>.) </a:t>
            </a:r>
          </a:p>
          <a:p>
            <a:pPr marL="0" indent="0">
              <a:buNone/>
            </a:pPr>
            <a:endParaRPr lang="ru-RU" sz="15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4. Потенциально адекватная прогностическая оценка.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</a:rPr>
              <a:t>Учитывает изменения известных ему способов действий. Может с помощью учителя обосновать свою возможность решить стоящую перед ним задачу, опираясь на анализ известных ему способов действия, делает это неуверенно.</a:t>
            </a:r>
          </a:p>
          <a:p>
            <a:pPr marL="0" indent="0" algn="just">
              <a:buNone/>
            </a:pPr>
            <a:endParaRPr lang="ru-RU" sz="29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5. Актуально адекватная прогностическая оценка.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</a:rPr>
              <a:t>Приступая к решению новой задачи, может самостоятельно оценить свои возможности в ее решении, учитывая изменение известных способов действия. Самостоятельно обосновывает еще до решения задачи свои силы, исходя из четкого осознания усвоенных способов и их вариаций, а также границ их применения.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CC92363-47B4-438D-BFF6-E57882FF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334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8064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1392610"/>
            <a:ext cx="4773216" cy="2049090"/>
          </a:xfrm>
        </p:spPr>
        <p:txBody>
          <a:bodyPr>
            <a:noAutofit/>
          </a:bodyPr>
          <a:lstStyle/>
          <a:p>
            <a:pPr algn="r"/>
            <a:r>
              <a:rPr lang="ru-RU" sz="3600" i="1" dirty="0">
                <a:solidFill>
                  <a:schemeClr val="tx2">
                    <a:lumMod val="75000"/>
                  </a:schemeClr>
                </a:solidFill>
              </a:rPr>
              <a:t>«Отметка — стимул? </a:t>
            </a:r>
            <a:br>
              <a:rPr lang="ru-RU" sz="36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i="1" dirty="0">
                <a:solidFill>
                  <a:schemeClr val="tx2">
                    <a:lumMod val="75000"/>
                  </a:schemeClr>
                </a:solidFill>
              </a:rPr>
              <a:t>Нет, наказание!»</a:t>
            </a:r>
            <a:br>
              <a:rPr lang="ru-RU" sz="36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i="1" dirty="0">
                <a:solidFill>
                  <a:schemeClr val="tx2">
                    <a:lumMod val="75000"/>
                  </a:schemeClr>
                </a:solidFill>
              </a:rPr>
              <a:t> (Ш. Амонашвили)</a:t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FD125B-2929-486E-A7E0-DBC06FD15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1392610"/>
            <a:ext cx="2766054" cy="534165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821A567-5DDD-4E24-AF31-8E7A3E6C69A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789040"/>
            <a:ext cx="2647414" cy="268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90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8915" y="2132856"/>
            <a:ext cx="7650732" cy="316577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Самооценка должна предшествовать оценке учителя. </a:t>
            </a:r>
          </a:p>
          <a:p>
            <a:pPr algn="just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Несовпадение двух оценок становится предметом обсуждения,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что порождает с одной стороны, работу над критериями оценки, а с другой стороны позволяет оформить действия самоконтроля учащихся как особую задачу.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47E83E3-C95D-400E-80AC-B33796EC9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334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56264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8915" y="2132856"/>
            <a:ext cx="7650732" cy="31657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Виды самооценки</a:t>
            </a:r>
          </a:p>
          <a:p>
            <a:pPr algn="just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Прогностическая</a:t>
            </a:r>
          </a:p>
          <a:p>
            <a:pPr algn="just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Рефлексивная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47E83E3-C95D-400E-80AC-B33796EC9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76862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19563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48110"/>
            <a:ext cx="7722740" cy="4893258"/>
          </a:xfrm>
        </p:spPr>
        <p:txBody>
          <a:bodyPr>
            <a:noAutofit/>
          </a:bodyPr>
          <a:lstStyle/>
          <a:p>
            <a:pPr marL="0" algn="just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Прогностическая самооценка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осуществляется перед выполнением учебного задания. Ученик определяет, что он сможет сделать хорошо, что его затруднит, что не сможет выполнить. То есть это своеобразный прогноз своей возможности выполнения отдельных заданий, входящих в проверочную работу. </a:t>
            </a:r>
          </a:p>
          <a:p>
            <a:pPr marL="0" algn="just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Прогностическая оценка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эффективна на этапе подготовки к контрольным работам: </a:t>
            </a:r>
          </a:p>
          <a:p>
            <a:pPr marL="0" algn="just">
              <a:buFontTx/>
              <a:buChar char="-"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Дети вместе с учителем разрабатывают критерии оценки учебных достижений. В соответствии с ними учителем будет составлена контрольная работа, подобраны соответствующие задания. </a:t>
            </a:r>
          </a:p>
          <a:p>
            <a:pPr marL="0" algn="just">
              <a:buFontTx/>
              <a:buChar char="-"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Возможен вариант, когда учащимся предъявляются конечные результаты обучения в начале изучения темы. Критерии уже известны, они адекватны учебным задачам, зафиксированы в карте знаний, образовательном маршруте. В таком случае, учащиеся обращаются к ним постоянно и в ходе подготовки к рубежному контролю могут оценить свои возможности качественного выполнения контрольной работы.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8F58E98-AD0A-45D4-9FE2-A00F56450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434" y="1268760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80701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060848"/>
            <a:ext cx="7650732" cy="46085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Процедура организации прогностической самооценки такова: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1. Ученики оценивают свои возможности по каждому критерию. Формой оценки может быть волшебная линеечка или значки +. - ?.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2. Учитель организует обсуждение результатов оценивания. Выяснение того, какие критерии получили низкую оценку, какие высокую. Содержание некоторых критериев анализируется.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3. Учащиеся обсуждают, какие задания могут соответствовать тем или иным критериям. Подбор заданий из учебника, выбор из перечня , предложенного учителем. Выполнение заданий всеми учащимися класса и по выбору в соответствии с прогностической оценкой.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Каждый ребенок знает то, над чем ему необходимо поработать при подготовке к контрольной работе.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5. Домашнее задание учащиеся могут сформулировать сами в соответствии с критериями и собственной прогностической самооценкой. Возможен вариант составления контрольной работы самими учащимися, исходя из предложенных критериев.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BF7DCA1-DD08-46B2-84FA-6509D1479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24610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67672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060848"/>
            <a:ext cx="7650732" cy="45365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Использование приемов прогностического оценивания позволяет учащимся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осознать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сущность изучаемых понятий и закономерностей,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учиться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не только выполнять задания по алгоритму, но 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уметь объяснять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свои действия.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Прогностическая самооценка соотносится с ретроспективной самооценкой, которая происходит после сверки с образцом решения заданий.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Ученик выясняет, по какому критерию он занизил или завысил самооценку, пытается найти причину расхождений, а также причину своих ошибок.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Критерии на этапе рубежного контроля носят обобщенный характер, но каждый из них может быть раскрыт через совокупность частных критериев, или иначе показателей.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BF7DCA1-DD08-46B2-84FA-6509D1479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76862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9605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060848"/>
            <a:ext cx="7650732" cy="41044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Содержательная самооценка предельно дифференцируется, что обеспечивает качественный самоанализ учебной деятельности, ее результатов.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Вначале учитель предъявляет учащимся критерии оценивания своей работы.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Далее учащиеся вовлекаются в этот процесс. Если учащиеся открыли новое правило, алгоритм, закономерность, то формулировка критериев оценки учебного задания по данной теме их не затруднит.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Обучение самооцениванию по критериям позволяет школьникам более осознанно усваивать учебный материал.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BF7DCA1-DD08-46B2-84FA-6509D1479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76862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98811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8997" y="2132856"/>
            <a:ext cx="7722740" cy="432048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Рефлексивная самооценка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</a:rPr>
              <a:t> – это «оценка того, как с точки зрения человека, его деятельность понимают и оценивают окружающие люди». </a:t>
            </a:r>
          </a:p>
          <a:p>
            <a:pPr marL="0" indent="0" algn="just">
              <a:buNone/>
            </a:pPr>
            <a:endParaRPr lang="ru-RU" sz="3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Цели рефлексии 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</a:rPr>
              <a:t>— вспомнить, выявить и осознать основные компоненты деятельности: ее смысл, типы, способы, проблемы, пути их решения, полученные результаты и т.п.</a:t>
            </a:r>
          </a:p>
          <a:p>
            <a:pPr marL="0" indent="0" algn="just">
              <a:buNone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</a:rPr>
              <a:t>Без понимания способов своего учения, механизмов познания учащиеся не смогут присвоить тех знаний, которые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они добыли.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4DF8D7D-B4D7-47A2-96A5-376C64721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592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24350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25535"/>
            <a:ext cx="7560840" cy="459980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Основополагающие элементы рефлексивных способностей учащихся: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1) уверенно ориентироваться в излагаемом материале и оценивать степень достоверности предлагаемой учебной информации, соотнося ее с тем, что известно;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2) планировать и корректировать свою деятельность;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3) правильно выбирать средства достижения цели;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4) оценивать границы и значение знаний и поступков;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5) контролировать свою деятельность и поступки;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6) понимать то, как тебя оценивают и понимают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окружающие люди.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30F9F28-9662-4135-8D8D-FF71E921B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592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61823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9772" y="2060848"/>
            <a:ext cx="7730281" cy="46753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Без рефлексии нет учения. Человек, повторяющий деятельность, заданную в образце сто раз, вполне может ничему не научиться. Тот, кто повторяет — не учится. </a:t>
            </a:r>
          </a:p>
          <a:p>
            <a:pPr algn="just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Освоение происходит только тогда, когда в дело включается направляемая рефлексия, за счет которой и выделяются сами схемы деятельности — способы решения практических задач или рассуждения. Усвоение выступает как прямой продукт такого рефлексивного процесса.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Образовательная деятельность представляет собой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 «челночное» движение чередующихся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деятельнос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тей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— предметной и рефлексивной.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93809AD-AB2A-4CDC-8ECC-09639732E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592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934823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602" y="2060848"/>
            <a:ext cx="7578724" cy="41764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Вопросы – опоры для рефлексивной деятельности.</a:t>
            </a:r>
          </a:p>
          <a:p>
            <a:pPr marL="0" indent="0">
              <a:buNone/>
            </a:pPr>
            <a:endParaRPr lang="ru-RU" sz="18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Каковы ваши главные результаты, что вы поняли. Чему научились?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Какие задания вызвали наибольший интерес. Почему?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Как вы выполняли задания, какими способами? Что вы чувствовали при этом?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 какими трудностями вы столкнулись и как вы их преодолевали?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Каковы замечания и предложения на будущее у вас есть для себя, преподавателя, организатора?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86AE41A-3F1A-4681-AF96-79FF718DC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592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2771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484784"/>
            <a:ext cx="7650732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Отметка и оценка – это одно и то же?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3FA5538-3040-4C43-8800-047DC735A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725547"/>
              </p:ext>
            </p:extLst>
          </p:nvPr>
        </p:nvGraphicFramePr>
        <p:xfrm>
          <a:off x="1475656" y="2852936"/>
          <a:ext cx="7353758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1531">
                  <a:extLst>
                    <a:ext uri="{9D8B030D-6E8A-4147-A177-3AD203B41FA5}">
                      <a16:colId xmlns:a16="http://schemas.microsoft.com/office/drawing/2014/main" val="641126786"/>
                    </a:ext>
                  </a:extLst>
                </a:gridCol>
                <a:gridCol w="3802227">
                  <a:extLst>
                    <a:ext uri="{9D8B030D-6E8A-4147-A177-3AD203B41FA5}">
                      <a16:colId xmlns:a16="http://schemas.microsoft.com/office/drawing/2014/main" val="1721431756"/>
                    </a:ext>
                  </a:extLst>
                </a:gridCol>
              </a:tblGrid>
              <a:tr h="50157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bg1"/>
                          </a:solidFill>
                        </a:rPr>
                        <a:t>ОЦЕНКА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bg1"/>
                          </a:solidFill>
                        </a:rPr>
                        <a:t>ОТМЕТКА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64726"/>
                  </a:ext>
                </a:extLst>
              </a:tr>
              <a:tr h="1874689">
                <a:tc>
                  <a:txBody>
                    <a:bodyPr/>
                    <a:lstStyle/>
                    <a:p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процесс сравнения знаний, умений и навыков с теми эталонами, которые представлены в учебной программе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количественная мера оценки, выраженная в баллах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416396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072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602" y="2060848"/>
            <a:ext cx="7578724" cy="4176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Рефлексируя, ученик учится новым видам деятельности, позволяющим повысить успешность процесса обучения.</a:t>
            </a:r>
          </a:p>
          <a:p>
            <a:pPr marL="0" indent="0" algn="just">
              <a:buNone/>
            </a:pP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86AE41A-3F1A-4681-AF96-79FF718DC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345928"/>
            <a:ext cx="7139135" cy="5760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  ученика</a:t>
            </a:r>
            <a:endParaRPr lang="ru-RU" sz="3600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109ECC0-C6A2-471F-8F8E-8BC7AF610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96339"/>
              </p:ext>
            </p:extLst>
          </p:nvPr>
        </p:nvGraphicFramePr>
        <p:xfrm>
          <a:off x="1672400" y="3441996"/>
          <a:ext cx="6860040" cy="3155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020">
                  <a:extLst>
                    <a:ext uri="{9D8B030D-6E8A-4147-A177-3AD203B41FA5}">
                      <a16:colId xmlns:a16="http://schemas.microsoft.com/office/drawing/2014/main" val="4125552354"/>
                    </a:ext>
                  </a:extLst>
                </a:gridCol>
                <a:gridCol w="3430020">
                  <a:extLst>
                    <a:ext uri="{9D8B030D-6E8A-4147-A177-3AD203B41FA5}">
                      <a16:colId xmlns:a16="http://schemas.microsoft.com/office/drawing/2014/main" val="4059408143"/>
                    </a:ext>
                  </a:extLst>
                </a:gridCol>
              </a:tblGrid>
              <a:tr h="98604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Приемы развития</a:t>
                      </a:r>
                    </a:p>
                    <a:p>
                      <a:pPr algn="ctr"/>
                      <a:r>
                        <a:rPr lang="ru-RU" dirty="0"/>
                        <a:t>рефлексивных способностей</a:t>
                      </a:r>
                    </a:p>
                    <a:p>
                      <a:pPr algn="ctr"/>
                      <a:r>
                        <a:rPr lang="ru-RU" dirty="0"/>
                        <a:t>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Смысл рефлексивных занятий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916"/>
                  </a:ext>
                </a:extLst>
              </a:tr>
              <a:tr h="216930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устное обсуждение,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письменное анкетирование,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рисуночное или графическое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изображение изменений,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происходящих с учеником в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течение урока, дня, недели,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месяца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научиться осознанно планировать свою деятельность, понимать цели деятельности свою и других людей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045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7126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348880"/>
            <a:ext cx="7578724" cy="30572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Локальный акт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«Положение о системе оценивания образовательных достижений обучающихся»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определяет структуру школьной системы оценки образовательных достижений обучающихся, устанавливает единые требования к организации и технологии оценивания на территории образовательной организации, разъясняет правила и порядок промежуточной и итоговой аттестации.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997A7AF-C27D-4E21-AC6D-EC969CDB58B9}"/>
              </a:ext>
            </a:extLst>
          </p:cNvPr>
          <p:cNvSpPr txBox="1">
            <a:spLocks/>
          </p:cNvSpPr>
          <p:nvPr/>
        </p:nvSpPr>
        <p:spPr>
          <a:xfrm>
            <a:off x="1547664" y="1345928"/>
            <a:ext cx="713913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59534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3068960"/>
            <a:ext cx="7139136" cy="3057203"/>
          </a:xfrm>
        </p:spPr>
        <p:txBody>
          <a:bodyPr/>
          <a:lstStyle/>
          <a:p>
            <a:r>
              <a:rPr lang="ru-RU" dirty="0"/>
              <a:t>Формирующее оценивание</a:t>
            </a:r>
          </a:p>
          <a:p>
            <a:r>
              <a:rPr lang="ru-RU" dirty="0"/>
              <a:t>Безотметочное обучение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F19A4F6-3BC7-428D-AFFD-44854E1C87DA}"/>
              </a:ext>
            </a:extLst>
          </p:cNvPr>
          <p:cNvSpPr txBox="1">
            <a:spLocks/>
          </p:cNvSpPr>
          <p:nvPr/>
        </p:nvSpPr>
        <p:spPr>
          <a:xfrm>
            <a:off x="1547664" y="1345928"/>
            <a:ext cx="713913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FF0000"/>
                </a:solidFill>
              </a:rPr>
              <a:t>Оценочная деятельность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977953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83339"/>
            <a:ext cx="7722740" cy="1143000"/>
          </a:xfrm>
        </p:spPr>
        <p:txBody>
          <a:bodyPr>
            <a:normAutofit/>
          </a:bodyPr>
          <a:lstStyle/>
          <a:p>
            <a:r>
              <a:rPr lang="ru-RU" sz="2800" b="1" spc="-39" dirty="0">
                <a:solidFill>
                  <a:srgbClr val="FF0000"/>
                </a:solidFill>
              </a:rPr>
              <a:t>Русский язык, 3 класс, УМК «Школа России». Раздел «Имя существительное»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268619"/>
            <a:ext cx="7578724" cy="5235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spc="-1" dirty="0">
                <a:solidFill>
                  <a:srgbClr val="002060"/>
                </a:solidFill>
                <a:ea typeface="SimSun"/>
              </a:rPr>
              <a:t>Мои достижения по теме «Имя существительное»</a:t>
            </a:r>
            <a:endParaRPr lang="ru-RU" sz="2400" spc="-1" dirty="0">
              <a:solidFill>
                <a:srgbClr val="002060"/>
              </a:solidFill>
              <a:latin typeface="Arial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50BE623-1AAB-4E18-9063-B467A41148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9624570"/>
              </p:ext>
            </p:extLst>
          </p:nvPr>
        </p:nvGraphicFramePr>
        <p:xfrm>
          <a:off x="1362241" y="2751022"/>
          <a:ext cx="7517522" cy="384633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6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2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6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7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 dirty="0"/>
                        <a:t>№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 dirty="0"/>
                        <a:t>Умение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Моя оценка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Входная диагностика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Промежуточная оценка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П/р (Б/П)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Итоговая оценка 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1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Распознавать имена существительные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2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Определять грамматические признаки имён существительных: одушевлённые/неодушевлённые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3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Определять грамматические признаки имён существительных: род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4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Определять грамматические признаки имён существительных: число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Определять грамматические признаки имён существительных: падеж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6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Склонять в единственном числе имена существительные с ударными окончаниями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7 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Разбирать имя существительное как часть речи. (морфологический разбор)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/>
                        <a:t> 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9140" marR="4914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strike="noStrike" spc="-1" dirty="0"/>
                        <a:t> 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9140" marR="4914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610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67" y="1339207"/>
            <a:ext cx="7578724" cy="72008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Памятка по созданию уровневых заданий</a:t>
            </a:r>
            <a:b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(использование разноуровневых заданий)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8FBF02A-C302-4F48-ADE8-263E5A81A1C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454"/>
          <a:stretch/>
        </p:blipFill>
        <p:spPr>
          <a:xfrm>
            <a:off x="1895763" y="2200915"/>
            <a:ext cx="6530531" cy="439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3165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0214" y="1196752"/>
            <a:ext cx="7264234" cy="108528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Алгоритм разработки критериев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(совместно учитель – учащиеся)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0214" y="2282032"/>
            <a:ext cx="7650732" cy="438732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1. Определяем тему, цели и задачи урока или вида деятельности.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2. Учащиеся предлагают один-два критерия, по которым будут оцениваться.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3. Пишу на доске критерии, предложенные учащимися.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Убеждаюсь, что все учащиеся поняли предложенные критерии.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5. Располагаем критерии по степени важности.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6. В процессе обсуждения выбираем приоритетные критерии.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7* Определяем количественное выражение (баллы) каждого критерия или производим его градацию (разбивку на уровни выполнения задания).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79280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938764" cy="424847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b="1" dirty="0">
                <a:solidFill>
                  <a:srgbClr val="FF0000"/>
                </a:solidFill>
              </a:rPr>
              <a:t>Завышая оценку человеку,</a:t>
            </a:r>
          </a:p>
          <a:p>
            <a:pPr marL="0" indent="0" algn="r">
              <a:buNone/>
            </a:pPr>
            <a:r>
              <a:rPr lang="ru-RU" b="1" dirty="0">
                <a:solidFill>
                  <a:srgbClr val="FF0000"/>
                </a:solidFill>
              </a:rPr>
              <a:t> даёшь ему крылья, занижая – делаешь  из него изворачивающегося червя.</a:t>
            </a:r>
          </a:p>
          <a:p>
            <a:pPr marL="0" indent="0" algn="r">
              <a:buNone/>
            </a:pPr>
            <a:r>
              <a:rPr lang="ru-RU" b="1" dirty="0">
                <a:solidFill>
                  <a:srgbClr val="FF0000"/>
                </a:solidFill>
              </a:rPr>
              <a:t>И только разумный не спалит крылья  и выберется из земли</a:t>
            </a:r>
          </a:p>
          <a:p>
            <a:pPr marL="0" indent="0" algn="r">
              <a:buNone/>
            </a:pPr>
            <a:r>
              <a:rPr lang="ru-RU" b="1" dirty="0" err="1">
                <a:solidFill>
                  <a:srgbClr val="FF0000"/>
                </a:solidFill>
              </a:rPr>
              <a:t>Сабир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Омуров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88538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412776"/>
            <a:ext cx="678944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3068960"/>
            <a:ext cx="7139136" cy="30572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29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2690" y="1484784"/>
            <a:ext cx="5578619" cy="1085279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</a:t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>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3068960"/>
            <a:ext cx="7139136" cy="3057203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</a:rPr>
              <a:t>Оценочная деятельность учителя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– это отбор, разработка и применение нормативных и индивидуальных критериев (эталонов) оценивания, оценочных шкал и способов контроля и оценки.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447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2384" y="1793519"/>
            <a:ext cx="7689988" cy="4865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Для осуществления оценочной деятельности учителю необходимо уметь: </a:t>
            </a:r>
          </a:p>
          <a:p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использовать разные виды оценочных шкал и инструменты оценивания. </a:t>
            </a:r>
          </a:p>
          <a:p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разрабатывать и подбирать критерии (эталоны) оценки учебных достижений школьников. </a:t>
            </a:r>
          </a:p>
          <a:p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разрабатывать и подбирать методы и формы контроля. </a:t>
            </a:r>
          </a:p>
          <a:p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организовывать рефлексию учебной деятельности учащихся в соответствии с критериями и правилами оценочной деятельности.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CD800E7-0F8A-46EB-9AD2-259666105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78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72816"/>
            <a:ext cx="7620834" cy="47525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Всякая оценка предполагает прежде всего диагностику состояния оцениваемого объекта. Оценка связана с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</a:rPr>
              <a:t>измерением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каких - то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</a:rPr>
              <a:t>параметров.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школьной практике применяется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</a:rPr>
              <a:t>шкала оценок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Учителю важно разобраться в видах оценочных шкал.</a:t>
            </a:r>
          </a:p>
          <a:p>
            <a:pPr algn="just"/>
            <a:r>
              <a:rPr lang="ru-RU" u="sng" dirty="0">
                <a:solidFill>
                  <a:schemeClr val="tx2">
                    <a:lumMod val="75000"/>
                  </a:schemeClr>
                </a:solidFill>
              </a:rPr>
              <a:t>Оценочная шкала бывает: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Количественная (абсолютная, дескриптивная)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Порядковая (относительная, ранговая (аналоговая, знаковая)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FA3644D-05D1-4BF4-86BF-11CAB2C8F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98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4446" y="2060848"/>
            <a:ext cx="7416824" cy="347281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Система оценивания прежде всего должна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соответствовать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целям и задачам современного образования,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предусматривать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применение разных шкал,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соблюдать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критериальный подход к оцениванию учебных достижений школьников.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FA3644D-05D1-4BF4-86BF-11CAB2C8F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4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00398"/>
            <a:ext cx="7620834" cy="462494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Критериальная основа оценочной деятельности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Оценка осуществляется в соответствии с параметрами, критериями и показателями. </a:t>
            </a:r>
          </a:p>
          <a:p>
            <a:pPr algn="just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Параметр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показывает то, что подлежит оцениванию.</a:t>
            </a:r>
          </a:p>
          <a:p>
            <a:pPr algn="just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Критерий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отражает признак, по которому оценивается результат. В переводе с греческого критерий означает мерило оценки. </a:t>
            </a:r>
          </a:p>
          <a:p>
            <a:pPr algn="just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Показатель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можно рассматривать как частный критерий, расшифровывающий его содержание.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D5C0A77-E6E0-4802-A199-5AC8FC87B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2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76359"/>
            <a:ext cx="7650732" cy="482099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Критерии для оценки результатов по каждой учебной теме могут быть сформулированы учителем, исходя из требований стандарта, программы, особенностей обучаемости школьников.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Критерии важно довести до сведения детей, родителей.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Вначале изучения темы критерии оценки результатов могут быть предъявлены ученикам в виде учебных задач.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Форма предъявления может быть разная – карта знаний, комплекс учебных целей, представление планируемых результатов в виде образцов контрольных заданий, сочинений, тестов и т.д.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466156" cy="108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1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019FD12-8AE4-44B8-9DCE-9B78D1D05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42" y="1124744"/>
            <a:ext cx="77392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Оценочная деятельность  учителя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446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2359</Words>
  <Application>Microsoft Office PowerPoint</Application>
  <PresentationFormat>Экран (4:3)</PresentationFormat>
  <Paragraphs>247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SimSun</vt:lpstr>
      <vt:lpstr>Arial</vt:lpstr>
      <vt:lpstr>Calibri</vt:lpstr>
      <vt:lpstr>Тема Office</vt:lpstr>
      <vt:lpstr>Мастер-класс «От отметки к оценки: оценочная деятельности учителя и ученика»</vt:lpstr>
      <vt:lpstr>«Отметка — стимул?  Нет, наказание!»  (Ш. Амонашвили) </vt:lpstr>
      <vt:lpstr>Отметка и оценка – это одно и то же?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 Оценочная деятельность  учителя 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Оценочная деятельность  ученика</vt:lpstr>
      <vt:lpstr>Презентация PowerPoint</vt:lpstr>
      <vt:lpstr>Презентация PowerPoint</vt:lpstr>
      <vt:lpstr>Русский язык, 3 класс, УМК «Школа России». Раздел «Имя существительное»</vt:lpstr>
      <vt:lpstr>Памятка по созданию уровневых заданий  (использование разноуровневых заданий)</vt:lpstr>
      <vt:lpstr>Алгоритм разработки критериев (совместно учитель – учащиеся)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Г. Казак</dc:creator>
  <cp:lastModifiedBy>User</cp:lastModifiedBy>
  <cp:revision>25</cp:revision>
  <dcterms:created xsi:type="dcterms:W3CDTF">2022-08-10T05:15:30Z</dcterms:created>
  <dcterms:modified xsi:type="dcterms:W3CDTF">2022-08-22T14:30:35Z</dcterms:modified>
</cp:coreProperties>
</file>