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02" r:id="rId2"/>
    <p:sldId id="303" r:id="rId3"/>
    <p:sldId id="273" r:id="rId4"/>
    <p:sldId id="289" r:id="rId5"/>
    <p:sldId id="290" r:id="rId6"/>
    <p:sldId id="287" r:id="rId7"/>
    <p:sldId id="294" r:id="rId8"/>
    <p:sldId id="296" r:id="rId9"/>
    <p:sldId id="297" r:id="rId10"/>
    <p:sldId id="298" r:id="rId11"/>
    <p:sldId id="299" r:id="rId12"/>
    <p:sldId id="300" r:id="rId13"/>
    <p:sldId id="314" r:id="rId14"/>
    <p:sldId id="315" r:id="rId15"/>
    <p:sldId id="324" r:id="rId16"/>
    <p:sldId id="317" r:id="rId17"/>
    <p:sldId id="318" r:id="rId18"/>
    <p:sldId id="306" r:id="rId19"/>
    <p:sldId id="288" r:id="rId20"/>
    <p:sldId id="322" r:id="rId21"/>
    <p:sldId id="304" r:id="rId22"/>
    <p:sldId id="305" r:id="rId23"/>
    <p:sldId id="319" r:id="rId24"/>
    <p:sldId id="320" r:id="rId25"/>
    <p:sldId id="308" r:id="rId26"/>
    <p:sldId id="313" r:id="rId27"/>
  </p:sldIdLst>
  <p:sldSz cx="9144000" cy="6858000" type="screen4x3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5373"/>
    <a:srgbClr val="5B9BD5"/>
    <a:srgbClr val="F2CB05"/>
    <a:srgbClr val="0378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129" autoAdjust="0"/>
    <p:restoredTop sz="94660"/>
  </p:normalViewPr>
  <p:slideViewPr>
    <p:cSldViewPr snapToGrid="0" showGuides="1">
      <p:cViewPr varScale="1">
        <p:scale>
          <a:sx n="114" d="100"/>
          <a:sy n="114" d="100"/>
        </p:scale>
        <p:origin x="1782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A110A-8139-402F-98C8-D70A685FEFFF}" type="datetimeFigureOut">
              <a:rPr lang="ru-RU" smtClean="0"/>
              <a:t>07.07.2022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709DF-B5E0-4AA0-B234-8C43384670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1834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A110A-8139-402F-98C8-D70A685FEFFF}" type="datetimeFigureOut">
              <a:rPr lang="ru-RU" smtClean="0"/>
              <a:t>07.07.2022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709DF-B5E0-4AA0-B234-8C43384670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9692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A110A-8139-402F-98C8-D70A685FEFFF}" type="datetimeFigureOut">
              <a:rPr lang="ru-RU" smtClean="0"/>
              <a:t>07.07.2022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709DF-B5E0-4AA0-B234-8C43384670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7428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A110A-8139-402F-98C8-D70A685FEFFF}" type="datetimeFigureOut">
              <a:rPr lang="ru-RU" smtClean="0"/>
              <a:t>07.07.2022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709DF-B5E0-4AA0-B234-8C43384670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7017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A110A-8139-402F-98C8-D70A685FEFFF}" type="datetimeFigureOut">
              <a:rPr lang="ru-RU" smtClean="0"/>
              <a:t>07.07.2022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709DF-B5E0-4AA0-B234-8C43384670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6267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A110A-8139-402F-98C8-D70A685FEFFF}" type="datetimeFigureOut">
              <a:rPr lang="ru-RU" smtClean="0"/>
              <a:t>07.07.2022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709DF-B5E0-4AA0-B234-8C43384670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1205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A110A-8139-402F-98C8-D70A685FEFFF}" type="datetimeFigureOut">
              <a:rPr lang="ru-RU" smtClean="0"/>
              <a:t>07.07.2022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709DF-B5E0-4AA0-B234-8C43384670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9863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A110A-8139-402F-98C8-D70A685FEFFF}" type="datetimeFigureOut">
              <a:rPr lang="ru-RU" smtClean="0"/>
              <a:t>07.07.2022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709DF-B5E0-4AA0-B234-8C43384670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9564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A110A-8139-402F-98C8-D70A685FEFFF}" type="datetimeFigureOut">
              <a:rPr lang="ru-RU" smtClean="0"/>
              <a:t>07.07.2022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709DF-B5E0-4AA0-B234-8C43384670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355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A110A-8139-402F-98C8-D70A685FEFFF}" type="datetimeFigureOut">
              <a:rPr lang="ru-RU" smtClean="0"/>
              <a:t>07.07.2022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709DF-B5E0-4AA0-B234-8C43384670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0209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A110A-8139-402F-98C8-D70A685FEFFF}" type="datetimeFigureOut">
              <a:rPr lang="ru-RU" smtClean="0"/>
              <a:t>07.07.2022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709DF-B5E0-4AA0-B234-8C43384670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2677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DA110A-8139-402F-98C8-D70A685FEFFF}" type="datetimeFigureOut">
              <a:rPr lang="ru-RU" smtClean="0"/>
              <a:t>07.07.2022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6709DF-B5E0-4AA0-B234-8C43384670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0479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3E99D9F5-EB7D-4A0B-AD05-F0696D08BE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6629" y="1968500"/>
            <a:ext cx="7286171" cy="4080256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EE718D3-6249-4E0C-BE48-B896C082AA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99155" y="63500"/>
            <a:ext cx="1597290" cy="1743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98845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>
            <a:extLst>
              <a:ext uri="{FF2B5EF4-FFF2-40B4-BE49-F238E27FC236}">
                <a16:creationId xmlns:a16="http://schemas.microsoft.com/office/drawing/2014/main" id="{5D86C80C-154E-4A9A-91A8-0B09FE1889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700" y="195632"/>
            <a:ext cx="8623300" cy="6484568"/>
          </a:xfrm>
        </p:spPr>
        <p:txBody>
          <a:bodyPr>
            <a:normAutofit fontScale="40000" lnSpcReduction="20000"/>
          </a:bodyPr>
          <a:lstStyle/>
          <a:p>
            <a:pPr marL="0" indent="0">
              <a:lnSpc>
                <a:spcPct val="114000"/>
              </a:lnSpc>
              <a:buNone/>
            </a:pPr>
            <a:r>
              <a:rPr lang="ru-RU" sz="2000" dirty="0">
                <a:solidFill>
                  <a:srgbClr val="025373"/>
                </a:solidFill>
              </a:rPr>
              <a:t>	</a:t>
            </a:r>
            <a:endParaRPr lang="ru-RU" sz="2000" b="1" dirty="0">
              <a:solidFill>
                <a:srgbClr val="025373"/>
              </a:solidFill>
            </a:endParaRPr>
          </a:p>
          <a:p>
            <a:pPr marL="0" indent="0">
              <a:lnSpc>
                <a:spcPct val="114000"/>
              </a:lnSpc>
              <a:buNone/>
            </a:pPr>
            <a:r>
              <a:rPr lang="ru-RU" sz="2000" b="1" dirty="0">
                <a:solidFill>
                  <a:srgbClr val="025373"/>
                </a:solidFill>
              </a:rPr>
              <a:t>	</a:t>
            </a:r>
            <a:endParaRPr lang="ru-RU" sz="2900" b="1" dirty="0">
              <a:solidFill>
                <a:srgbClr val="025373"/>
              </a:solidFill>
            </a:endParaRPr>
          </a:p>
          <a:p>
            <a:pPr marL="0" indent="0">
              <a:lnSpc>
                <a:spcPct val="114000"/>
              </a:lnSpc>
              <a:buNone/>
            </a:pPr>
            <a:r>
              <a:rPr lang="ru-RU" sz="5600" b="1" dirty="0">
                <a:solidFill>
                  <a:srgbClr val="025373"/>
                </a:solidFill>
              </a:rPr>
              <a:t>Критерий № 3 «Композиция и логика рассуждения». 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ru-RU" sz="5900" dirty="0">
                <a:solidFill>
                  <a:srgbClr val="025373"/>
                </a:solidFill>
              </a:rPr>
              <a:t>Большинство обучающихся демонстрируют умение логично строить свое высказывание, выдерживая композиционное единство сочинения-рассуждения: вступление (тезис), тезисно-доказательная часть, заключение (вывод). Выпускники аргументируют высказанные мысли, выдерживая соотношение между тезисом и доказательством</a:t>
            </a:r>
            <a:r>
              <a:rPr lang="ru-RU" sz="5600" dirty="0">
                <a:solidFill>
                  <a:srgbClr val="025373"/>
                </a:solidFill>
              </a:rPr>
              <a:t>. 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ru-RU" sz="6000" b="1" dirty="0">
                <a:solidFill>
                  <a:srgbClr val="025373"/>
                </a:solidFill>
              </a:rPr>
              <a:t>Анализ 9126 итоговых сочинений по критерию № 3 «Композиция и логика рассуждения» показал: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ru-RU" sz="6000" b="1" dirty="0">
                <a:solidFill>
                  <a:srgbClr val="025373"/>
                </a:solidFill>
              </a:rPr>
              <a:t>•	7733 участник (84,7%) получил зачет по данному критерию;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ru-RU" sz="6000" b="1" dirty="0">
                <a:solidFill>
                  <a:srgbClr val="025373"/>
                </a:solidFill>
              </a:rPr>
              <a:t>•	1393 участников (15,3%) получили незачет по данному критерию. </a:t>
            </a:r>
          </a:p>
          <a:p>
            <a:pPr marL="0" indent="0">
              <a:lnSpc>
                <a:spcPct val="114000"/>
              </a:lnSpc>
              <a:buNone/>
            </a:pPr>
            <a:endParaRPr lang="ru-RU" sz="2000" b="1" dirty="0">
              <a:solidFill>
                <a:srgbClr val="025373"/>
              </a:solidFill>
            </a:endParaRPr>
          </a:p>
        </p:txBody>
      </p:sp>
      <p:sp>
        <p:nvSpPr>
          <p:cNvPr id="17" name="Полилиния: фигура 16">
            <a:extLst>
              <a:ext uri="{FF2B5EF4-FFF2-40B4-BE49-F238E27FC236}">
                <a16:creationId xmlns:a16="http://schemas.microsoft.com/office/drawing/2014/main" id="{A2A92061-5817-48F5-8C5E-F4EAEC6C368B}"/>
              </a:ext>
            </a:extLst>
          </p:cNvPr>
          <p:cNvSpPr/>
          <p:nvPr/>
        </p:nvSpPr>
        <p:spPr>
          <a:xfrm>
            <a:off x="-1" y="6492873"/>
            <a:ext cx="9144000" cy="365127"/>
          </a:xfrm>
          <a:custGeom>
            <a:avLst/>
            <a:gdLst>
              <a:gd name="connsiteX0" fmla="*/ 6306605 w 9144000"/>
              <a:gd name="connsiteY0" fmla="*/ 0 h 365127"/>
              <a:gd name="connsiteX1" fmla="*/ 7918101 w 9144000"/>
              <a:gd name="connsiteY1" fmla="*/ 0 h 365127"/>
              <a:gd name="connsiteX2" fmla="*/ 8952270 w 9144000"/>
              <a:gd name="connsiteY2" fmla="*/ 0 h 365127"/>
              <a:gd name="connsiteX3" fmla="*/ 9144000 w 9144000"/>
              <a:gd name="connsiteY3" fmla="*/ 0 h 365127"/>
              <a:gd name="connsiteX4" fmla="*/ 9144000 w 9144000"/>
              <a:gd name="connsiteY4" fmla="*/ 218478 h 365127"/>
              <a:gd name="connsiteX5" fmla="*/ 9144000 w 9144000"/>
              <a:gd name="connsiteY5" fmla="*/ 353553 h 365127"/>
              <a:gd name="connsiteX6" fmla="*/ 9144000 w 9144000"/>
              <a:gd name="connsiteY6" fmla="*/ 365127 h 365127"/>
              <a:gd name="connsiteX7" fmla="*/ 0 w 9144000"/>
              <a:gd name="connsiteY7" fmla="*/ 365127 h 365127"/>
              <a:gd name="connsiteX8" fmla="*/ 0 w 9144000"/>
              <a:gd name="connsiteY8" fmla="*/ 218478 h 365127"/>
              <a:gd name="connsiteX9" fmla="*/ 6150638 w 9144000"/>
              <a:gd name="connsiteY9" fmla="*/ 218478 h 365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144000" h="365127">
                <a:moveTo>
                  <a:pt x="6306605" y="0"/>
                </a:moveTo>
                <a:lnTo>
                  <a:pt x="7918101" y="0"/>
                </a:lnTo>
                <a:lnTo>
                  <a:pt x="8952270" y="0"/>
                </a:lnTo>
                <a:lnTo>
                  <a:pt x="9144000" y="0"/>
                </a:lnTo>
                <a:lnTo>
                  <a:pt x="9144000" y="218478"/>
                </a:lnTo>
                <a:lnTo>
                  <a:pt x="9144000" y="353553"/>
                </a:lnTo>
                <a:lnTo>
                  <a:pt x="9144000" y="365127"/>
                </a:lnTo>
                <a:lnTo>
                  <a:pt x="0" y="365127"/>
                </a:lnTo>
                <a:lnTo>
                  <a:pt x="0" y="218478"/>
                </a:lnTo>
                <a:lnTo>
                  <a:pt x="6150638" y="218478"/>
                </a:lnTo>
                <a:close/>
              </a:path>
            </a:pathLst>
          </a:custGeom>
          <a:solidFill>
            <a:srgbClr val="025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олилиния: фигура 17">
            <a:extLst>
              <a:ext uri="{FF2B5EF4-FFF2-40B4-BE49-F238E27FC236}">
                <a16:creationId xmlns:a16="http://schemas.microsoft.com/office/drawing/2014/main" id="{8C6318FB-A597-45DB-B9B9-EABBB1C09BE4}"/>
              </a:ext>
            </a:extLst>
          </p:cNvPr>
          <p:cNvSpPr/>
          <p:nvPr/>
        </p:nvSpPr>
        <p:spPr>
          <a:xfrm rot="10800000">
            <a:off x="0" y="-28392"/>
            <a:ext cx="9144000" cy="365127"/>
          </a:xfrm>
          <a:custGeom>
            <a:avLst/>
            <a:gdLst>
              <a:gd name="connsiteX0" fmla="*/ 6306605 w 9144000"/>
              <a:gd name="connsiteY0" fmla="*/ 0 h 365127"/>
              <a:gd name="connsiteX1" fmla="*/ 7918101 w 9144000"/>
              <a:gd name="connsiteY1" fmla="*/ 0 h 365127"/>
              <a:gd name="connsiteX2" fmla="*/ 8952270 w 9144000"/>
              <a:gd name="connsiteY2" fmla="*/ 0 h 365127"/>
              <a:gd name="connsiteX3" fmla="*/ 9144000 w 9144000"/>
              <a:gd name="connsiteY3" fmla="*/ 0 h 365127"/>
              <a:gd name="connsiteX4" fmla="*/ 9144000 w 9144000"/>
              <a:gd name="connsiteY4" fmla="*/ 218478 h 365127"/>
              <a:gd name="connsiteX5" fmla="*/ 9144000 w 9144000"/>
              <a:gd name="connsiteY5" fmla="*/ 353553 h 365127"/>
              <a:gd name="connsiteX6" fmla="*/ 9144000 w 9144000"/>
              <a:gd name="connsiteY6" fmla="*/ 365127 h 365127"/>
              <a:gd name="connsiteX7" fmla="*/ 0 w 9144000"/>
              <a:gd name="connsiteY7" fmla="*/ 365127 h 365127"/>
              <a:gd name="connsiteX8" fmla="*/ 0 w 9144000"/>
              <a:gd name="connsiteY8" fmla="*/ 218478 h 365127"/>
              <a:gd name="connsiteX9" fmla="*/ 6150638 w 9144000"/>
              <a:gd name="connsiteY9" fmla="*/ 218478 h 365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144000" h="365127">
                <a:moveTo>
                  <a:pt x="6306605" y="0"/>
                </a:moveTo>
                <a:lnTo>
                  <a:pt x="7918101" y="0"/>
                </a:lnTo>
                <a:lnTo>
                  <a:pt x="8952270" y="0"/>
                </a:lnTo>
                <a:lnTo>
                  <a:pt x="9144000" y="0"/>
                </a:lnTo>
                <a:lnTo>
                  <a:pt x="9144000" y="218478"/>
                </a:lnTo>
                <a:lnTo>
                  <a:pt x="9144000" y="353553"/>
                </a:lnTo>
                <a:lnTo>
                  <a:pt x="9144000" y="365127"/>
                </a:lnTo>
                <a:lnTo>
                  <a:pt x="0" y="365127"/>
                </a:lnTo>
                <a:lnTo>
                  <a:pt x="0" y="218478"/>
                </a:lnTo>
                <a:lnTo>
                  <a:pt x="6150638" y="218478"/>
                </a:lnTo>
                <a:close/>
              </a:path>
            </a:pathLst>
          </a:custGeom>
          <a:solidFill>
            <a:srgbClr val="025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: пятиугольник 18">
            <a:extLst>
              <a:ext uri="{FF2B5EF4-FFF2-40B4-BE49-F238E27FC236}">
                <a16:creationId xmlns:a16="http://schemas.microsoft.com/office/drawing/2014/main" id="{0F0619EE-28AD-446A-8012-3F465FAF03ED}"/>
              </a:ext>
            </a:extLst>
          </p:cNvPr>
          <p:cNvSpPr/>
          <p:nvPr/>
        </p:nvSpPr>
        <p:spPr>
          <a:xfrm rot="5400000">
            <a:off x="8461396" y="76366"/>
            <a:ext cx="628649" cy="520741"/>
          </a:xfrm>
          <a:prstGeom prst="homePlate">
            <a:avLst>
              <a:gd name="adj" fmla="val 63066"/>
            </a:avLst>
          </a:prstGeom>
          <a:solidFill>
            <a:srgbClr val="025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10800" tIns="10800" rIns="10800" bIns="10800" rtlCol="0" anchor="ctr"/>
          <a:lstStyle/>
          <a:p>
            <a:pPr algn="ctr"/>
            <a:r>
              <a:rPr lang="ru-RU" dirty="0"/>
              <a:t>10</a:t>
            </a:r>
          </a:p>
        </p:txBody>
      </p:sp>
      <p:cxnSp>
        <p:nvCxnSpPr>
          <p:cNvPr id="24" name="Прямая соединительная линия 23">
            <a:extLst>
              <a:ext uri="{FF2B5EF4-FFF2-40B4-BE49-F238E27FC236}">
                <a16:creationId xmlns:a16="http://schemas.microsoft.com/office/drawing/2014/main" id="{CA018956-7AAA-45A5-9D22-6A1E1068E692}"/>
              </a:ext>
            </a:extLst>
          </p:cNvPr>
          <p:cNvCxnSpPr>
            <a:cxnSpLocks/>
          </p:cNvCxnSpPr>
          <p:nvPr/>
        </p:nvCxnSpPr>
        <p:spPr>
          <a:xfrm>
            <a:off x="628650" y="1025718"/>
            <a:ext cx="7886700" cy="0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42720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>
            <a:extLst>
              <a:ext uri="{FF2B5EF4-FFF2-40B4-BE49-F238E27FC236}">
                <a16:creationId xmlns:a16="http://schemas.microsoft.com/office/drawing/2014/main" id="{5D86C80C-154E-4A9A-91A8-0B09FE1889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2791" y="172521"/>
            <a:ext cx="8623300" cy="6484568"/>
          </a:xfrm>
        </p:spPr>
        <p:txBody>
          <a:bodyPr>
            <a:normAutofit fontScale="40000" lnSpcReduction="20000"/>
          </a:bodyPr>
          <a:lstStyle/>
          <a:p>
            <a:pPr marL="0" indent="0">
              <a:lnSpc>
                <a:spcPct val="114000"/>
              </a:lnSpc>
              <a:buNone/>
            </a:pPr>
            <a:r>
              <a:rPr lang="ru-RU" sz="2000" dirty="0">
                <a:solidFill>
                  <a:srgbClr val="025373"/>
                </a:solidFill>
              </a:rPr>
              <a:t>	</a:t>
            </a:r>
            <a:endParaRPr lang="ru-RU" sz="2000" b="1" dirty="0">
              <a:solidFill>
                <a:srgbClr val="025373"/>
              </a:solidFill>
            </a:endParaRPr>
          </a:p>
          <a:p>
            <a:pPr marL="0" indent="0">
              <a:lnSpc>
                <a:spcPct val="114000"/>
              </a:lnSpc>
              <a:buNone/>
            </a:pPr>
            <a:r>
              <a:rPr lang="ru-RU" sz="2000" b="1" dirty="0">
                <a:solidFill>
                  <a:srgbClr val="025373"/>
                </a:solidFill>
              </a:rPr>
              <a:t>	</a:t>
            </a:r>
            <a:endParaRPr lang="ru-RU" sz="2900" b="1" dirty="0">
              <a:solidFill>
                <a:srgbClr val="025373"/>
              </a:solidFill>
            </a:endParaRPr>
          </a:p>
          <a:p>
            <a:pPr marL="0" indent="0">
              <a:lnSpc>
                <a:spcPct val="114000"/>
              </a:lnSpc>
              <a:buNone/>
            </a:pPr>
            <a:r>
              <a:rPr lang="ru-RU" sz="5600" b="1" dirty="0">
                <a:solidFill>
                  <a:srgbClr val="025373"/>
                </a:solidFill>
              </a:rPr>
              <a:t>Критерий № 4 «Качество письменной речи». 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ru-RU" sz="5600" dirty="0">
                <a:solidFill>
                  <a:srgbClr val="025373"/>
                </a:solidFill>
              </a:rPr>
              <a:t>Результаты проверки итогового сочинения по данному критерию оказались ниже, чем по критериям № 1, № 2, № 3.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ru-RU" sz="5600" dirty="0">
                <a:solidFill>
                  <a:srgbClr val="025373"/>
                </a:solidFill>
              </a:rPr>
              <a:t>74% обучающихся показали навыки правильного речевого оформления сочинений, способность точно выражать мысли, используя разнообразную лексику и разнообразные грамматические конструкции, при необходимости уместно употребляя литературоведческие термины и избегая речевых штампов. 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ru-RU" sz="6000" b="1" dirty="0">
                <a:solidFill>
                  <a:srgbClr val="025373"/>
                </a:solidFill>
              </a:rPr>
              <a:t>Анализ 9126 итоговых сочинений по критерию № 4 «Качество письменной речи» показал: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ru-RU" sz="6000" b="1" dirty="0">
                <a:solidFill>
                  <a:srgbClr val="025373"/>
                </a:solidFill>
              </a:rPr>
              <a:t>•	6751 участника (74%) получили зачет по данному критерию;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ru-RU" sz="6000" b="1" dirty="0">
                <a:solidFill>
                  <a:srgbClr val="025373"/>
                </a:solidFill>
              </a:rPr>
              <a:t>•	2375 участников (26%) получили незачет по данному критерию. </a:t>
            </a:r>
          </a:p>
          <a:p>
            <a:pPr marL="0" indent="0">
              <a:lnSpc>
                <a:spcPct val="114000"/>
              </a:lnSpc>
              <a:buNone/>
            </a:pPr>
            <a:endParaRPr lang="ru-RU" sz="2000" b="1" dirty="0">
              <a:solidFill>
                <a:srgbClr val="025373"/>
              </a:solidFill>
            </a:endParaRPr>
          </a:p>
        </p:txBody>
      </p:sp>
      <p:sp>
        <p:nvSpPr>
          <p:cNvPr id="17" name="Полилиния: фигура 16">
            <a:extLst>
              <a:ext uri="{FF2B5EF4-FFF2-40B4-BE49-F238E27FC236}">
                <a16:creationId xmlns:a16="http://schemas.microsoft.com/office/drawing/2014/main" id="{A2A92061-5817-48F5-8C5E-F4EAEC6C368B}"/>
              </a:ext>
            </a:extLst>
          </p:cNvPr>
          <p:cNvSpPr/>
          <p:nvPr/>
        </p:nvSpPr>
        <p:spPr>
          <a:xfrm>
            <a:off x="-1" y="6492873"/>
            <a:ext cx="9144000" cy="365127"/>
          </a:xfrm>
          <a:custGeom>
            <a:avLst/>
            <a:gdLst>
              <a:gd name="connsiteX0" fmla="*/ 6306605 w 9144000"/>
              <a:gd name="connsiteY0" fmla="*/ 0 h 365127"/>
              <a:gd name="connsiteX1" fmla="*/ 7918101 w 9144000"/>
              <a:gd name="connsiteY1" fmla="*/ 0 h 365127"/>
              <a:gd name="connsiteX2" fmla="*/ 8952270 w 9144000"/>
              <a:gd name="connsiteY2" fmla="*/ 0 h 365127"/>
              <a:gd name="connsiteX3" fmla="*/ 9144000 w 9144000"/>
              <a:gd name="connsiteY3" fmla="*/ 0 h 365127"/>
              <a:gd name="connsiteX4" fmla="*/ 9144000 w 9144000"/>
              <a:gd name="connsiteY4" fmla="*/ 218478 h 365127"/>
              <a:gd name="connsiteX5" fmla="*/ 9144000 w 9144000"/>
              <a:gd name="connsiteY5" fmla="*/ 353553 h 365127"/>
              <a:gd name="connsiteX6" fmla="*/ 9144000 w 9144000"/>
              <a:gd name="connsiteY6" fmla="*/ 365127 h 365127"/>
              <a:gd name="connsiteX7" fmla="*/ 0 w 9144000"/>
              <a:gd name="connsiteY7" fmla="*/ 365127 h 365127"/>
              <a:gd name="connsiteX8" fmla="*/ 0 w 9144000"/>
              <a:gd name="connsiteY8" fmla="*/ 218478 h 365127"/>
              <a:gd name="connsiteX9" fmla="*/ 6150638 w 9144000"/>
              <a:gd name="connsiteY9" fmla="*/ 218478 h 365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144000" h="365127">
                <a:moveTo>
                  <a:pt x="6306605" y="0"/>
                </a:moveTo>
                <a:lnTo>
                  <a:pt x="7918101" y="0"/>
                </a:lnTo>
                <a:lnTo>
                  <a:pt x="8952270" y="0"/>
                </a:lnTo>
                <a:lnTo>
                  <a:pt x="9144000" y="0"/>
                </a:lnTo>
                <a:lnTo>
                  <a:pt x="9144000" y="218478"/>
                </a:lnTo>
                <a:lnTo>
                  <a:pt x="9144000" y="353553"/>
                </a:lnTo>
                <a:lnTo>
                  <a:pt x="9144000" y="365127"/>
                </a:lnTo>
                <a:lnTo>
                  <a:pt x="0" y="365127"/>
                </a:lnTo>
                <a:lnTo>
                  <a:pt x="0" y="218478"/>
                </a:lnTo>
                <a:lnTo>
                  <a:pt x="6150638" y="218478"/>
                </a:lnTo>
                <a:close/>
              </a:path>
            </a:pathLst>
          </a:custGeom>
          <a:solidFill>
            <a:srgbClr val="025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олилиния: фигура 17">
            <a:extLst>
              <a:ext uri="{FF2B5EF4-FFF2-40B4-BE49-F238E27FC236}">
                <a16:creationId xmlns:a16="http://schemas.microsoft.com/office/drawing/2014/main" id="{8C6318FB-A597-45DB-B9B9-EABBB1C09BE4}"/>
              </a:ext>
            </a:extLst>
          </p:cNvPr>
          <p:cNvSpPr/>
          <p:nvPr/>
        </p:nvSpPr>
        <p:spPr>
          <a:xfrm rot="10800000">
            <a:off x="0" y="-28392"/>
            <a:ext cx="9144000" cy="365127"/>
          </a:xfrm>
          <a:custGeom>
            <a:avLst/>
            <a:gdLst>
              <a:gd name="connsiteX0" fmla="*/ 6306605 w 9144000"/>
              <a:gd name="connsiteY0" fmla="*/ 0 h 365127"/>
              <a:gd name="connsiteX1" fmla="*/ 7918101 w 9144000"/>
              <a:gd name="connsiteY1" fmla="*/ 0 h 365127"/>
              <a:gd name="connsiteX2" fmla="*/ 8952270 w 9144000"/>
              <a:gd name="connsiteY2" fmla="*/ 0 h 365127"/>
              <a:gd name="connsiteX3" fmla="*/ 9144000 w 9144000"/>
              <a:gd name="connsiteY3" fmla="*/ 0 h 365127"/>
              <a:gd name="connsiteX4" fmla="*/ 9144000 w 9144000"/>
              <a:gd name="connsiteY4" fmla="*/ 218478 h 365127"/>
              <a:gd name="connsiteX5" fmla="*/ 9144000 w 9144000"/>
              <a:gd name="connsiteY5" fmla="*/ 353553 h 365127"/>
              <a:gd name="connsiteX6" fmla="*/ 9144000 w 9144000"/>
              <a:gd name="connsiteY6" fmla="*/ 365127 h 365127"/>
              <a:gd name="connsiteX7" fmla="*/ 0 w 9144000"/>
              <a:gd name="connsiteY7" fmla="*/ 365127 h 365127"/>
              <a:gd name="connsiteX8" fmla="*/ 0 w 9144000"/>
              <a:gd name="connsiteY8" fmla="*/ 218478 h 365127"/>
              <a:gd name="connsiteX9" fmla="*/ 6150638 w 9144000"/>
              <a:gd name="connsiteY9" fmla="*/ 218478 h 365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144000" h="365127">
                <a:moveTo>
                  <a:pt x="6306605" y="0"/>
                </a:moveTo>
                <a:lnTo>
                  <a:pt x="7918101" y="0"/>
                </a:lnTo>
                <a:lnTo>
                  <a:pt x="8952270" y="0"/>
                </a:lnTo>
                <a:lnTo>
                  <a:pt x="9144000" y="0"/>
                </a:lnTo>
                <a:lnTo>
                  <a:pt x="9144000" y="218478"/>
                </a:lnTo>
                <a:lnTo>
                  <a:pt x="9144000" y="353553"/>
                </a:lnTo>
                <a:lnTo>
                  <a:pt x="9144000" y="365127"/>
                </a:lnTo>
                <a:lnTo>
                  <a:pt x="0" y="365127"/>
                </a:lnTo>
                <a:lnTo>
                  <a:pt x="0" y="218478"/>
                </a:lnTo>
                <a:lnTo>
                  <a:pt x="6150638" y="218478"/>
                </a:lnTo>
                <a:close/>
              </a:path>
            </a:pathLst>
          </a:custGeom>
          <a:solidFill>
            <a:srgbClr val="025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: пятиугольник 18">
            <a:extLst>
              <a:ext uri="{FF2B5EF4-FFF2-40B4-BE49-F238E27FC236}">
                <a16:creationId xmlns:a16="http://schemas.microsoft.com/office/drawing/2014/main" id="{0F0619EE-28AD-446A-8012-3F465FAF03ED}"/>
              </a:ext>
            </a:extLst>
          </p:cNvPr>
          <p:cNvSpPr/>
          <p:nvPr/>
        </p:nvSpPr>
        <p:spPr>
          <a:xfrm rot="5400000">
            <a:off x="8461396" y="76366"/>
            <a:ext cx="628649" cy="520741"/>
          </a:xfrm>
          <a:prstGeom prst="homePlate">
            <a:avLst>
              <a:gd name="adj" fmla="val 63066"/>
            </a:avLst>
          </a:prstGeom>
          <a:solidFill>
            <a:srgbClr val="025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10800" tIns="10800" rIns="10800" bIns="10800" rtlCol="0" anchor="ctr"/>
          <a:lstStyle/>
          <a:p>
            <a:pPr algn="ctr"/>
            <a:r>
              <a:rPr lang="ru-RU" dirty="0"/>
              <a:t>11</a:t>
            </a:r>
          </a:p>
        </p:txBody>
      </p:sp>
      <p:cxnSp>
        <p:nvCxnSpPr>
          <p:cNvPr id="24" name="Прямая соединительная линия 23">
            <a:extLst>
              <a:ext uri="{FF2B5EF4-FFF2-40B4-BE49-F238E27FC236}">
                <a16:creationId xmlns:a16="http://schemas.microsoft.com/office/drawing/2014/main" id="{CA018956-7AAA-45A5-9D22-6A1E1068E692}"/>
              </a:ext>
            </a:extLst>
          </p:cNvPr>
          <p:cNvCxnSpPr>
            <a:cxnSpLocks/>
          </p:cNvCxnSpPr>
          <p:nvPr/>
        </p:nvCxnSpPr>
        <p:spPr>
          <a:xfrm>
            <a:off x="628650" y="1025718"/>
            <a:ext cx="7886700" cy="0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92131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>
            <a:extLst>
              <a:ext uri="{FF2B5EF4-FFF2-40B4-BE49-F238E27FC236}">
                <a16:creationId xmlns:a16="http://schemas.microsoft.com/office/drawing/2014/main" id="{5D86C80C-154E-4A9A-91A8-0B09FE1889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2791" y="172521"/>
            <a:ext cx="8623300" cy="6484568"/>
          </a:xfrm>
        </p:spPr>
        <p:txBody>
          <a:bodyPr>
            <a:normAutofit fontScale="47500" lnSpcReduction="20000"/>
          </a:bodyPr>
          <a:lstStyle/>
          <a:p>
            <a:pPr marL="0" indent="0">
              <a:lnSpc>
                <a:spcPct val="114000"/>
              </a:lnSpc>
              <a:buNone/>
            </a:pPr>
            <a:r>
              <a:rPr lang="ru-RU" sz="2000" dirty="0">
                <a:solidFill>
                  <a:srgbClr val="025373"/>
                </a:solidFill>
              </a:rPr>
              <a:t>	</a:t>
            </a:r>
            <a:endParaRPr lang="ru-RU" sz="2000" b="1" dirty="0">
              <a:solidFill>
                <a:srgbClr val="025373"/>
              </a:solidFill>
            </a:endParaRPr>
          </a:p>
          <a:p>
            <a:pPr marL="0" indent="0">
              <a:lnSpc>
                <a:spcPct val="114000"/>
              </a:lnSpc>
              <a:buNone/>
            </a:pPr>
            <a:r>
              <a:rPr lang="ru-RU" sz="2000" b="1" dirty="0">
                <a:solidFill>
                  <a:srgbClr val="025373"/>
                </a:solidFill>
              </a:rPr>
              <a:t>	</a:t>
            </a:r>
            <a:endParaRPr lang="ru-RU" sz="2900" b="1" dirty="0">
              <a:solidFill>
                <a:srgbClr val="025373"/>
              </a:solidFill>
            </a:endParaRPr>
          </a:p>
          <a:p>
            <a:pPr marL="0" indent="0">
              <a:lnSpc>
                <a:spcPct val="114000"/>
              </a:lnSpc>
              <a:buNone/>
            </a:pPr>
            <a:r>
              <a:rPr lang="ru-RU" sz="5100" b="1" dirty="0">
                <a:solidFill>
                  <a:srgbClr val="025373"/>
                </a:solidFill>
              </a:rPr>
              <a:t>Критерий № 5 «Грамотность». 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ru-RU" sz="5100" b="1" u="sng" dirty="0">
                <a:solidFill>
                  <a:srgbClr val="025373"/>
                </a:solidFill>
              </a:rPr>
              <a:t>Результаты по данному критерию оказались самыми низкими среди всех критериев</a:t>
            </a:r>
            <a:r>
              <a:rPr lang="ru-RU" sz="5100" b="1" dirty="0">
                <a:solidFill>
                  <a:srgbClr val="025373"/>
                </a:solidFill>
              </a:rPr>
              <a:t>!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ru-RU" sz="5100" b="1" dirty="0">
                <a:solidFill>
                  <a:srgbClr val="025373"/>
                </a:solidFill>
              </a:rPr>
              <a:t> У 70 % участников текст сочинения демонстрировал грамотность обучающихся: на 100 слов приходилось в сумме меньше десяти ошибок: грамматических, орфографических, пунктуационных.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ru-RU" sz="5100" b="1" dirty="0">
                <a:solidFill>
                  <a:srgbClr val="025373"/>
                </a:solidFill>
              </a:rPr>
              <a:t>Анализ 9126 итоговых сочинений по критерию № 5 «Грамотность» показал: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ru-RU" sz="5100" b="1" dirty="0">
                <a:solidFill>
                  <a:srgbClr val="025373"/>
                </a:solidFill>
              </a:rPr>
              <a:t>•	6400 участников (70,1%) получили зачет по данному критерию;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ru-RU" sz="5100" b="1" dirty="0">
                <a:solidFill>
                  <a:srgbClr val="025373"/>
                </a:solidFill>
              </a:rPr>
              <a:t>•	2726 участников (29,9%) получили незачет по данному критерию. </a:t>
            </a:r>
          </a:p>
          <a:p>
            <a:pPr marL="0" indent="0">
              <a:lnSpc>
                <a:spcPct val="114000"/>
              </a:lnSpc>
              <a:buNone/>
            </a:pPr>
            <a:endParaRPr lang="ru-RU" sz="2000" b="1" dirty="0">
              <a:solidFill>
                <a:srgbClr val="025373"/>
              </a:solidFill>
            </a:endParaRPr>
          </a:p>
        </p:txBody>
      </p:sp>
      <p:sp>
        <p:nvSpPr>
          <p:cNvPr id="17" name="Полилиния: фигура 16">
            <a:extLst>
              <a:ext uri="{FF2B5EF4-FFF2-40B4-BE49-F238E27FC236}">
                <a16:creationId xmlns:a16="http://schemas.microsoft.com/office/drawing/2014/main" id="{A2A92061-5817-48F5-8C5E-F4EAEC6C368B}"/>
              </a:ext>
            </a:extLst>
          </p:cNvPr>
          <p:cNvSpPr/>
          <p:nvPr/>
        </p:nvSpPr>
        <p:spPr>
          <a:xfrm>
            <a:off x="-1" y="6492873"/>
            <a:ext cx="9144000" cy="365127"/>
          </a:xfrm>
          <a:custGeom>
            <a:avLst/>
            <a:gdLst>
              <a:gd name="connsiteX0" fmla="*/ 6306605 w 9144000"/>
              <a:gd name="connsiteY0" fmla="*/ 0 h 365127"/>
              <a:gd name="connsiteX1" fmla="*/ 7918101 w 9144000"/>
              <a:gd name="connsiteY1" fmla="*/ 0 h 365127"/>
              <a:gd name="connsiteX2" fmla="*/ 8952270 w 9144000"/>
              <a:gd name="connsiteY2" fmla="*/ 0 h 365127"/>
              <a:gd name="connsiteX3" fmla="*/ 9144000 w 9144000"/>
              <a:gd name="connsiteY3" fmla="*/ 0 h 365127"/>
              <a:gd name="connsiteX4" fmla="*/ 9144000 w 9144000"/>
              <a:gd name="connsiteY4" fmla="*/ 218478 h 365127"/>
              <a:gd name="connsiteX5" fmla="*/ 9144000 w 9144000"/>
              <a:gd name="connsiteY5" fmla="*/ 353553 h 365127"/>
              <a:gd name="connsiteX6" fmla="*/ 9144000 w 9144000"/>
              <a:gd name="connsiteY6" fmla="*/ 365127 h 365127"/>
              <a:gd name="connsiteX7" fmla="*/ 0 w 9144000"/>
              <a:gd name="connsiteY7" fmla="*/ 365127 h 365127"/>
              <a:gd name="connsiteX8" fmla="*/ 0 w 9144000"/>
              <a:gd name="connsiteY8" fmla="*/ 218478 h 365127"/>
              <a:gd name="connsiteX9" fmla="*/ 6150638 w 9144000"/>
              <a:gd name="connsiteY9" fmla="*/ 218478 h 365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144000" h="365127">
                <a:moveTo>
                  <a:pt x="6306605" y="0"/>
                </a:moveTo>
                <a:lnTo>
                  <a:pt x="7918101" y="0"/>
                </a:lnTo>
                <a:lnTo>
                  <a:pt x="8952270" y="0"/>
                </a:lnTo>
                <a:lnTo>
                  <a:pt x="9144000" y="0"/>
                </a:lnTo>
                <a:lnTo>
                  <a:pt x="9144000" y="218478"/>
                </a:lnTo>
                <a:lnTo>
                  <a:pt x="9144000" y="353553"/>
                </a:lnTo>
                <a:lnTo>
                  <a:pt x="9144000" y="365127"/>
                </a:lnTo>
                <a:lnTo>
                  <a:pt x="0" y="365127"/>
                </a:lnTo>
                <a:lnTo>
                  <a:pt x="0" y="218478"/>
                </a:lnTo>
                <a:lnTo>
                  <a:pt x="6150638" y="218478"/>
                </a:lnTo>
                <a:close/>
              </a:path>
            </a:pathLst>
          </a:custGeom>
          <a:solidFill>
            <a:srgbClr val="025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олилиния: фигура 17">
            <a:extLst>
              <a:ext uri="{FF2B5EF4-FFF2-40B4-BE49-F238E27FC236}">
                <a16:creationId xmlns:a16="http://schemas.microsoft.com/office/drawing/2014/main" id="{8C6318FB-A597-45DB-B9B9-EABBB1C09BE4}"/>
              </a:ext>
            </a:extLst>
          </p:cNvPr>
          <p:cNvSpPr/>
          <p:nvPr/>
        </p:nvSpPr>
        <p:spPr>
          <a:xfrm rot="10800000">
            <a:off x="0" y="-28392"/>
            <a:ext cx="9144000" cy="365127"/>
          </a:xfrm>
          <a:custGeom>
            <a:avLst/>
            <a:gdLst>
              <a:gd name="connsiteX0" fmla="*/ 6306605 w 9144000"/>
              <a:gd name="connsiteY0" fmla="*/ 0 h 365127"/>
              <a:gd name="connsiteX1" fmla="*/ 7918101 w 9144000"/>
              <a:gd name="connsiteY1" fmla="*/ 0 h 365127"/>
              <a:gd name="connsiteX2" fmla="*/ 8952270 w 9144000"/>
              <a:gd name="connsiteY2" fmla="*/ 0 h 365127"/>
              <a:gd name="connsiteX3" fmla="*/ 9144000 w 9144000"/>
              <a:gd name="connsiteY3" fmla="*/ 0 h 365127"/>
              <a:gd name="connsiteX4" fmla="*/ 9144000 w 9144000"/>
              <a:gd name="connsiteY4" fmla="*/ 218478 h 365127"/>
              <a:gd name="connsiteX5" fmla="*/ 9144000 w 9144000"/>
              <a:gd name="connsiteY5" fmla="*/ 353553 h 365127"/>
              <a:gd name="connsiteX6" fmla="*/ 9144000 w 9144000"/>
              <a:gd name="connsiteY6" fmla="*/ 365127 h 365127"/>
              <a:gd name="connsiteX7" fmla="*/ 0 w 9144000"/>
              <a:gd name="connsiteY7" fmla="*/ 365127 h 365127"/>
              <a:gd name="connsiteX8" fmla="*/ 0 w 9144000"/>
              <a:gd name="connsiteY8" fmla="*/ 218478 h 365127"/>
              <a:gd name="connsiteX9" fmla="*/ 6150638 w 9144000"/>
              <a:gd name="connsiteY9" fmla="*/ 218478 h 365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144000" h="365127">
                <a:moveTo>
                  <a:pt x="6306605" y="0"/>
                </a:moveTo>
                <a:lnTo>
                  <a:pt x="7918101" y="0"/>
                </a:lnTo>
                <a:lnTo>
                  <a:pt x="8952270" y="0"/>
                </a:lnTo>
                <a:lnTo>
                  <a:pt x="9144000" y="0"/>
                </a:lnTo>
                <a:lnTo>
                  <a:pt x="9144000" y="218478"/>
                </a:lnTo>
                <a:lnTo>
                  <a:pt x="9144000" y="353553"/>
                </a:lnTo>
                <a:lnTo>
                  <a:pt x="9144000" y="365127"/>
                </a:lnTo>
                <a:lnTo>
                  <a:pt x="0" y="365127"/>
                </a:lnTo>
                <a:lnTo>
                  <a:pt x="0" y="218478"/>
                </a:lnTo>
                <a:lnTo>
                  <a:pt x="6150638" y="218478"/>
                </a:lnTo>
                <a:close/>
              </a:path>
            </a:pathLst>
          </a:custGeom>
          <a:solidFill>
            <a:srgbClr val="025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: пятиугольник 18">
            <a:extLst>
              <a:ext uri="{FF2B5EF4-FFF2-40B4-BE49-F238E27FC236}">
                <a16:creationId xmlns:a16="http://schemas.microsoft.com/office/drawing/2014/main" id="{0F0619EE-28AD-446A-8012-3F465FAF03ED}"/>
              </a:ext>
            </a:extLst>
          </p:cNvPr>
          <p:cNvSpPr/>
          <p:nvPr/>
        </p:nvSpPr>
        <p:spPr>
          <a:xfrm rot="5400000">
            <a:off x="8461396" y="76366"/>
            <a:ext cx="628649" cy="520741"/>
          </a:xfrm>
          <a:prstGeom prst="homePlate">
            <a:avLst>
              <a:gd name="adj" fmla="val 63066"/>
            </a:avLst>
          </a:prstGeom>
          <a:solidFill>
            <a:srgbClr val="025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10800" tIns="10800" rIns="10800" bIns="10800" rtlCol="0" anchor="ctr"/>
          <a:lstStyle/>
          <a:p>
            <a:pPr algn="ctr"/>
            <a:r>
              <a:rPr lang="ru-RU" dirty="0"/>
              <a:t>12</a:t>
            </a:r>
          </a:p>
        </p:txBody>
      </p:sp>
      <p:cxnSp>
        <p:nvCxnSpPr>
          <p:cNvPr id="24" name="Прямая соединительная линия 23">
            <a:extLst>
              <a:ext uri="{FF2B5EF4-FFF2-40B4-BE49-F238E27FC236}">
                <a16:creationId xmlns:a16="http://schemas.microsoft.com/office/drawing/2014/main" id="{CA018956-7AAA-45A5-9D22-6A1E1068E692}"/>
              </a:ext>
            </a:extLst>
          </p:cNvPr>
          <p:cNvCxnSpPr>
            <a:cxnSpLocks/>
          </p:cNvCxnSpPr>
          <p:nvPr/>
        </p:nvCxnSpPr>
        <p:spPr>
          <a:xfrm>
            <a:off x="628650" y="1025718"/>
            <a:ext cx="7886700" cy="0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62811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>
            <a:extLst>
              <a:ext uri="{FF2B5EF4-FFF2-40B4-BE49-F238E27FC236}">
                <a16:creationId xmlns:a16="http://schemas.microsoft.com/office/drawing/2014/main" id="{5D86C80C-154E-4A9A-91A8-0B09FE1889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8378" y="294238"/>
            <a:ext cx="8623300" cy="6484568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buNone/>
            </a:pPr>
            <a:r>
              <a:rPr lang="ru-RU" sz="2000" dirty="0">
                <a:solidFill>
                  <a:srgbClr val="025373"/>
                </a:solidFill>
              </a:rPr>
              <a:t>	</a:t>
            </a:r>
            <a:r>
              <a:rPr lang="ru-RU" sz="2000" b="1" dirty="0">
                <a:solidFill>
                  <a:srgbClr val="025373"/>
                </a:solidFill>
              </a:rPr>
              <a:t>	Анализ неудачных попыток по темам итогового сочинения</a:t>
            </a:r>
            <a:endParaRPr lang="ru-RU" sz="2900" b="1" dirty="0">
              <a:solidFill>
                <a:srgbClr val="025373"/>
              </a:solidFill>
            </a:endParaRPr>
          </a:p>
          <a:p>
            <a:pPr marL="0" indent="0">
              <a:lnSpc>
                <a:spcPct val="114000"/>
              </a:lnSpc>
              <a:buNone/>
            </a:pPr>
            <a:endParaRPr lang="ru-RU" sz="2000" b="1" dirty="0">
              <a:solidFill>
                <a:srgbClr val="025373"/>
              </a:solidFill>
            </a:endParaRPr>
          </a:p>
        </p:txBody>
      </p:sp>
      <p:sp>
        <p:nvSpPr>
          <p:cNvPr id="17" name="Полилиния: фигура 16">
            <a:extLst>
              <a:ext uri="{FF2B5EF4-FFF2-40B4-BE49-F238E27FC236}">
                <a16:creationId xmlns:a16="http://schemas.microsoft.com/office/drawing/2014/main" id="{A2A92061-5817-48F5-8C5E-F4EAEC6C368B}"/>
              </a:ext>
            </a:extLst>
          </p:cNvPr>
          <p:cNvSpPr/>
          <p:nvPr/>
        </p:nvSpPr>
        <p:spPr>
          <a:xfrm>
            <a:off x="-1" y="6492873"/>
            <a:ext cx="9144000" cy="365127"/>
          </a:xfrm>
          <a:custGeom>
            <a:avLst/>
            <a:gdLst>
              <a:gd name="connsiteX0" fmla="*/ 6306605 w 9144000"/>
              <a:gd name="connsiteY0" fmla="*/ 0 h 365127"/>
              <a:gd name="connsiteX1" fmla="*/ 7918101 w 9144000"/>
              <a:gd name="connsiteY1" fmla="*/ 0 h 365127"/>
              <a:gd name="connsiteX2" fmla="*/ 8952270 w 9144000"/>
              <a:gd name="connsiteY2" fmla="*/ 0 h 365127"/>
              <a:gd name="connsiteX3" fmla="*/ 9144000 w 9144000"/>
              <a:gd name="connsiteY3" fmla="*/ 0 h 365127"/>
              <a:gd name="connsiteX4" fmla="*/ 9144000 w 9144000"/>
              <a:gd name="connsiteY4" fmla="*/ 218478 h 365127"/>
              <a:gd name="connsiteX5" fmla="*/ 9144000 w 9144000"/>
              <a:gd name="connsiteY5" fmla="*/ 353553 h 365127"/>
              <a:gd name="connsiteX6" fmla="*/ 9144000 w 9144000"/>
              <a:gd name="connsiteY6" fmla="*/ 365127 h 365127"/>
              <a:gd name="connsiteX7" fmla="*/ 0 w 9144000"/>
              <a:gd name="connsiteY7" fmla="*/ 365127 h 365127"/>
              <a:gd name="connsiteX8" fmla="*/ 0 w 9144000"/>
              <a:gd name="connsiteY8" fmla="*/ 218478 h 365127"/>
              <a:gd name="connsiteX9" fmla="*/ 6150638 w 9144000"/>
              <a:gd name="connsiteY9" fmla="*/ 218478 h 365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144000" h="365127">
                <a:moveTo>
                  <a:pt x="6306605" y="0"/>
                </a:moveTo>
                <a:lnTo>
                  <a:pt x="7918101" y="0"/>
                </a:lnTo>
                <a:lnTo>
                  <a:pt x="8952270" y="0"/>
                </a:lnTo>
                <a:lnTo>
                  <a:pt x="9144000" y="0"/>
                </a:lnTo>
                <a:lnTo>
                  <a:pt x="9144000" y="218478"/>
                </a:lnTo>
                <a:lnTo>
                  <a:pt x="9144000" y="353553"/>
                </a:lnTo>
                <a:lnTo>
                  <a:pt x="9144000" y="365127"/>
                </a:lnTo>
                <a:lnTo>
                  <a:pt x="0" y="365127"/>
                </a:lnTo>
                <a:lnTo>
                  <a:pt x="0" y="218478"/>
                </a:lnTo>
                <a:lnTo>
                  <a:pt x="6150638" y="218478"/>
                </a:lnTo>
                <a:close/>
              </a:path>
            </a:pathLst>
          </a:custGeom>
          <a:solidFill>
            <a:srgbClr val="025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олилиния: фигура 17">
            <a:extLst>
              <a:ext uri="{FF2B5EF4-FFF2-40B4-BE49-F238E27FC236}">
                <a16:creationId xmlns:a16="http://schemas.microsoft.com/office/drawing/2014/main" id="{8C6318FB-A597-45DB-B9B9-EABBB1C09BE4}"/>
              </a:ext>
            </a:extLst>
          </p:cNvPr>
          <p:cNvSpPr/>
          <p:nvPr/>
        </p:nvSpPr>
        <p:spPr>
          <a:xfrm rot="10800000">
            <a:off x="0" y="0"/>
            <a:ext cx="9144000" cy="365127"/>
          </a:xfrm>
          <a:custGeom>
            <a:avLst/>
            <a:gdLst>
              <a:gd name="connsiteX0" fmla="*/ 6306605 w 9144000"/>
              <a:gd name="connsiteY0" fmla="*/ 0 h 365127"/>
              <a:gd name="connsiteX1" fmla="*/ 7918101 w 9144000"/>
              <a:gd name="connsiteY1" fmla="*/ 0 h 365127"/>
              <a:gd name="connsiteX2" fmla="*/ 8952270 w 9144000"/>
              <a:gd name="connsiteY2" fmla="*/ 0 h 365127"/>
              <a:gd name="connsiteX3" fmla="*/ 9144000 w 9144000"/>
              <a:gd name="connsiteY3" fmla="*/ 0 h 365127"/>
              <a:gd name="connsiteX4" fmla="*/ 9144000 w 9144000"/>
              <a:gd name="connsiteY4" fmla="*/ 218478 h 365127"/>
              <a:gd name="connsiteX5" fmla="*/ 9144000 w 9144000"/>
              <a:gd name="connsiteY5" fmla="*/ 353553 h 365127"/>
              <a:gd name="connsiteX6" fmla="*/ 9144000 w 9144000"/>
              <a:gd name="connsiteY6" fmla="*/ 365127 h 365127"/>
              <a:gd name="connsiteX7" fmla="*/ 0 w 9144000"/>
              <a:gd name="connsiteY7" fmla="*/ 365127 h 365127"/>
              <a:gd name="connsiteX8" fmla="*/ 0 w 9144000"/>
              <a:gd name="connsiteY8" fmla="*/ 218478 h 365127"/>
              <a:gd name="connsiteX9" fmla="*/ 6150638 w 9144000"/>
              <a:gd name="connsiteY9" fmla="*/ 218478 h 365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144000" h="365127">
                <a:moveTo>
                  <a:pt x="6306605" y="0"/>
                </a:moveTo>
                <a:lnTo>
                  <a:pt x="7918101" y="0"/>
                </a:lnTo>
                <a:lnTo>
                  <a:pt x="8952270" y="0"/>
                </a:lnTo>
                <a:lnTo>
                  <a:pt x="9144000" y="0"/>
                </a:lnTo>
                <a:lnTo>
                  <a:pt x="9144000" y="218478"/>
                </a:lnTo>
                <a:lnTo>
                  <a:pt x="9144000" y="353553"/>
                </a:lnTo>
                <a:lnTo>
                  <a:pt x="9144000" y="365127"/>
                </a:lnTo>
                <a:lnTo>
                  <a:pt x="0" y="365127"/>
                </a:lnTo>
                <a:lnTo>
                  <a:pt x="0" y="218478"/>
                </a:lnTo>
                <a:lnTo>
                  <a:pt x="6150638" y="218478"/>
                </a:lnTo>
                <a:close/>
              </a:path>
            </a:pathLst>
          </a:custGeom>
          <a:solidFill>
            <a:srgbClr val="025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: пятиугольник 18">
            <a:extLst>
              <a:ext uri="{FF2B5EF4-FFF2-40B4-BE49-F238E27FC236}">
                <a16:creationId xmlns:a16="http://schemas.microsoft.com/office/drawing/2014/main" id="{0F0619EE-28AD-446A-8012-3F465FAF03ED}"/>
              </a:ext>
            </a:extLst>
          </p:cNvPr>
          <p:cNvSpPr/>
          <p:nvPr/>
        </p:nvSpPr>
        <p:spPr>
          <a:xfrm rot="5400000">
            <a:off x="8461396" y="76366"/>
            <a:ext cx="628649" cy="520741"/>
          </a:xfrm>
          <a:prstGeom prst="homePlate">
            <a:avLst>
              <a:gd name="adj" fmla="val 63066"/>
            </a:avLst>
          </a:prstGeom>
          <a:solidFill>
            <a:srgbClr val="025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10800" tIns="10800" rIns="10800" bIns="10800" rtlCol="0" anchor="ctr"/>
          <a:lstStyle/>
          <a:p>
            <a:pPr algn="ctr"/>
            <a:r>
              <a:rPr lang="ru-RU" dirty="0"/>
              <a:t>13</a:t>
            </a:r>
          </a:p>
        </p:txBody>
      </p:sp>
      <p:cxnSp>
        <p:nvCxnSpPr>
          <p:cNvPr id="24" name="Прямая соединительная линия 23">
            <a:extLst>
              <a:ext uri="{FF2B5EF4-FFF2-40B4-BE49-F238E27FC236}">
                <a16:creationId xmlns:a16="http://schemas.microsoft.com/office/drawing/2014/main" id="{CA018956-7AAA-45A5-9D22-6A1E1068E692}"/>
              </a:ext>
            </a:extLst>
          </p:cNvPr>
          <p:cNvCxnSpPr>
            <a:cxnSpLocks/>
          </p:cNvCxnSpPr>
          <p:nvPr/>
        </p:nvCxnSpPr>
        <p:spPr>
          <a:xfrm>
            <a:off x="628650" y="1025718"/>
            <a:ext cx="7886700" cy="0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CF630BC8-017C-465B-94D8-F5FCF3CBF8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3878051"/>
              </p:ext>
            </p:extLst>
          </p:nvPr>
        </p:nvGraphicFramePr>
        <p:xfrm>
          <a:off x="152322" y="765314"/>
          <a:ext cx="8381913" cy="5690616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201350">
                  <a:extLst>
                    <a:ext uri="{9D8B030D-6E8A-4147-A177-3AD203B41FA5}">
                      <a16:colId xmlns:a16="http://schemas.microsoft.com/office/drawing/2014/main" val="3188386539"/>
                    </a:ext>
                  </a:extLst>
                </a:gridCol>
                <a:gridCol w="467738">
                  <a:extLst>
                    <a:ext uri="{9D8B030D-6E8A-4147-A177-3AD203B41FA5}">
                      <a16:colId xmlns:a16="http://schemas.microsoft.com/office/drawing/2014/main" val="3067018884"/>
                    </a:ext>
                  </a:extLst>
                </a:gridCol>
                <a:gridCol w="428350">
                  <a:extLst>
                    <a:ext uri="{9D8B030D-6E8A-4147-A177-3AD203B41FA5}">
                      <a16:colId xmlns:a16="http://schemas.microsoft.com/office/drawing/2014/main" val="4137051995"/>
                    </a:ext>
                  </a:extLst>
                </a:gridCol>
                <a:gridCol w="429990">
                  <a:extLst>
                    <a:ext uri="{9D8B030D-6E8A-4147-A177-3AD203B41FA5}">
                      <a16:colId xmlns:a16="http://schemas.microsoft.com/office/drawing/2014/main" val="3815965031"/>
                    </a:ext>
                  </a:extLst>
                </a:gridCol>
                <a:gridCol w="429990">
                  <a:extLst>
                    <a:ext uri="{9D8B030D-6E8A-4147-A177-3AD203B41FA5}">
                      <a16:colId xmlns:a16="http://schemas.microsoft.com/office/drawing/2014/main" val="3563652222"/>
                    </a:ext>
                  </a:extLst>
                </a:gridCol>
                <a:gridCol w="429990">
                  <a:extLst>
                    <a:ext uri="{9D8B030D-6E8A-4147-A177-3AD203B41FA5}">
                      <a16:colId xmlns:a16="http://schemas.microsoft.com/office/drawing/2014/main" val="904190283"/>
                    </a:ext>
                  </a:extLst>
                </a:gridCol>
                <a:gridCol w="429990">
                  <a:extLst>
                    <a:ext uri="{9D8B030D-6E8A-4147-A177-3AD203B41FA5}">
                      <a16:colId xmlns:a16="http://schemas.microsoft.com/office/drawing/2014/main" val="2851353507"/>
                    </a:ext>
                  </a:extLst>
                </a:gridCol>
                <a:gridCol w="429990">
                  <a:extLst>
                    <a:ext uri="{9D8B030D-6E8A-4147-A177-3AD203B41FA5}">
                      <a16:colId xmlns:a16="http://schemas.microsoft.com/office/drawing/2014/main" val="2310994448"/>
                    </a:ext>
                  </a:extLst>
                </a:gridCol>
                <a:gridCol w="429990">
                  <a:extLst>
                    <a:ext uri="{9D8B030D-6E8A-4147-A177-3AD203B41FA5}">
                      <a16:colId xmlns:a16="http://schemas.microsoft.com/office/drawing/2014/main" val="151063768"/>
                    </a:ext>
                  </a:extLst>
                </a:gridCol>
                <a:gridCol w="429990">
                  <a:extLst>
                    <a:ext uri="{9D8B030D-6E8A-4147-A177-3AD203B41FA5}">
                      <a16:colId xmlns:a16="http://schemas.microsoft.com/office/drawing/2014/main" val="1272106130"/>
                    </a:ext>
                  </a:extLst>
                </a:gridCol>
                <a:gridCol w="429990">
                  <a:extLst>
                    <a:ext uri="{9D8B030D-6E8A-4147-A177-3AD203B41FA5}">
                      <a16:colId xmlns:a16="http://schemas.microsoft.com/office/drawing/2014/main" val="409462863"/>
                    </a:ext>
                  </a:extLst>
                </a:gridCol>
                <a:gridCol w="467738">
                  <a:extLst>
                    <a:ext uri="{9D8B030D-6E8A-4147-A177-3AD203B41FA5}">
                      <a16:colId xmlns:a16="http://schemas.microsoft.com/office/drawing/2014/main" val="1354123525"/>
                    </a:ext>
                  </a:extLst>
                </a:gridCol>
                <a:gridCol w="467738">
                  <a:extLst>
                    <a:ext uri="{9D8B030D-6E8A-4147-A177-3AD203B41FA5}">
                      <a16:colId xmlns:a16="http://schemas.microsoft.com/office/drawing/2014/main" val="2646789635"/>
                    </a:ext>
                  </a:extLst>
                </a:gridCol>
                <a:gridCol w="467738">
                  <a:extLst>
                    <a:ext uri="{9D8B030D-6E8A-4147-A177-3AD203B41FA5}">
                      <a16:colId xmlns:a16="http://schemas.microsoft.com/office/drawing/2014/main" val="1704650676"/>
                    </a:ext>
                  </a:extLst>
                </a:gridCol>
                <a:gridCol w="689299">
                  <a:extLst>
                    <a:ext uri="{9D8B030D-6E8A-4147-A177-3AD203B41FA5}">
                      <a16:colId xmlns:a16="http://schemas.microsoft.com/office/drawing/2014/main" val="1155784414"/>
                    </a:ext>
                  </a:extLst>
                </a:gridCol>
                <a:gridCol w="752042">
                  <a:extLst>
                    <a:ext uri="{9D8B030D-6E8A-4147-A177-3AD203B41FA5}">
                      <a16:colId xmlns:a16="http://schemas.microsoft.com/office/drawing/2014/main" val="3281655874"/>
                    </a:ext>
                  </a:extLst>
                </a:gridCol>
              </a:tblGrid>
              <a:tr h="140658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Маска оценки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(Т1 Т2  К1 К2 К3 К4 К5)</a:t>
                      </a:r>
                      <a:endParaRPr lang="ru-RU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 gridSpan="1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Варианты тем сочинения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Итого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Доля, %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extLst>
                  <a:ext uri="{0D108BD9-81ED-4DB2-BD59-A6C34878D82A}">
                    <a16:rowId xmlns:a16="http://schemas.microsoft.com/office/drawing/2014/main" val="1403937315"/>
                  </a:ext>
                </a:extLst>
              </a:tr>
              <a:tr h="25972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105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122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153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201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228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307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323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348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413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430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511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528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541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426414"/>
                  </a:ext>
                </a:extLst>
              </a:tr>
              <a:tr h="1809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-- -----</a:t>
                      </a:r>
                      <a:endParaRPr lang="ru-RU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37</a:t>
                      </a:r>
                      <a:endParaRPr lang="ru-RU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8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7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2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37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4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1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2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1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2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1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1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103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23,79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extLst>
                  <a:ext uri="{0D108BD9-81ED-4DB2-BD59-A6C34878D82A}">
                    <a16:rowId xmlns:a16="http://schemas.microsoft.com/office/drawing/2014/main" val="1281425959"/>
                  </a:ext>
                </a:extLst>
              </a:tr>
              <a:tr h="1809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+- -----</a:t>
                      </a:r>
                      <a:endParaRPr lang="ru-RU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11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1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1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3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12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2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3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33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7,62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extLst>
                  <a:ext uri="{0D108BD9-81ED-4DB2-BD59-A6C34878D82A}">
                    <a16:rowId xmlns:a16="http://schemas.microsoft.com/office/drawing/2014/main" val="256303499"/>
                  </a:ext>
                </a:extLst>
              </a:tr>
              <a:tr h="1809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-+ -----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5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2</a:t>
                      </a:r>
                      <a:endParaRPr lang="ru-RU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 </a:t>
                      </a:r>
                      <a:endParaRPr lang="ru-RU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2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1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10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2,31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extLst>
                  <a:ext uri="{0D108BD9-81ED-4DB2-BD59-A6C34878D82A}">
                    <a16:rowId xmlns:a16="http://schemas.microsoft.com/office/drawing/2014/main" val="3829624371"/>
                  </a:ext>
                </a:extLst>
              </a:tr>
              <a:tr h="1809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++ -----</a:t>
                      </a:r>
                      <a:endParaRPr lang="ru-RU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65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4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1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21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1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50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4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15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4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1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1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167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38,57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extLst>
                  <a:ext uri="{0D108BD9-81ED-4DB2-BD59-A6C34878D82A}">
                    <a16:rowId xmlns:a16="http://schemas.microsoft.com/office/drawing/2014/main" val="3188608410"/>
                  </a:ext>
                </a:extLst>
              </a:tr>
              <a:tr h="1809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++ +----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14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2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1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4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2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19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4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2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1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49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11,32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extLst>
                  <a:ext uri="{0D108BD9-81ED-4DB2-BD59-A6C34878D82A}">
                    <a16:rowId xmlns:a16="http://schemas.microsoft.com/office/drawing/2014/main" val="139558029"/>
                  </a:ext>
                </a:extLst>
              </a:tr>
              <a:tr h="1809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++ -+---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5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6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1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1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13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3,00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extLst>
                  <a:ext uri="{0D108BD9-81ED-4DB2-BD59-A6C34878D82A}">
                    <a16:rowId xmlns:a16="http://schemas.microsoft.com/office/drawing/2014/main" val="1957248691"/>
                  </a:ext>
                </a:extLst>
              </a:tr>
              <a:tr h="1809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++ --+--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 </a:t>
                      </a:r>
                      <a:endParaRPr lang="ru-RU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2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2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0,46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extLst>
                  <a:ext uri="{0D108BD9-81ED-4DB2-BD59-A6C34878D82A}">
                    <a16:rowId xmlns:a16="http://schemas.microsoft.com/office/drawing/2014/main" val="2421014153"/>
                  </a:ext>
                </a:extLst>
              </a:tr>
              <a:tr h="1809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++ ---+-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1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 </a:t>
                      </a:r>
                      <a:endParaRPr lang="ru-RU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1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0,23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extLst>
                  <a:ext uri="{0D108BD9-81ED-4DB2-BD59-A6C34878D82A}">
                    <a16:rowId xmlns:a16="http://schemas.microsoft.com/office/drawing/2014/main" val="2555510549"/>
                  </a:ext>
                </a:extLst>
              </a:tr>
              <a:tr h="1809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++ ----+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3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1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4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0,92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extLst>
                  <a:ext uri="{0D108BD9-81ED-4DB2-BD59-A6C34878D82A}">
                    <a16:rowId xmlns:a16="http://schemas.microsoft.com/office/drawing/2014/main" val="4121777950"/>
                  </a:ext>
                </a:extLst>
              </a:tr>
              <a:tr h="1809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++ ++---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2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2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4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2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10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2,31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extLst>
                  <a:ext uri="{0D108BD9-81ED-4DB2-BD59-A6C34878D82A}">
                    <a16:rowId xmlns:a16="http://schemas.microsoft.com/office/drawing/2014/main" val="4139057350"/>
                  </a:ext>
                </a:extLst>
              </a:tr>
              <a:tr h="1809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++ +-+--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1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1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0,23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extLst>
                  <a:ext uri="{0D108BD9-81ED-4DB2-BD59-A6C34878D82A}">
                    <a16:rowId xmlns:a16="http://schemas.microsoft.com/office/drawing/2014/main" val="4155855909"/>
                  </a:ext>
                </a:extLst>
              </a:tr>
              <a:tr h="1809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++ +--+-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2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2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 </a:t>
                      </a:r>
                      <a:endParaRPr lang="ru-RU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4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0,92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extLst>
                  <a:ext uri="{0D108BD9-81ED-4DB2-BD59-A6C34878D82A}">
                    <a16:rowId xmlns:a16="http://schemas.microsoft.com/office/drawing/2014/main" val="3029689377"/>
                  </a:ext>
                </a:extLst>
              </a:tr>
              <a:tr h="1809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++ --++-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2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1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1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4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0,92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extLst>
                  <a:ext uri="{0D108BD9-81ED-4DB2-BD59-A6C34878D82A}">
                    <a16:rowId xmlns:a16="http://schemas.microsoft.com/office/drawing/2014/main" val="2957937153"/>
                  </a:ext>
                </a:extLst>
              </a:tr>
              <a:tr h="1809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++ --+-+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3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3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0,69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extLst>
                  <a:ext uri="{0D108BD9-81ED-4DB2-BD59-A6C34878D82A}">
                    <a16:rowId xmlns:a16="http://schemas.microsoft.com/office/drawing/2014/main" val="2278433001"/>
                  </a:ext>
                </a:extLst>
              </a:tr>
              <a:tr h="1809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++ ---++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1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1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 </a:t>
                      </a:r>
                      <a:endParaRPr lang="ru-RU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2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0,46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extLst>
                  <a:ext uri="{0D108BD9-81ED-4DB2-BD59-A6C34878D82A}">
                    <a16:rowId xmlns:a16="http://schemas.microsoft.com/office/drawing/2014/main" val="3508137893"/>
                  </a:ext>
                </a:extLst>
              </a:tr>
              <a:tr h="1809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++ +-++-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1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1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1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3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0,69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extLst>
                  <a:ext uri="{0D108BD9-81ED-4DB2-BD59-A6C34878D82A}">
                    <a16:rowId xmlns:a16="http://schemas.microsoft.com/office/drawing/2014/main" val="3599922564"/>
                  </a:ext>
                </a:extLst>
              </a:tr>
              <a:tr h="1809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++ +-+-+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1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 </a:t>
                      </a:r>
                      <a:endParaRPr lang="ru-RU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1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0,23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extLst>
                  <a:ext uri="{0D108BD9-81ED-4DB2-BD59-A6C34878D82A}">
                    <a16:rowId xmlns:a16="http://schemas.microsoft.com/office/drawing/2014/main" val="3790365456"/>
                  </a:ext>
                </a:extLst>
              </a:tr>
              <a:tr h="1809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++ +--++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1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1</a:t>
                      </a:r>
                      <a:endParaRPr lang="ru-RU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0,23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extLst>
                  <a:ext uri="{0D108BD9-81ED-4DB2-BD59-A6C34878D82A}">
                    <a16:rowId xmlns:a16="http://schemas.microsoft.com/office/drawing/2014/main" val="3932654216"/>
                  </a:ext>
                </a:extLst>
              </a:tr>
              <a:tr h="1809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++ -+++-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1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1</a:t>
                      </a:r>
                      <a:endParaRPr lang="ru-RU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0,23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extLst>
                  <a:ext uri="{0D108BD9-81ED-4DB2-BD59-A6C34878D82A}">
                    <a16:rowId xmlns:a16="http://schemas.microsoft.com/office/drawing/2014/main" val="1161265582"/>
                  </a:ext>
                </a:extLst>
              </a:tr>
              <a:tr h="1809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++ -+-++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2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1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2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5</a:t>
                      </a:r>
                      <a:endParaRPr lang="ru-RU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1,15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extLst>
                  <a:ext uri="{0D108BD9-81ED-4DB2-BD59-A6C34878D82A}">
                    <a16:rowId xmlns:a16="http://schemas.microsoft.com/office/drawing/2014/main" val="3299730378"/>
                  </a:ext>
                </a:extLst>
              </a:tr>
              <a:tr h="1809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++ --+++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5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1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3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2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11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2,54</a:t>
                      </a:r>
                      <a:endParaRPr lang="ru-RU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extLst>
                  <a:ext uri="{0D108BD9-81ED-4DB2-BD59-A6C34878D82A}">
                    <a16:rowId xmlns:a16="http://schemas.microsoft.com/office/drawing/2014/main" val="929213348"/>
                  </a:ext>
                </a:extLst>
              </a:tr>
              <a:tr h="1809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++ +-+++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1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1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1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3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0,69</a:t>
                      </a:r>
                      <a:endParaRPr lang="ru-RU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extLst>
                  <a:ext uri="{0D108BD9-81ED-4DB2-BD59-A6C34878D82A}">
                    <a16:rowId xmlns:a16="http://schemas.microsoft.com/office/drawing/2014/main" val="4112595867"/>
                  </a:ext>
                </a:extLst>
              </a:tr>
              <a:tr h="1900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++ -++++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2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2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0,46</a:t>
                      </a:r>
                      <a:endParaRPr lang="ru-RU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extLst>
                  <a:ext uri="{0D108BD9-81ED-4DB2-BD59-A6C34878D82A}">
                    <a16:rowId xmlns:a16="http://schemas.microsoft.com/office/drawing/2014/main" val="3741483398"/>
                  </a:ext>
                </a:extLst>
              </a:tr>
              <a:tr h="1900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Итого попыток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158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15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3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43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6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145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14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1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29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1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13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2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3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433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100,00</a:t>
                      </a:r>
                      <a:endParaRPr lang="ru-RU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extLst>
                  <a:ext uri="{0D108BD9-81ED-4DB2-BD59-A6C34878D82A}">
                    <a16:rowId xmlns:a16="http://schemas.microsoft.com/office/drawing/2014/main" val="3788621108"/>
                  </a:ext>
                </a:extLst>
              </a:tr>
              <a:tr h="1900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Доля неудач,%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10,2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7,2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8,3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3,1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7,3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3,4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7,5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4,3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2,8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1,4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6,8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18,2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15,0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4,8</a:t>
                      </a:r>
                      <a:endParaRPr lang="ru-RU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 </a:t>
                      </a:r>
                      <a:endParaRPr lang="ru-RU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2" marR="57472" marT="0" marB="0" anchor="ctr"/>
                </a:tc>
                <a:extLst>
                  <a:ext uri="{0D108BD9-81ED-4DB2-BD59-A6C34878D82A}">
                    <a16:rowId xmlns:a16="http://schemas.microsoft.com/office/drawing/2014/main" val="40318382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67131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>
            <a:extLst>
              <a:ext uri="{FF2B5EF4-FFF2-40B4-BE49-F238E27FC236}">
                <a16:creationId xmlns:a16="http://schemas.microsoft.com/office/drawing/2014/main" id="{5D86C80C-154E-4A9A-91A8-0B09FE1889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2791" y="172521"/>
            <a:ext cx="8623300" cy="6484568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buNone/>
            </a:pPr>
            <a:r>
              <a:rPr lang="ru-RU" sz="2000" dirty="0">
                <a:solidFill>
                  <a:srgbClr val="025373"/>
                </a:solidFill>
              </a:rPr>
              <a:t>	</a:t>
            </a:r>
            <a:endParaRPr lang="ru-RU" sz="2000" b="1" dirty="0">
              <a:solidFill>
                <a:srgbClr val="025373"/>
              </a:solidFill>
            </a:endParaRPr>
          </a:p>
          <a:p>
            <a:pPr marL="0" indent="0">
              <a:lnSpc>
                <a:spcPct val="114000"/>
              </a:lnSpc>
              <a:buNone/>
            </a:pPr>
            <a:r>
              <a:rPr lang="ru-RU" sz="2000" b="1" dirty="0">
                <a:solidFill>
                  <a:srgbClr val="025373"/>
                </a:solidFill>
              </a:rPr>
              <a:t>	</a:t>
            </a:r>
            <a:endParaRPr lang="ru-RU" sz="2900" b="1" dirty="0">
              <a:solidFill>
                <a:srgbClr val="025373"/>
              </a:solidFill>
            </a:endParaRPr>
          </a:p>
          <a:p>
            <a:pPr marL="0" indent="0">
              <a:lnSpc>
                <a:spcPct val="114000"/>
              </a:lnSpc>
              <a:buNone/>
            </a:pPr>
            <a:endParaRPr lang="ru-RU" sz="2000" b="1" dirty="0">
              <a:solidFill>
                <a:srgbClr val="025373"/>
              </a:solidFill>
            </a:endParaRPr>
          </a:p>
        </p:txBody>
      </p:sp>
      <p:sp>
        <p:nvSpPr>
          <p:cNvPr id="17" name="Полилиния: фигура 16">
            <a:extLst>
              <a:ext uri="{FF2B5EF4-FFF2-40B4-BE49-F238E27FC236}">
                <a16:creationId xmlns:a16="http://schemas.microsoft.com/office/drawing/2014/main" id="{A2A92061-5817-48F5-8C5E-F4EAEC6C368B}"/>
              </a:ext>
            </a:extLst>
          </p:cNvPr>
          <p:cNvSpPr/>
          <p:nvPr/>
        </p:nvSpPr>
        <p:spPr>
          <a:xfrm>
            <a:off x="-1" y="6492873"/>
            <a:ext cx="9144000" cy="365127"/>
          </a:xfrm>
          <a:custGeom>
            <a:avLst/>
            <a:gdLst>
              <a:gd name="connsiteX0" fmla="*/ 6306605 w 9144000"/>
              <a:gd name="connsiteY0" fmla="*/ 0 h 365127"/>
              <a:gd name="connsiteX1" fmla="*/ 7918101 w 9144000"/>
              <a:gd name="connsiteY1" fmla="*/ 0 h 365127"/>
              <a:gd name="connsiteX2" fmla="*/ 8952270 w 9144000"/>
              <a:gd name="connsiteY2" fmla="*/ 0 h 365127"/>
              <a:gd name="connsiteX3" fmla="*/ 9144000 w 9144000"/>
              <a:gd name="connsiteY3" fmla="*/ 0 h 365127"/>
              <a:gd name="connsiteX4" fmla="*/ 9144000 w 9144000"/>
              <a:gd name="connsiteY4" fmla="*/ 218478 h 365127"/>
              <a:gd name="connsiteX5" fmla="*/ 9144000 w 9144000"/>
              <a:gd name="connsiteY5" fmla="*/ 353553 h 365127"/>
              <a:gd name="connsiteX6" fmla="*/ 9144000 w 9144000"/>
              <a:gd name="connsiteY6" fmla="*/ 365127 h 365127"/>
              <a:gd name="connsiteX7" fmla="*/ 0 w 9144000"/>
              <a:gd name="connsiteY7" fmla="*/ 365127 h 365127"/>
              <a:gd name="connsiteX8" fmla="*/ 0 w 9144000"/>
              <a:gd name="connsiteY8" fmla="*/ 218478 h 365127"/>
              <a:gd name="connsiteX9" fmla="*/ 6150638 w 9144000"/>
              <a:gd name="connsiteY9" fmla="*/ 218478 h 365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144000" h="365127">
                <a:moveTo>
                  <a:pt x="6306605" y="0"/>
                </a:moveTo>
                <a:lnTo>
                  <a:pt x="7918101" y="0"/>
                </a:lnTo>
                <a:lnTo>
                  <a:pt x="8952270" y="0"/>
                </a:lnTo>
                <a:lnTo>
                  <a:pt x="9144000" y="0"/>
                </a:lnTo>
                <a:lnTo>
                  <a:pt x="9144000" y="218478"/>
                </a:lnTo>
                <a:lnTo>
                  <a:pt x="9144000" y="353553"/>
                </a:lnTo>
                <a:lnTo>
                  <a:pt x="9144000" y="365127"/>
                </a:lnTo>
                <a:lnTo>
                  <a:pt x="0" y="365127"/>
                </a:lnTo>
                <a:lnTo>
                  <a:pt x="0" y="218478"/>
                </a:lnTo>
                <a:lnTo>
                  <a:pt x="6150638" y="218478"/>
                </a:lnTo>
                <a:close/>
              </a:path>
            </a:pathLst>
          </a:custGeom>
          <a:solidFill>
            <a:srgbClr val="025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олилиния: фигура 17">
            <a:extLst>
              <a:ext uri="{FF2B5EF4-FFF2-40B4-BE49-F238E27FC236}">
                <a16:creationId xmlns:a16="http://schemas.microsoft.com/office/drawing/2014/main" id="{8C6318FB-A597-45DB-B9B9-EABBB1C09BE4}"/>
              </a:ext>
            </a:extLst>
          </p:cNvPr>
          <p:cNvSpPr/>
          <p:nvPr/>
        </p:nvSpPr>
        <p:spPr>
          <a:xfrm rot="10800000">
            <a:off x="0" y="-28392"/>
            <a:ext cx="9144000" cy="365127"/>
          </a:xfrm>
          <a:custGeom>
            <a:avLst/>
            <a:gdLst>
              <a:gd name="connsiteX0" fmla="*/ 6306605 w 9144000"/>
              <a:gd name="connsiteY0" fmla="*/ 0 h 365127"/>
              <a:gd name="connsiteX1" fmla="*/ 7918101 w 9144000"/>
              <a:gd name="connsiteY1" fmla="*/ 0 h 365127"/>
              <a:gd name="connsiteX2" fmla="*/ 8952270 w 9144000"/>
              <a:gd name="connsiteY2" fmla="*/ 0 h 365127"/>
              <a:gd name="connsiteX3" fmla="*/ 9144000 w 9144000"/>
              <a:gd name="connsiteY3" fmla="*/ 0 h 365127"/>
              <a:gd name="connsiteX4" fmla="*/ 9144000 w 9144000"/>
              <a:gd name="connsiteY4" fmla="*/ 218478 h 365127"/>
              <a:gd name="connsiteX5" fmla="*/ 9144000 w 9144000"/>
              <a:gd name="connsiteY5" fmla="*/ 353553 h 365127"/>
              <a:gd name="connsiteX6" fmla="*/ 9144000 w 9144000"/>
              <a:gd name="connsiteY6" fmla="*/ 365127 h 365127"/>
              <a:gd name="connsiteX7" fmla="*/ 0 w 9144000"/>
              <a:gd name="connsiteY7" fmla="*/ 365127 h 365127"/>
              <a:gd name="connsiteX8" fmla="*/ 0 w 9144000"/>
              <a:gd name="connsiteY8" fmla="*/ 218478 h 365127"/>
              <a:gd name="connsiteX9" fmla="*/ 6150638 w 9144000"/>
              <a:gd name="connsiteY9" fmla="*/ 218478 h 365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144000" h="365127">
                <a:moveTo>
                  <a:pt x="6306605" y="0"/>
                </a:moveTo>
                <a:lnTo>
                  <a:pt x="7918101" y="0"/>
                </a:lnTo>
                <a:lnTo>
                  <a:pt x="8952270" y="0"/>
                </a:lnTo>
                <a:lnTo>
                  <a:pt x="9144000" y="0"/>
                </a:lnTo>
                <a:lnTo>
                  <a:pt x="9144000" y="218478"/>
                </a:lnTo>
                <a:lnTo>
                  <a:pt x="9144000" y="353553"/>
                </a:lnTo>
                <a:lnTo>
                  <a:pt x="9144000" y="365127"/>
                </a:lnTo>
                <a:lnTo>
                  <a:pt x="0" y="365127"/>
                </a:lnTo>
                <a:lnTo>
                  <a:pt x="0" y="218478"/>
                </a:lnTo>
                <a:lnTo>
                  <a:pt x="6150638" y="218478"/>
                </a:lnTo>
                <a:close/>
              </a:path>
            </a:pathLst>
          </a:custGeom>
          <a:solidFill>
            <a:srgbClr val="025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: пятиугольник 18">
            <a:extLst>
              <a:ext uri="{FF2B5EF4-FFF2-40B4-BE49-F238E27FC236}">
                <a16:creationId xmlns:a16="http://schemas.microsoft.com/office/drawing/2014/main" id="{0F0619EE-28AD-446A-8012-3F465FAF03ED}"/>
              </a:ext>
            </a:extLst>
          </p:cNvPr>
          <p:cNvSpPr/>
          <p:nvPr/>
        </p:nvSpPr>
        <p:spPr>
          <a:xfrm rot="5400000">
            <a:off x="8461396" y="76366"/>
            <a:ext cx="628649" cy="520741"/>
          </a:xfrm>
          <a:prstGeom prst="homePlate">
            <a:avLst>
              <a:gd name="adj" fmla="val 63066"/>
            </a:avLst>
          </a:prstGeom>
          <a:solidFill>
            <a:srgbClr val="025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10800" tIns="10800" rIns="10800" bIns="10800" rtlCol="0" anchor="ctr"/>
          <a:lstStyle/>
          <a:p>
            <a:pPr algn="ctr"/>
            <a:r>
              <a:rPr lang="ru-RU" dirty="0"/>
              <a:t>14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8B3A2394-A0D6-44BE-A916-43216F1AF584}"/>
              </a:ext>
            </a:extLst>
          </p:cNvPr>
          <p:cNvSpPr/>
          <p:nvPr/>
        </p:nvSpPr>
        <p:spPr>
          <a:xfrm>
            <a:off x="107909" y="466395"/>
            <a:ext cx="22320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25373"/>
                </a:solidFill>
              </a:rPr>
              <a:t>Неудачные попытки</a:t>
            </a:r>
            <a:endParaRPr lang="ru-RU" dirty="0"/>
          </a:p>
        </p:txBody>
      </p:sp>
      <p:graphicFrame>
        <p:nvGraphicFramePr>
          <p:cNvPr id="9" name="Таблица 8">
            <a:extLst>
              <a:ext uri="{FF2B5EF4-FFF2-40B4-BE49-F238E27FC236}">
                <a16:creationId xmlns:a16="http://schemas.microsoft.com/office/drawing/2014/main" id="{F335A9D3-D36C-431C-8699-6CB903B077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48889"/>
              </p:ext>
            </p:extLst>
          </p:nvPr>
        </p:nvGraphicFramePr>
        <p:xfrm>
          <a:off x="107909" y="851975"/>
          <a:ext cx="8714815" cy="224861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72048">
                  <a:extLst>
                    <a:ext uri="{9D8B030D-6E8A-4147-A177-3AD203B41FA5}">
                      <a16:colId xmlns:a16="http://schemas.microsoft.com/office/drawing/2014/main" val="785101219"/>
                    </a:ext>
                  </a:extLst>
                </a:gridCol>
                <a:gridCol w="1342767">
                  <a:extLst>
                    <a:ext uri="{9D8B030D-6E8A-4147-A177-3AD203B41FA5}">
                      <a16:colId xmlns:a16="http://schemas.microsoft.com/office/drawing/2014/main" val="2218101064"/>
                    </a:ext>
                  </a:extLst>
                </a:gridCol>
              </a:tblGrid>
              <a:tr h="707730">
                <a:tc>
                  <a:txBody>
                    <a:bodyPr/>
                    <a:lstStyle/>
                    <a:p>
                      <a:r>
                        <a:rPr lang="ru-RU" sz="2000" dirty="0"/>
                        <a:t>полное несоответствие работ всем критериям оценки К1-К5 при соблюдении обоих требований Т1 и Т2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38,57%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1101339"/>
                  </a:ext>
                </a:extLst>
              </a:tr>
              <a:tr h="634483">
                <a:tc>
                  <a:txBody>
                    <a:bodyPr/>
                    <a:lstStyle/>
                    <a:p>
                      <a:r>
                        <a:rPr lang="ru-RU" sz="2000" dirty="0"/>
                        <a:t>работы с несоблюдением одного или обоих требований Т1 и Т2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33,71%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2782124"/>
                  </a:ext>
                </a:extLst>
              </a:tr>
              <a:tr h="906404">
                <a:tc>
                  <a:txBody>
                    <a:bodyPr/>
                    <a:lstStyle/>
                    <a:p>
                      <a:r>
                        <a:rPr lang="ru-RU" sz="2000" dirty="0"/>
                        <a:t>несоблюдением критерия К1  при соблюдении обоих требований Т1 и Т2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11,32%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0193941"/>
                  </a:ext>
                </a:extLst>
              </a:tr>
            </a:tbl>
          </a:graphicData>
        </a:graphic>
      </p:graphicFrame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D66E2655-2FB5-4709-8A7D-12E6F3F6DE8C}"/>
              </a:ext>
            </a:extLst>
          </p:cNvPr>
          <p:cNvSpPr/>
          <p:nvPr/>
        </p:nvSpPr>
        <p:spPr>
          <a:xfrm>
            <a:off x="107909" y="3202635"/>
            <a:ext cx="23535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25373"/>
                </a:solidFill>
              </a:rPr>
              <a:t>Необычные ситуации</a:t>
            </a:r>
            <a:endParaRPr lang="ru-RU" dirty="0"/>
          </a:p>
        </p:txBody>
      </p:sp>
      <p:graphicFrame>
        <p:nvGraphicFramePr>
          <p:cNvPr id="11" name="Таблица 10">
            <a:extLst>
              <a:ext uri="{FF2B5EF4-FFF2-40B4-BE49-F238E27FC236}">
                <a16:creationId xmlns:a16="http://schemas.microsoft.com/office/drawing/2014/main" id="{179A7FEE-C5EC-480C-9217-6FF2556FEE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8292871"/>
              </p:ext>
            </p:extLst>
          </p:nvPr>
        </p:nvGraphicFramePr>
        <p:xfrm>
          <a:off x="131029" y="3745265"/>
          <a:ext cx="8714815" cy="261997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72048">
                  <a:extLst>
                    <a:ext uri="{9D8B030D-6E8A-4147-A177-3AD203B41FA5}">
                      <a16:colId xmlns:a16="http://schemas.microsoft.com/office/drawing/2014/main" val="785101219"/>
                    </a:ext>
                  </a:extLst>
                </a:gridCol>
                <a:gridCol w="1342767">
                  <a:extLst>
                    <a:ext uri="{9D8B030D-6E8A-4147-A177-3AD203B41FA5}">
                      <a16:colId xmlns:a16="http://schemas.microsoft.com/office/drawing/2014/main" val="2218101064"/>
                    </a:ext>
                  </a:extLst>
                </a:gridCol>
              </a:tblGrid>
              <a:tr h="707730">
                <a:tc>
                  <a:txBody>
                    <a:bodyPr/>
                    <a:lstStyle/>
                    <a:p>
                      <a:r>
                        <a:rPr lang="ru-RU" sz="2000" dirty="0"/>
                        <a:t>не соблюдались строгие критерии К1-К2 при соблюдении всех критериев К3-К5 и требований Т1-Т2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2,54</a:t>
                      </a:r>
                      <a:r>
                        <a:rPr lang="en-US" dirty="0"/>
                        <a:t>%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1101339"/>
                  </a:ext>
                </a:extLst>
              </a:tr>
              <a:tr h="634483">
                <a:tc>
                  <a:txBody>
                    <a:bodyPr/>
                    <a:lstStyle/>
                    <a:p>
                      <a:r>
                        <a:rPr lang="ru-RU" sz="2000" dirty="0"/>
                        <a:t>соблюдены строгие требования Т1-Т2 и критерии К1-К2 и для успешности сдачи итогового сочинения не хватило соблюдение одного из критериев К3-К5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2,31%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2782124"/>
                  </a:ext>
                </a:extLst>
              </a:tr>
              <a:tr h="906404">
                <a:tc>
                  <a:txBody>
                    <a:bodyPr/>
                    <a:lstStyle/>
                    <a:p>
                      <a:r>
                        <a:rPr lang="ru-RU" sz="2000" dirty="0"/>
                        <a:t>соблюден один из критериев К1 или К2 при соблюдении всех критериев К3-К5 и требований Т1-Т2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1,15%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01939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54275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>
            <a:extLst>
              <a:ext uri="{FF2B5EF4-FFF2-40B4-BE49-F238E27FC236}">
                <a16:creationId xmlns:a16="http://schemas.microsoft.com/office/drawing/2014/main" id="{5D86C80C-154E-4A9A-91A8-0B09FE1889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2791" y="172521"/>
            <a:ext cx="8623300" cy="6484568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buNone/>
            </a:pPr>
            <a:r>
              <a:rPr lang="ru-RU" sz="2000" dirty="0">
                <a:solidFill>
                  <a:srgbClr val="025373"/>
                </a:solidFill>
              </a:rPr>
              <a:t>	</a:t>
            </a:r>
            <a:endParaRPr lang="ru-RU" sz="2000" b="1" dirty="0">
              <a:solidFill>
                <a:srgbClr val="025373"/>
              </a:solidFill>
            </a:endParaRPr>
          </a:p>
          <a:p>
            <a:pPr marL="0" indent="0">
              <a:lnSpc>
                <a:spcPct val="114000"/>
              </a:lnSpc>
              <a:buNone/>
            </a:pPr>
            <a:r>
              <a:rPr lang="ru-RU" sz="2000" b="1" dirty="0">
                <a:solidFill>
                  <a:srgbClr val="025373"/>
                </a:solidFill>
              </a:rPr>
              <a:t>	</a:t>
            </a:r>
            <a:endParaRPr lang="ru-RU" sz="2900" b="1" dirty="0">
              <a:solidFill>
                <a:srgbClr val="025373"/>
              </a:solidFill>
            </a:endParaRPr>
          </a:p>
          <a:p>
            <a:pPr marL="0" indent="0">
              <a:lnSpc>
                <a:spcPct val="114000"/>
              </a:lnSpc>
              <a:buNone/>
            </a:pPr>
            <a:endParaRPr lang="ru-RU" sz="2000" b="1" dirty="0">
              <a:solidFill>
                <a:srgbClr val="025373"/>
              </a:solidFill>
            </a:endParaRPr>
          </a:p>
        </p:txBody>
      </p:sp>
      <p:sp>
        <p:nvSpPr>
          <p:cNvPr id="17" name="Полилиния: фигура 16">
            <a:extLst>
              <a:ext uri="{FF2B5EF4-FFF2-40B4-BE49-F238E27FC236}">
                <a16:creationId xmlns:a16="http://schemas.microsoft.com/office/drawing/2014/main" id="{A2A92061-5817-48F5-8C5E-F4EAEC6C368B}"/>
              </a:ext>
            </a:extLst>
          </p:cNvPr>
          <p:cNvSpPr/>
          <p:nvPr/>
        </p:nvSpPr>
        <p:spPr>
          <a:xfrm>
            <a:off x="-1" y="6492873"/>
            <a:ext cx="9144000" cy="365127"/>
          </a:xfrm>
          <a:custGeom>
            <a:avLst/>
            <a:gdLst>
              <a:gd name="connsiteX0" fmla="*/ 6306605 w 9144000"/>
              <a:gd name="connsiteY0" fmla="*/ 0 h 365127"/>
              <a:gd name="connsiteX1" fmla="*/ 7918101 w 9144000"/>
              <a:gd name="connsiteY1" fmla="*/ 0 h 365127"/>
              <a:gd name="connsiteX2" fmla="*/ 8952270 w 9144000"/>
              <a:gd name="connsiteY2" fmla="*/ 0 h 365127"/>
              <a:gd name="connsiteX3" fmla="*/ 9144000 w 9144000"/>
              <a:gd name="connsiteY3" fmla="*/ 0 h 365127"/>
              <a:gd name="connsiteX4" fmla="*/ 9144000 w 9144000"/>
              <a:gd name="connsiteY4" fmla="*/ 218478 h 365127"/>
              <a:gd name="connsiteX5" fmla="*/ 9144000 w 9144000"/>
              <a:gd name="connsiteY5" fmla="*/ 353553 h 365127"/>
              <a:gd name="connsiteX6" fmla="*/ 9144000 w 9144000"/>
              <a:gd name="connsiteY6" fmla="*/ 365127 h 365127"/>
              <a:gd name="connsiteX7" fmla="*/ 0 w 9144000"/>
              <a:gd name="connsiteY7" fmla="*/ 365127 h 365127"/>
              <a:gd name="connsiteX8" fmla="*/ 0 w 9144000"/>
              <a:gd name="connsiteY8" fmla="*/ 218478 h 365127"/>
              <a:gd name="connsiteX9" fmla="*/ 6150638 w 9144000"/>
              <a:gd name="connsiteY9" fmla="*/ 218478 h 365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144000" h="365127">
                <a:moveTo>
                  <a:pt x="6306605" y="0"/>
                </a:moveTo>
                <a:lnTo>
                  <a:pt x="7918101" y="0"/>
                </a:lnTo>
                <a:lnTo>
                  <a:pt x="8952270" y="0"/>
                </a:lnTo>
                <a:lnTo>
                  <a:pt x="9144000" y="0"/>
                </a:lnTo>
                <a:lnTo>
                  <a:pt x="9144000" y="218478"/>
                </a:lnTo>
                <a:lnTo>
                  <a:pt x="9144000" y="353553"/>
                </a:lnTo>
                <a:lnTo>
                  <a:pt x="9144000" y="365127"/>
                </a:lnTo>
                <a:lnTo>
                  <a:pt x="0" y="365127"/>
                </a:lnTo>
                <a:lnTo>
                  <a:pt x="0" y="218478"/>
                </a:lnTo>
                <a:lnTo>
                  <a:pt x="6150638" y="218478"/>
                </a:lnTo>
                <a:close/>
              </a:path>
            </a:pathLst>
          </a:custGeom>
          <a:solidFill>
            <a:srgbClr val="025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олилиния: фигура 17">
            <a:extLst>
              <a:ext uri="{FF2B5EF4-FFF2-40B4-BE49-F238E27FC236}">
                <a16:creationId xmlns:a16="http://schemas.microsoft.com/office/drawing/2014/main" id="{8C6318FB-A597-45DB-B9B9-EABBB1C09BE4}"/>
              </a:ext>
            </a:extLst>
          </p:cNvPr>
          <p:cNvSpPr/>
          <p:nvPr/>
        </p:nvSpPr>
        <p:spPr>
          <a:xfrm rot="10800000">
            <a:off x="0" y="-28392"/>
            <a:ext cx="9144000" cy="365127"/>
          </a:xfrm>
          <a:custGeom>
            <a:avLst/>
            <a:gdLst>
              <a:gd name="connsiteX0" fmla="*/ 6306605 w 9144000"/>
              <a:gd name="connsiteY0" fmla="*/ 0 h 365127"/>
              <a:gd name="connsiteX1" fmla="*/ 7918101 w 9144000"/>
              <a:gd name="connsiteY1" fmla="*/ 0 h 365127"/>
              <a:gd name="connsiteX2" fmla="*/ 8952270 w 9144000"/>
              <a:gd name="connsiteY2" fmla="*/ 0 h 365127"/>
              <a:gd name="connsiteX3" fmla="*/ 9144000 w 9144000"/>
              <a:gd name="connsiteY3" fmla="*/ 0 h 365127"/>
              <a:gd name="connsiteX4" fmla="*/ 9144000 w 9144000"/>
              <a:gd name="connsiteY4" fmla="*/ 218478 h 365127"/>
              <a:gd name="connsiteX5" fmla="*/ 9144000 w 9144000"/>
              <a:gd name="connsiteY5" fmla="*/ 353553 h 365127"/>
              <a:gd name="connsiteX6" fmla="*/ 9144000 w 9144000"/>
              <a:gd name="connsiteY6" fmla="*/ 365127 h 365127"/>
              <a:gd name="connsiteX7" fmla="*/ 0 w 9144000"/>
              <a:gd name="connsiteY7" fmla="*/ 365127 h 365127"/>
              <a:gd name="connsiteX8" fmla="*/ 0 w 9144000"/>
              <a:gd name="connsiteY8" fmla="*/ 218478 h 365127"/>
              <a:gd name="connsiteX9" fmla="*/ 6150638 w 9144000"/>
              <a:gd name="connsiteY9" fmla="*/ 218478 h 365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144000" h="365127">
                <a:moveTo>
                  <a:pt x="6306605" y="0"/>
                </a:moveTo>
                <a:lnTo>
                  <a:pt x="7918101" y="0"/>
                </a:lnTo>
                <a:lnTo>
                  <a:pt x="8952270" y="0"/>
                </a:lnTo>
                <a:lnTo>
                  <a:pt x="9144000" y="0"/>
                </a:lnTo>
                <a:lnTo>
                  <a:pt x="9144000" y="218478"/>
                </a:lnTo>
                <a:lnTo>
                  <a:pt x="9144000" y="353553"/>
                </a:lnTo>
                <a:lnTo>
                  <a:pt x="9144000" y="365127"/>
                </a:lnTo>
                <a:lnTo>
                  <a:pt x="0" y="365127"/>
                </a:lnTo>
                <a:lnTo>
                  <a:pt x="0" y="218478"/>
                </a:lnTo>
                <a:lnTo>
                  <a:pt x="6150638" y="218478"/>
                </a:lnTo>
                <a:close/>
              </a:path>
            </a:pathLst>
          </a:custGeom>
          <a:solidFill>
            <a:srgbClr val="025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: пятиугольник 18">
            <a:extLst>
              <a:ext uri="{FF2B5EF4-FFF2-40B4-BE49-F238E27FC236}">
                <a16:creationId xmlns:a16="http://schemas.microsoft.com/office/drawing/2014/main" id="{0F0619EE-28AD-446A-8012-3F465FAF03ED}"/>
              </a:ext>
            </a:extLst>
          </p:cNvPr>
          <p:cNvSpPr/>
          <p:nvPr/>
        </p:nvSpPr>
        <p:spPr>
          <a:xfrm rot="5400000">
            <a:off x="8461396" y="76366"/>
            <a:ext cx="628649" cy="520741"/>
          </a:xfrm>
          <a:prstGeom prst="homePlate">
            <a:avLst>
              <a:gd name="adj" fmla="val 63066"/>
            </a:avLst>
          </a:prstGeom>
          <a:solidFill>
            <a:srgbClr val="025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10800" tIns="10800" rIns="10800" bIns="10800" rtlCol="0" anchor="ctr"/>
          <a:lstStyle/>
          <a:p>
            <a:pPr algn="ctr"/>
            <a:r>
              <a:rPr lang="ru-RU" dirty="0"/>
              <a:t>15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8B3A2394-A0D6-44BE-A916-43216F1AF584}"/>
              </a:ext>
            </a:extLst>
          </p:cNvPr>
          <p:cNvSpPr/>
          <p:nvPr/>
        </p:nvSpPr>
        <p:spPr>
          <a:xfrm>
            <a:off x="107909" y="466395"/>
            <a:ext cx="32308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25373"/>
                </a:solidFill>
              </a:rPr>
              <a:t>Неудачные попытки по темам</a:t>
            </a:r>
            <a:endParaRPr lang="ru-RU" dirty="0"/>
          </a:p>
        </p:txBody>
      </p:sp>
      <p:graphicFrame>
        <p:nvGraphicFramePr>
          <p:cNvPr id="9" name="Таблица 8">
            <a:extLst>
              <a:ext uri="{FF2B5EF4-FFF2-40B4-BE49-F238E27FC236}">
                <a16:creationId xmlns:a16="http://schemas.microsoft.com/office/drawing/2014/main" id="{F335A9D3-D36C-431C-8699-6CB903B077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9154259"/>
              </p:ext>
            </p:extLst>
          </p:nvPr>
        </p:nvGraphicFramePr>
        <p:xfrm>
          <a:off x="360727" y="965386"/>
          <a:ext cx="8461997" cy="46013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862194">
                  <a:extLst>
                    <a:ext uri="{9D8B030D-6E8A-4147-A177-3AD203B41FA5}">
                      <a16:colId xmlns:a16="http://schemas.microsoft.com/office/drawing/2014/main" val="785101219"/>
                    </a:ext>
                  </a:extLst>
                </a:gridCol>
                <a:gridCol w="1599803">
                  <a:extLst>
                    <a:ext uri="{9D8B030D-6E8A-4147-A177-3AD203B41FA5}">
                      <a16:colId xmlns:a16="http://schemas.microsoft.com/office/drawing/2014/main" val="2218101064"/>
                    </a:ext>
                  </a:extLst>
                </a:gridCol>
              </a:tblGrid>
              <a:tr h="866398">
                <a:tc>
                  <a:txBody>
                    <a:bodyPr/>
                    <a:lstStyle/>
                    <a:p>
                      <a:r>
                        <a:rPr lang="ru-RU" sz="2000" dirty="0"/>
                        <a:t>105 «Какие путешествия могут изменить взгляд на человека?» </a:t>
                      </a:r>
                    </a:p>
                    <a:p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36,48%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1101339"/>
                  </a:ext>
                </a:extLst>
              </a:tr>
              <a:tr h="1279014">
                <a:tc>
                  <a:txBody>
                    <a:bodyPr/>
                    <a:lstStyle/>
                    <a:p>
                      <a:r>
                        <a:rPr lang="ru-RU" sz="2000" dirty="0"/>
                        <a:t>307 «Что такое преступление против самого себя?»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33,48%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2782124"/>
                  </a:ext>
                </a:extLst>
              </a:tr>
              <a:tr h="288325">
                <a:tc>
                  <a:txBody>
                    <a:bodyPr/>
                    <a:lstStyle/>
                    <a:p>
                      <a:r>
                        <a:rPr lang="ru-RU" sz="2000" dirty="0"/>
                        <a:t>528 «Может ли благополучие общества быть гарантией счастья конкретного человека?»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Небольшое </a:t>
                      </a:r>
                    </a:p>
                    <a:p>
                      <a:r>
                        <a:rPr lang="ru-RU" sz="2000" dirty="0"/>
                        <a:t>количество участников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0193941"/>
                  </a:ext>
                </a:extLst>
              </a:tr>
              <a:tr h="332396">
                <a:tc>
                  <a:txBody>
                    <a:bodyPr/>
                    <a:lstStyle/>
                    <a:p>
                      <a:r>
                        <a:rPr lang="ru-RU" sz="2000" dirty="0"/>
                        <a:t>541 «Что такое счастье?»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/>
                        <a:t>Небольшое количество участников</a:t>
                      </a:r>
                    </a:p>
                    <a:p>
                      <a:endParaRPr lang="ru-RU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83937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79156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>
            <a:extLst>
              <a:ext uri="{FF2B5EF4-FFF2-40B4-BE49-F238E27FC236}">
                <a16:creationId xmlns:a16="http://schemas.microsoft.com/office/drawing/2014/main" id="{5D86C80C-154E-4A9A-91A8-0B09FE1889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909" y="322630"/>
            <a:ext cx="8623300" cy="6484568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buNone/>
            </a:pPr>
            <a:r>
              <a:rPr lang="ru-RU" sz="2000" b="1" dirty="0">
                <a:solidFill>
                  <a:srgbClr val="025373"/>
                </a:solidFill>
              </a:rPr>
              <a:t>Сводный анализ окончательных оценок по темам итогового сочинения</a:t>
            </a:r>
            <a:endParaRPr lang="ru-RU" sz="2900" b="1" dirty="0">
              <a:solidFill>
                <a:srgbClr val="025373"/>
              </a:solidFill>
            </a:endParaRPr>
          </a:p>
          <a:p>
            <a:pPr marL="0" indent="0">
              <a:lnSpc>
                <a:spcPct val="114000"/>
              </a:lnSpc>
              <a:buNone/>
            </a:pPr>
            <a:endParaRPr lang="ru-RU" sz="2000" b="1" dirty="0">
              <a:solidFill>
                <a:srgbClr val="025373"/>
              </a:solidFill>
            </a:endParaRPr>
          </a:p>
        </p:txBody>
      </p:sp>
      <p:sp>
        <p:nvSpPr>
          <p:cNvPr id="17" name="Полилиния: фигура 16">
            <a:extLst>
              <a:ext uri="{FF2B5EF4-FFF2-40B4-BE49-F238E27FC236}">
                <a16:creationId xmlns:a16="http://schemas.microsoft.com/office/drawing/2014/main" id="{A2A92061-5817-48F5-8C5E-F4EAEC6C368B}"/>
              </a:ext>
            </a:extLst>
          </p:cNvPr>
          <p:cNvSpPr/>
          <p:nvPr/>
        </p:nvSpPr>
        <p:spPr>
          <a:xfrm>
            <a:off x="-1" y="6492873"/>
            <a:ext cx="9144000" cy="365127"/>
          </a:xfrm>
          <a:custGeom>
            <a:avLst/>
            <a:gdLst>
              <a:gd name="connsiteX0" fmla="*/ 6306605 w 9144000"/>
              <a:gd name="connsiteY0" fmla="*/ 0 h 365127"/>
              <a:gd name="connsiteX1" fmla="*/ 7918101 w 9144000"/>
              <a:gd name="connsiteY1" fmla="*/ 0 h 365127"/>
              <a:gd name="connsiteX2" fmla="*/ 8952270 w 9144000"/>
              <a:gd name="connsiteY2" fmla="*/ 0 h 365127"/>
              <a:gd name="connsiteX3" fmla="*/ 9144000 w 9144000"/>
              <a:gd name="connsiteY3" fmla="*/ 0 h 365127"/>
              <a:gd name="connsiteX4" fmla="*/ 9144000 w 9144000"/>
              <a:gd name="connsiteY4" fmla="*/ 218478 h 365127"/>
              <a:gd name="connsiteX5" fmla="*/ 9144000 w 9144000"/>
              <a:gd name="connsiteY5" fmla="*/ 353553 h 365127"/>
              <a:gd name="connsiteX6" fmla="*/ 9144000 w 9144000"/>
              <a:gd name="connsiteY6" fmla="*/ 365127 h 365127"/>
              <a:gd name="connsiteX7" fmla="*/ 0 w 9144000"/>
              <a:gd name="connsiteY7" fmla="*/ 365127 h 365127"/>
              <a:gd name="connsiteX8" fmla="*/ 0 w 9144000"/>
              <a:gd name="connsiteY8" fmla="*/ 218478 h 365127"/>
              <a:gd name="connsiteX9" fmla="*/ 6150638 w 9144000"/>
              <a:gd name="connsiteY9" fmla="*/ 218478 h 365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144000" h="365127">
                <a:moveTo>
                  <a:pt x="6306605" y="0"/>
                </a:moveTo>
                <a:lnTo>
                  <a:pt x="7918101" y="0"/>
                </a:lnTo>
                <a:lnTo>
                  <a:pt x="8952270" y="0"/>
                </a:lnTo>
                <a:lnTo>
                  <a:pt x="9144000" y="0"/>
                </a:lnTo>
                <a:lnTo>
                  <a:pt x="9144000" y="218478"/>
                </a:lnTo>
                <a:lnTo>
                  <a:pt x="9144000" y="353553"/>
                </a:lnTo>
                <a:lnTo>
                  <a:pt x="9144000" y="365127"/>
                </a:lnTo>
                <a:lnTo>
                  <a:pt x="0" y="365127"/>
                </a:lnTo>
                <a:lnTo>
                  <a:pt x="0" y="218478"/>
                </a:lnTo>
                <a:lnTo>
                  <a:pt x="6150638" y="218478"/>
                </a:lnTo>
                <a:close/>
              </a:path>
            </a:pathLst>
          </a:custGeom>
          <a:solidFill>
            <a:srgbClr val="025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олилиния: фигура 17">
            <a:extLst>
              <a:ext uri="{FF2B5EF4-FFF2-40B4-BE49-F238E27FC236}">
                <a16:creationId xmlns:a16="http://schemas.microsoft.com/office/drawing/2014/main" id="{8C6318FB-A597-45DB-B9B9-EABBB1C09BE4}"/>
              </a:ext>
            </a:extLst>
          </p:cNvPr>
          <p:cNvSpPr/>
          <p:nvPr/>
        </p:nvSpPr>
        <p:spPr>
          <a:xfrm rot="10800000">
            <a:off x="0" y="-28392"/>
            <a:ext cx="9144000" cy="365127"/>
          </a:xfrm>
          <a:custGeom>
            <a:avLst/>
            <a:gdLst>
              <a:gd name="connsiteX0" fmla="*/ 6306605 w 9144000"/>
              <a:gd name="connsiteY0" fmla="*/ 0 h 365127"/>
              <a:gd name="connsiteX1" fmla="*/ 7918101 w 9144000"/>
              <a:gd name="connsiteY1" fmla="*/ 0 h 365127"/>
              <a:gd name="connsiteX2" fmla="*/ 8952270 w 9144000"/>
              <a:gd name="connsiteY2" fmla="*/ 0 h 365127"/>
              <a:gd name="connsiteX3" fmla="*/ 9144000 w 9144000"/>
              <a:gd name="connsiteY3" fmla="*/ 0 h 365127"/>
              <a:gd name="connsiteX4" fmla="*/ 9144000 w 9144000"/>
              <a:gd name="connsiteY4" fmla="*/ 218478 h 365127"/>
              <a:gd name="connsiteX5" fmla="*/ 9144000 w 9144000"/>
              <a:gd name="connsiteY5" fmla="*/ 353553 h 365127"/>
              <a:gd name="connsiteX6" fmla="*/ 9144000 w 9144000"/>
              <a:gd name="connsiteY6" fmla="*/ 365127 h 365127"/>
              <a:gd name="connsiteX7" fmla="*/ 0 w 9144000"/>
              <a:gd name="connsiteY7" fmla="*/ 365127 h 365127"/>
              <a:gd name="connsiteX8" fmla="*/ 0 w 9144000"/>
              <a:gd name="connsiteY8" fmla="*/ 218478 h 365127"/>
              <a:gd name="connsiteX9" fmla="*/ 6150638 w 9144000"/>
              <a:gd name="connsiteY9" fmla="*/ 218478 h 365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144000" h="365127">
                <a:moveTo>
                  <a:pt x="6306605" y="0"/>
                </a:moveTo>
                <a:lnTo>
                  <a:pt x="7918101" y="0"/>
                </a:lnTo>
                <a:lnTo>
                  <a:pt x="8952270" y="0"/>
                </a:lnTo>
                <a:lnTo>
                  <a:pt x="9144000" y="0"/>
                </a:lnTo>
                <a:lnTo>
                  <a:pt x="9144000" y="218478"/>
                </a:lnTo>
                <a:lnTo>
                  <a:pt x="9144000" y="353553"/>
                </a:lnTo>
                <a:lnTo>
                  <a:pt x="9144000" y="365127"/>
                </a:lnTo>
                <a:lnTo>
                  <a:pt x="0" y="365127"/>
                </a:lnTo>
                <a:lnTo>
                  <a:pt x="0" y="218478"/>
                </a:lnTo>
                <a:lnTo>
                  <a:pt x="6150638" y="218478"/>
                </a:lnTo>
                <a:close/>
              </a:path>
            </a:pathLst>
          </a:custGeom>
          <a:solidFill>
            <a:srgbClr val="025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: пятиугольник 18">
            <a:extLst>
              <a:ext uri="{FF2B5EF4-FFF2-40B4-BE49-F238E27FC236}">
                <a16:creationId xmlns:a16="http://schemas.microsoft.com/office/drawing/2014/main" id="{0F0619EE-28AD-446A-8012-3F465FAF03ED}"/>
              </a:ext>
            </a:extLst>
          </p:cNvPr>
          <p:cNvSpPr/>
          <p:nvPr/>
        </p:nvSpPr>
        <p:spPr>
          <a:xfrm rot="5400000">
            <a:off x="8461396" y="76366"/>
            <a:ext cx="628649" cy="520741"/>
          </a:xfrm>
          <a:prstGeom prst="homePlate">
            <a:avLst>
              <a:gd name="adj" fmla="val 63066"/>
            </a:avLst>
          </a:prstGeom>
          <a:solidFill>
            <a:srgbClr val="025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10800" tIns="10800" rIns="10800" bIns="10800" rtlCol="0" anchor="ctr"/>
          <a:lstStyle/>
          <a:p>
            <a:pPr algn="ctr"/>
            <a:r>
              <a:rPr lang="ru-RU" dirty="0"/>
              <a:t>16</a:t>
            </a:r>
          </a:p>
        </p:txBody>
      </p:sp>
      <p:cxnSp>
        <p:nvCxnSpPr>
          <p:cNvPr id="24" name="Прямая соединительная линия 23">
            <a:extLst>
              <a:ext uri="{FF2B5EF4-FFF2-40B4-BE49-F238E27FC236}">
                <a16:creationId xmlns:a16="http://schemas.microsoft.com/office/drawing/2014/main" id="{CA018956-7AAA-45A5-9D22-6A1E1068E692}"/>
              </a:ext>
            </a:extLst>
          </p:cNvPr>
          <p:cNvCxnSpPr>
            <a:cxnSpLocks/>
          </p:cNvCxnSpPr>
          <p:nvPr/>
        </p:nvCxnSpPr>
        <p:spPr>
          <a:xfrm>
            <a:off x="628650" y="1025718"/>
            <a:ext cx="7886700" cy="0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807C2A4D-D877-4C96-824E-A11F404365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9228389"/>
              </p:ext>
            </p:extLst>
          </p:nvPr>
        </p:nvGraphicFramePr>
        <p:xfrm>
          <a:off x="107909" y="782538"/>
          <a:ext cx="8928184" cy="535269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586597">
                  <a:extLst>
                    <a:ext uri="{9D8B030D-6E8A-4147-A177-3AD203B41FA5}">
                      <a16:colId xmlns:a16="http://schemas.microsoft.com/office/drawing/2014/main" val="3496018287"/>
                    </a:ext>
                  </a:extLst>
                </a:gridCol>
                <a:gridCol w="403796">
                  <a:extLst>
                    <a:ext uri="{9D8B030D-6E8A-4147-A177-3AD203B41FA5}">
                      <a16:colId xmlns:a16="http://schemas.microsoft.com/office/drawing/2014/main" val="15462991"/>
                    </a:ext>
                  </a:extLst>
                </a:gridCol>
                <a:gridCol w="403796">
                  <a:extLst>
                    <a:ext uri="{9D8B030D-6E8A-4147-A177-3AD203B41FA5}">
                      <a16:colId xmlns:a16="http://schemas.microsoft.com/office/drawing/2014/main" val="3971833201"/>
                    </a:ext>
                  </a:extLst>
                </a:gridCol>
                <a:gridCol w="403796">
                  <a:extLst>
                    <a:ext uri="{9D8B030D-6E8A-4147-A177-3AD203B41FA5}">
                      <a16:colId xmlns:a16="http://schemas.microsoft.com/office/drawing/2014/main" val="4209438096"/>
                    </a:ext>
                  </a:extLst>
                </a:gridCol>
                <a:gridCol w="403796">
                  <a:extLst>
                    <a:ext uri="{9D8B030D-6E8A-4147-A177-3AD203B41FA5}">
                      <a16:colId xmlns:a16="http://schemas.microsoft.com/office/drawing/2014/main" val="3358483188"/>
                    </a:ext>
                  </a:extLst>
                </a:gridCol>
                <a:gridCol w="403796">
                  <a:extLst>
                    <a:ext uri="{9D8B030D-6E8A-4147-A177-3AD203B41FA5}">
                      <a16:colId xmlns:a16="http://schemas.microsoft.com/office/drawing/2014/main" val="1459248489"/>
                    </a:ext>
                  </a:extLst>
                </a:gridCol>
                <a:gridCol w="403796">
                  <a:extLst>
                    <a:ext uri="{9D8B030D-6E8A-4147-A177-3AD203B41FA5}">
                      <a16:colId xmlns:a16="http://schemas.microsoft.com/office/drawing/2014/main" val="3349624502"/>
                    </a:ext>
                  </a:extLst>
                </a:gridCol>
                <a:gridCol w="403796">
                  <a:extLst>
                    <a:ext uri="{9D8B030D-6E8A-4147-A177-3AD203B41FA5}">
                      <a16:colId xmlns:a16="http://schemas.microsoft.com/office/drawing/2014/main" val="2833927317"/>
                    </a:ext>
                  </a:extLst>
                </a:gridCol>
                <a:gridCol w="403796">
                  <a:extLst>
                    <a:ext uri="{9D8B030D-6E8A-4147-A177-3AD203B41FA5}">
                      <a16:colId xmlns:a16="http://schemas.microsoft.com/office/drawing/2014/main" val="1533760642"/>
                    </a:ext>
                  </a:extLst>
                </a:gridCol>
                <a:gridCol w="403796">
                  <a:extLst>
                    <a:ext uri="{9D8B030D-6E8A-4147-A177-3AD203B41FA5}">
                      <a16:colId xmlns:a16="http://schemas.microsoft.com/office/drawing/2014/main" val="3728594058"/>
                    </a:ext>
                  </a:extLst>
                </a:gridCol>
                <a:gridCol w="403796">
                  <a:extLst>
                    <a:ext uri="{9D8B030D-6E8A-4147-A177-3AD203B41FA5}">
                      <a16:colId xmlns:a16="http://schemas.microsoft.com/office/drawing/2014/main" val="288503299"/>
                    </a:ext>
                  </a:extLst>
                </a:gridCol>
                <a:gridCol w="403796">
                  <a:extLst>
                    <a:ext uri="{9D8B030D-6E8A-4147-A177-3AD203B41FA5}">
                      <a16:colId xmlns:a16="http://schemas.microsoft.com/office/drawing/2014/main" val="674445113"/>
                    </a:ext>
                  </a:extLst>
                </a:gridCol>
                <a:gridCol w="403796">
                  <a:extLst>
                    <a:ext uri="{9D8B030D-6E8A-4147-A177-3AD203B41FA5}">
                      <a16:colId xmlns:a16="http://schemas.microsoft.com/office/drawing/2014/main" val="338863415"/>
                    </a:ext>
                  </a:extLst>
                </a:gridCol>
                <a:gridCol w="403796">
                  <a:extLst>
                    <a:ext uri="{9D8B030D-6E8A-4147-A177-3AD203B41FA5}">
                      <a16:colId xmlns:a16="http://schemas.microsoft.com/office/drawing/2014/main" val="4148903445"/>
                    </a:ext>
                  </a:extLst>
                </a:gridCol>
                <a:gridCol w="405584">
                  <a:extLst>
                    <a:ext uri="{9D8B030D-6E8A-4147-A177-3AD203B41FA5}">
                      <a16:colId xmlns:a16="http://schemas.microsoft.com/office/drawing/2014/main" val="947299812"/>
                    </a:ext>
                  </a:extLst>
                </a:gridCol>
                <a:gridCol w="405584">
                  <a:extLst>
                    <a:ext uri="{9D8B030D-6E8A-4147-A177-3AD203B41FA5}">
                      <a16:colId xmlns:a16="http://schemas.microsoft.com/office/drawing/2014/main" val="577960816"/>
                    </a:ext>
                  </a:extLst>
                </a:gridCol>
                <a:gridCol w="591401">
                  <a:extLst>
                    <a:ext uri="{9D8B030D-6E8A-4147-A177-3AD203B41FA5}">
                      <a16:colId xmlns:a16="http://schemas.microsoft.com/office/drawing/2014/main" val="1620411111"/>
                    </a:ext>
                  </a:extLst>
                </a:gridCol>
                <a:gridCol w="689670">
                  <a:extLst>
                    <a:ext uri="{9D8B030D-6E8A-4147-A177-3AD203B41FA5}">
                      <a16:colId xmlns:a16="http://schemas.microsoft.com/office/drawing/2014/main" val="3596436967"/>
                    </a:ext>
                  </a:extLst>
                </a:gridCol>
              </a:tblGrid>
              <a:tr h="213560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>
                          <a:effectLst/>
                        </a:rPr>
                        <a:t>Маска оценки </a:t>
                      </a:r>
                      <a:endParaRPr lang="ru-RU" sz="9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 dirty="0">
                          <a:effectLst/>
                        </a:rPr>
                        <a:t>(Т1 Т2  К1 К2 К3 К4 К5)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anchor="ctr"/>
                </a:tc>
                <a:tc gridSpan="1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Варианты тем итогового сочинения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Итого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Доля %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anchor="ctr"/>
                </a:tc>
                <a:extLst>
                  <a:ext uri="{0D108BD9-81ED-4DB2-BD59-A6C34878D82A}">
                    <a16:rowId xmlns:a16="http://schemas.microsoft.com/office/drawing/2014/main" val="2712323789"/>
                  </a:ext>
                </a:extLst>
              </a:tr>
              <a:tr h="3630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105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122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153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201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228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246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307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323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348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>
                          <a:effectLst/>
                        </a:rPr>
                        <a:t>413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430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451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511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528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541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9157638"/>
                  </a:ext>
                </a:extLst>
              </a:tr>
              <a:tr h="43637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Незачет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6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2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3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2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16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16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1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1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1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16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16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16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16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16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3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19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0,21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anchor="ctr"/>
                </a:tc>
                <a:extLst>
                  <a:ext uri="{0D108BD9-81ED-4DB2-BD59-A6C34878D82A}">
                    <a16:rowId xmlns:a16="http://schemas.microsoft.com/office/drawing/2014/main" val="97121648"/>
                  </a:ext>
                </a:extLst>
              </a:tr>
              <a:tr h="1978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-- -----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9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9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9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9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>
                          <a:effectLst/>
                        </a:rPr>
                        <a:t>1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>
                          <a:effectLst/>
                        </a:rPr>
                        <a:t>6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>
                          <a:effectLst/>
                        </a:rPr>
                        <a:t>0,07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anchor="ctr"/>
                </a:tc>
                <a:extLst>
                  <a:ext uri="{0D108BD9-81ED-4DB2-BD59-A6C34878D82A}">
                    <a16:rowId xmlns:a16="http://schemas.microsoft.com/office/drawing/2014/main" val="1504541924"/>
                  </a:ext>
                </a:extLst>
              </a:tr>
              <a:tr h="1978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+- -----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9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0,03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anchor="ctr"/>
                </a:tc>
                <a:extLst>
                  <a:ext uri="{0D108BD9-81ED-4DB2-BD59-A6C34878D82A}">
                    <a16:rowId xmlns:a16="http://schemas.microsoft.com/office/drawing/2014/main" val="1235222016"/>
                  </a:ext>
                </a:extLst>
              </a:tr>
              <a:tr h="1978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++ -----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6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0,07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anchor="ctr"/>
                </a:tc>
                <a:extLst>
                  <a:ext uri="{0D108BD9-81ED-4DB2-BD59-A6C34878D82A}">
                    <a16:rowId xmlns:a16="http://schemas.microsoft.com/office/drawing/2014/main" val="1255971045"/>
                  </a:ext>
                </a:extLst>
              </a:tr>
              <a:tr h="1978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++ +----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0,04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anchor="ctr"/>
                </a:tc>
                <a:extLst>
                  <a:ext uri="{0D108BD9-81ED-4DB2-BD59-A6C34878D82A}">
                    <a16:rowId xmlns:a16="http://schemas.microsoft.com/office/drawing/2014/main" val="893067197"/>
                  </a:ext>
                </a:extLst>
              </a:tr>
              <a:tr h="48407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Зачет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1544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207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33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1402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82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4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4310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185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21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1019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72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9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190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11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17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9107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99,79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anchor="ctr"/>
                </a:tc>
                <a:extLst>
                  <a:ext uri="{0D108BD9-81ED-4DB2-BD59-A6C34878D82A}">
                    <a16:rowId xmlns:a16="http://schemas.microsoft.com/office/drawing/2014/main" val="520433509"/>
                  </a:ext>
                </a:extLst>
              </a:tr>
              <a:tr h="3477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++ +++--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215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34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149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10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524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28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6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108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14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20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1116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12,23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anchor="ctr"/>
                </a:tc>
                <a:extLst>
                  <a:ext uri="{0D108BD9-81ED-4DB2-BD59-A6C34878D82A}">
                    <a16:rowId xmlns:a16="http://schemas.microsoft.com/office/drawing/2014/main" val="2308308828"/>
                  </a:ext>
                </a:extLst>
              </a:tr>
              <a:tr h="3871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++ ++-+-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100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7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35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>
                          <a:effectLst/>
                        </a:rPr>
                        <a:t> 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147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8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50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7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361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3,96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anchor="ctr"/>
                </a:tc>
                <a:extLst>
                  <a:ext uri="{0D108BD9-81ED-4DB2-BD59-A6C34878D82A}">
                    <a16:rowId xmlns:a16="http://schemas.microsoft.com/office/drawing/2014/main" val="2271019589"/>
                  </a:ext>
                </a:extLst>
              </a:tr>
              <a:tr h="33775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++ ++--+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65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8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61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205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>
                          <a:effectLst/>
                        </a:rPr>
                        <a:t>5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1 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32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6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394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4,32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anchor="ctr"/>
                </a:tc>
                <a:extLst>
                  <a:ext uri="{0D108BD9-81ED-4DB2-BD59-A6C34878D82A}">
                    <a16:rowId xmlns:a16="http://schemas.microsoft.com/office/drawing/2014/main" val="3209244350"/>
                  </a:ext>
                </a:extLst>
              </a:tr>
              <a:tr h="3707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++ ++++-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224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44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165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11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576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31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>
                          <a:effectLst/>
                        </a:rPr>
                        <a:t>6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130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11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22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1230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13,48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anchor="ctr"/>
                </a:tc>
                <a:extLst>
                  <a:ext uri="{0D108BD9-81ED-4DB2-BD59-A6C34878D82A}">
                    <a16:rowId xmlns:a16="http://schemas.microsoft.com/office/drawing/2014/main" val="3079557580"/>
                  </a:ext>
                </a:extLst>
              </a:tr>
              <a:tr h="38717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++ +++-+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138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21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119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9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424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11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>
                          <a:effectLst/>
                        </a:rPr>
                        <a:t>2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90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8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19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846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9,27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anchor="ctr"/>
                </a:tc>
                <a:extLst>
                  <a:ext uri="{0D108BD9-81ED-4DB2-BD59-A6C34878D82A}">
                    <a16:rowId xmlns:a16="http://schemas.microsoft.com/office/drawing/2014/main" val="233210135"/>
                  </a:ext>
                </a:extLst>
              </a:tr>
              <a:tr h="3624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++ ++-++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137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8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103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7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278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8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>
                          <a:effectLst/>
                        </a:rPr>
                        <a:t>53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14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619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6,78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anchor="ctr"/>
                </a:tc>
                <a:extLst>
                  <a:ext uri="{0D108BD9-81ED-4DB2-BD59-A6C34878D82A}">
                    <a16:rowId xmlns:a16="http://schemas.microsoft.com/office/drawing/2014/main" val="2685249547"/>
                  </a:ext>
                </a:extLst>
              </a:tr>
              <a:tr h="38717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++ +++++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665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85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16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770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41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2156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94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556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>
                          <a:effectLst/>
                        </a:rPr>
                        <a:t>30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>
                          <a:effectLst/>
                        </a:rPr>
                        <a:t>5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>
                          <a:effectLst/>
                        </a:rPr>
                        <a:t>102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>
                          <a:effectLst/>
                        </a:rPr>
                        <a:t>5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>
                          <a:effectLst/>
                        </a:rPr>
                        <a:t>10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>
                          <a:effectLst/>
                        </a:rPr>
                        <a:t>4541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49,76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anchor="ctr"/>
                </a:tc>
                <a:extLst>
                  <a:ext uri="{0D108BD9-81ED-4DB2-BD59-A6C34878D82A}">
                    <a16:rowId xmlns:a16="http://schemas.microsoft.com/office/drawing/2014/main" val="3694615090"/>
                  </a:ext>
                </a:extLst>
              </a:tr>
              <a:tr h="48407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Общий итог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1550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</a:rPr>
                        <a:t>209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36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</a:rPr>
                        <a:t>1404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82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</a:rPr>
                        <a:t>4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</a:rPr>
                        <a:t>4311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186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</a:rPr>
                        <a:t>22</a:t>
                      </a:r>
                      <a:endParaRPr lang="ru-RU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1019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72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9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190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11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20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9126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100,00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6" marR="56876" marT="0" marB="0" anchor="ctr"/>
                </a:tc>
                <a:extLst>
                  <a:ext uri="{0D108BD9-81ED-4DB2-BD59-A6C34878D82A}">
                    <a16:rowId xmlns:a16="http://schemas.microsoft.com/office/drawing/2014/main" val="14478540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26496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>
            <a:extLst>
              <a:ext uri="{FF2B5EF4-FFF2-40B4-BE49-F238E27FC236}">
                <a16:creationId xmlns:a16="http://schemas.microsoft.com/office/drawing/2014/main" id="{5D86C80C-154E-4A9A-91A8-0B09FE1889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909" y="305681"/>
            <a:ext cx="8623300" cy="6484568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buNone/>
            </a:pPr>
            <a:r>
              <a:rPr lang="ru-RU" sz="1200" dirty="0">
                <a:solidFill>
                  <a:srgbClr val="025373"/>
                </a:solidFill>
              </a:rPr>
              <a:t>	</a:t>
            </a:r>
            <a:endParaRPr lang="ru-RU" sz="1200" b="1" dirty="0">
              <a:solidFill>
                <a:srgbClr val="025373"/>
              </a:solidFill>
            </a:endParaRPr>
          </a:p>
          <a:p>
            <a:pPr marL="0" indent="0" algn="just">
              <a:lnSpc>
                <a:spcPct val="114000"/>
              </a:lnSpc>
              <a:buNone/>
            </a:pPr>
            <a:r>
              <a:rPr lang="ru-RU" sz="1200" b="1" dirty="0">
                <a:solidFill>
                  <a:srgbClr val="025373"/>
                </a:solidFill>
              </a:rPr>
              <a:t>	</a:t>
            </a:r>
            <a:r>
              <a:rPr lang="ru-RU" sz="1800" b="1" dirty="0"/>
              <a:t>Анализ действующих результатов итогового сочинения выявил высокую долю абсолютных оценок (49,76%), что указывает на возможные сомнения в объективности проведения процедуры оценивания в образовательных учреждениях с учетом выявленной низкой корреляционной зависимости результатов итогового сочинения и результатов ЕГЭ по русскому языку одних и тех же участников.</a:t>
            </a:r>
          </a:p>
          <a:p>
            <a:pPr marL="0" indent="0">
              <a:lnSpc>
                <a:spcPct val="114000"/>
              </a:lnSpc>
              <a:buNone/>
            </a:pPr>
            <a:endParaRPr lang="ru-RU" sz="1800" b="1" dirty="0">
              <a:solidFill>
                <a:srgbClr val="025373"/>
              </a:solidFill>
            </a:endParaRPr>
          </a:p>
          <a:p>
            <a:pPr marL="0" indent="0">
              <a:lnSpc>
                <a:spcPct val="114000"/>
              </a:lnSpc>
              <a:buNone/>
            </a:pPr>
            <a:endParaRPr lang="ru-RU" sz="1200" b="1" dirty="0">
              <a:solidFill>
                <a:srgbClr val="025373"/>
              </a:solidFill>
            </a:endParaRPr>
          </a:p>
        </p:txBody>
      </p:sp>
      <p:sp>
        <p:nvSpPr>
          <p:cNvPr id="17" name="Полилиния: фигура 16">
            <a:extLst>
              <a:ext uri="{FF2B5EF4-FFF2-40B4-BE49-F238E27FC236}">
                <a16:creationId xmlns:a16="http://schemas.microsoft.com/office/drawing/2014/main" id="{A2A92061-5817-48F5-8C5E-F4EAEC6C368B}"/>
              </a:ext>
            </a:extLst>
          </p:cNvPr>
          <p:cNvSpPr/>
          <p:nvPr/>
        </p:nvSpPr>
        <p:spPr>
          <a:xfrm>
            <a:off x="-1" y="6492873"/>
            <a:ext cx="9144000" cy="365127"/>
          </a:xfrm>
          <a:custGeom>
            <a:avLst/>
            <a:gdLst>
              <a:gd name="connsiteX0" fmla="*/ 6306605 w 9144000"/>
              <a:gd name="connsiteY0" fmla="*/ 0 h 365127"/>
              <a:gd name="connsiteX1" fmla="*/ 7918101 w 9144000"/>
              <a:gd name="connsiteY1" fmla="*/ 0 h 365127"/>
              <a:gd name="connsiteX2" fmla="*/ 8952270 w 9144000"/>
              <a:gd name="connsiteY2" fmla="*/ 0 h 365127"/>
              <a:gd name="connsiteX3" fmla="*/ 9144000 w 9144000"/>
              <a:gd name="connsiteY3" fmla="*/ 0 h 365127"/>
              <a:gd name="connsiteX4" fmla="*/ 9144000 w 9144000"/>
              <a:gd name="connsiteY4" fmla="*/ 218478 h 365127"/>
              <a:gd name="connsiteX5" fmla="*/ 9144000 w 9144000"/>
              <a:gd name="connsiteY5" fmla="*/ 353553 h 365127"/>
              <a:gd name="connsiteX6" fmla="*/ 9144000 w 9144000"/>
              <a:gd name="connsiteY6" fmla="*/ 365127 h 365127"/>
              <a:gd name="connsiteX7" fmla="*/ 0 w 9144000"/>
              <a:gd name="connsiteY7" fmla="*/ 365127 h 365127"/>
              <a:gd name="connsiteX8" fmla="*/ 0 w 9144000"/>
              <a:gd name="connsiteY8" fmla="*/ 218478 h 365127"/>
              <a:gd name="connsiteX9" fmla="*/ 6150638 w 9144000"/>
              <a:gd name="connsiteY9" fmla="*/ 218478 h 365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144000" h="365127">
                <a:moveTo>
                  <a:pt x="6306605" y="0"/>
                </a:moveTo>
                <a:lnTo>
                  <a:pt x="7918101" y="0"/>
                </a:lnTo>
                <a:lnTo>
                  <a:pt x="8952270" y="0"/>
                </a:lnTo>
                <a:lnTo>
                  <a:pt x="9144000" y="0"/>
                </a:lnTo>
                <a:lnTo>
                  <a:pt x="9144000" y="218478"/>
                </a:lnTo>
                <a:lnTo>
                  <a:pt x="9144000" y="353553"/>
                </a:lnTo>
                <a:lnTo>
                  <a:pt x="9144000" y="365127"/>
                </a:lnTo>
                <a:lnTo>
                  <a:pt x="0" y="365127"/>
                </a:lnTo>
                <a:lnTo>
                  <a:pt x="0" y="218478"/>
                </a:lnTo>
                <a:lnTo>
                  <a:pt x="6150638" y="218478"/>
                </a:lnTo>
                <a:close/>
              </a:path>
            </a:pathLst>
          </a:custGeom>
          <a:solidFill>
            <a:srgbClr val="025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олилиния: фигура 17">
            <a:extLst>
              <a:ext uri="{FF2B5EF4-FFF2-40B4-BE49-F238E27FC236}">
                <a16:creationId xmlns:a16="http://schemas.microsoft.com/office/drawing/2014/main" id="{8C6318FB-A597-45DB-B9B9-EABBB1C09BE4}"/>
              </a:ext>
            </a:extLst>
          </p:cNvPr>
          <p:cNvSpPr/>
          <p:nvPr/>
        </p:nvSpPr>
        <p:spPr>
          <a:xfrm rot="10800000">
            <a:off x="0" y="-28392"/>
            <a:ext cx="9144000" cy="365127"/>
          </a:xfrm>
          <a:custGeom>
            <a:avLst/>
            <a:gdLst>
              <a:gd name="connsiteX0" fmla="*/ 6306605 w 9144000"/>
              <a:gd name="connsiteY0" fmla="*/ 0 h 365127"/>
              <a:gd name="connsiteX1" fmla="*/ 7918101 w 9144000"/>
              <a:gd name="connsiteY1" fmla="*/ 0 h 365127"/>
              <a:gd name="connsiteX2" fmla="*/ 8952270 w 9144000"/>
              <a:gd name="connsiteY2" fmla="*/ 0 h 365127"/>
              <a:gd name="connsiteX3" fmla="*/ 9144000 w 9144000"/>
              <a:gd name="connsiteY3" fmla="*/ 0 h 365127"/>
              <a:gd name="connsiteX4" fmla="*/ 9144000 w 9144000"/>
              <a:gd name="connsiteY4" fmla="*/ 218478 h 365127"/>
              <a:gd name="connsiteX5" fmla="*/ 9144000 w 9144000"/>
              <a:gd name="connsiteY5" fmla="*/ 353553 h 365127"/>
              <a:gd name="connsiteX6" fmla="*/ 9144000 w 9144000"/>
              <a:gd name="connsiteY6" fmla="*/ 365127 h 365127"/>
              <a:gd name="connsiteX7" fmla="*/ 0 w 9144000"/>
              <a:gd name="connsiteY7" fmla="*/ 365127 h 365127"/>
              <a:gd name="connsiteX8" fmla="*/ 0 w 9144000"/>
              <a:gd name="connsiteY8" fmla="*/ 218478 h 365127"/>
              <a:gd name="connsiteX9" fmla="*/ 6150638 w 9144000"/>
              <a:gd name="connsiteY9" fmla="*/ 218478 h 365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144000" h="365127">
                <a:moveTo>
                  <a:pt x="6306605" y="0"/>
                </a:moveTo>
                <a:lnTo>
                  <a:pt x="7918101" y="0"/>
                </a:lnTo>
                <a:lnTo>
                  <a:pt x="8952270" y="0"/>
                </a:lnTo>
                <a:lnTo>
                  <a:pt x="9144000" y="0"/>
                </a:lnTo>
                <a:lnTo>
                  <a:pt x="9144000" y="218478"/>
                </a:lnTo>
                <a:lnTo>
                  <a:pt x="9144000" y="353553"/>
                </a:lnTo>
                <a:lnTo>
                  <a:pt x="9144000" y="365127"/>
                </a:lnTo>
                <a:lnTo>
                  <a:pt x="0" y="365127"/>
                </a:lnTo>
                <a:lnTo>
                  <a:pt x="0" y="218478"/>
                </a:lnTo>
                <a:lnTo>
                  <a:pt x="6150638" y="218478"/>
                </a:lnTo>
                <a:close/>
              </a:path>
            </a:pathLst>
          </a:custGeom>
          <a:solidFill>
            <a:srgbClr val="025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: пятиугольник 18">
            <a:extLst>
              <a:ext uri="{FF2B5EF4-FFF2-40B4-BE49-F238E27FC236}">
                <a16:creationId xmlns:a16="http://schemas.microsoft.com/office/drawing/2014/main" id="{0F0619EE-28AD-446A-8012-3F465FAF03ED}"/>
              </a:ext>
            </a:extLst>
          </p:cNvPr>
          <p:cNvSpPr/>
          <p:nvPr/>
        </p:nvSpPr>
        <p:spPr>
          <a:xfrm rot="5400000">
            <a:off x="8461396" y="76366"/>
            <a:ext cx="628649" cy="520741"/>
          </a:xfrm>
          <a:prstGeom prst="homePlate">
            <a:avLst>
              <a:gd name="adj" fmla="val 63066"/>
            </a:avLst>
          </a:prstGeom>
          <a:solidFill>
            <a:srgbClr val="025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10800" tIns="10800" rIns="10800" bIns="10800" rtlCol="0" anchor="ctr"/>
          <a:lstStyle/>
          <a:p>
            <a:pPr algn="ctr"/>
            <a:r>
              <a:rPr lang="ru-RU" dirty="0"/>
              <a:t>17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57D7D36C-21A1-4C9B-95FE-EC17E72BC10D}"/>
              </a:ext>
            </a:extLst>
          </p:cNvPr>
          <p:cNvSpPr/>
          <p:nvPr/>
        </p:nvSpPr>
        <p:spPr>
          <a:xfrm>
            <a:off x="107909" y="2628520"/>
            <a:ext cx="878071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dirty="0"/>
          </a:p>
          <a:p>
            <a:r>
              <a:rPr lang="ru-RU" b="1" dirty="0"/>
              <a:t>Выявлена существенная доля результатов, имеющих отрицательную оценку по критерию К5 (29,78%), что указывает на необходимость повышения грамотности участников итогового сочинения.</a:t>
            </a:r>
          </a:p>
        </p:txBody>
      </p:sp>
    </p:spTree>
    <p:extLst>
      <p:ext uri="{BB962C8B-B14F-4D97-AF65-F5344CB8AC3E}">
        <p14:creationId xmlns:p14="http://schemas.microsoft.com/office/powerpoint/2010/main" val="9059503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>
            <a:extLst>
              <a:ext uri="{FF2B5EF4-FFF2-40B4-BE49-F238E27FC236}">
                <a16:creationId xmlns:a16="http://schemas.microsoft.com/office/drawing/2014/main" id="{5D86C80C-154E-4A9A-91A8-0B09FE1889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2791" y="172521"/>
            <a:ext cx="8623300" cy="6484568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buNone/>
            </a:pPr>
            <a:r>
              <a:rPr lang="ru-RU" sz="2000" dirty="0">
                <a:solidFill>
                  <a:srgbClr val="025373"/>
                </a:solidFill>
              </a:rPr>
              <a:t>	</a:t>
            </a:r>
            <a:endParaRPr lang="ru-RU" sz="2000" b="1" dirty="0">
              <a:solidFill>
                <a:srgbClr val="025373"/>
              </a:solidFill>
            </a:endParaRPr>
          </a:p>
          <a:p>
            <a:pPr marL="0" indent="0">
              <a:lnSpc>
                <a:spcPct val="114000"/>
              </a:lnSpc>
              <a:buNone/>
            </a:pPr>
            <a:r>
              <a:rPr lang="ru-RU" sz="2000" b="1" dirty="0">
                <a:solidFill>
                  <a:srgbClr val="025373"/>
                </a:solidFill>
              </a:rPr>
              <a:t>Сводные результаты итогового сочинения выпускников образовательных организаций Приморского края за три учебных года:</a:t>
            </a:r>
            <a:endParaRPr lang="ru-RU" sz="2000" dirty="0"/>
          </a:p>
          <a:p>
            <a:pPr marL="0" indent="0">
              <a:lnSpc>
                <a:spcPct val="114000"/>
              </a:lnSpc>
              <a:buNone/>
            </a:pPr>
            <a:endParaRPr lang="ru-RU" sz="2000" b="1" dirty="0">
              <a:solidFill>
                <a:srgbClr val="025373"/>
              </a:solidFill>
            </a:endParaRPr>
          </a:p>
        </p:txBody>
      </p:sp>
      <p:sp>
        <p:nvSpPr>
          <p:cNvPr id="17" name="Полилиния: фигура 16">
            <a:extLst>
              <a:ext uri="{FF2B5EF4-FFF2-40B4-BE49-F238E27FC236}">
                <a16:creationId xmlns:a16="http://schemas.microsoft.com/office/drawing/2014/main" id="{A2A92061-5817-48F5-8C5E-F4EAEC6C368B}"/>
              </a:ext>
            </a:extLst>
          </p:cNvPr>
          <p:cNvSpPr/>
          <p:nvPr/>
        </p:nvSpPr>
        <p:spPr>
          <a:xfrm>
            <a:off x="-1" y="6492873"/>
            <a:ext cx="9144000" cy="365127"/>
          </a:xfrm>
          <a:custGeom>
            <a:avLst/>
            <a:gdLst>
              <a:gd name="connsiteX0" fmla="*/ 6306605 w 9144000"/>
              <a:gd name="connsiteY0" fmla="*/ 0 h 365127"/>
              <a:gd name="connsiteX1" fmla="*/ 7918101 w 9144000"/>
              <a:gd name="connsiteY1" fmla="*/ 0 h 365127"/>
              <a:gd name="connsiteX2" fmla="*/ 8952270 w 9144000"/>
              <a:gd name="connsiteY2" fmla="*/ 0 h 365127"/>
              <a:gd name="connsiteX3" fmla="*/ 9144000 w 9144000"/>
              <a:gd name="connsiteY3" fmla="*/ 0 h 365127"/>
              <a:gd name="connsiteX4" fmla="*/ 9144000 w 9144000"/>
              <a:gd name="connsiteY4" fmla="*/ 218478 h 365127"/>
              <a:gd name="connsiteX5" fmla="*/ 9144000 w 9144000"/>
              <a:gd name="connsiteY5" fmla="*/ 353553 h 365127"/>
              <a:gd name="connsiteX6" fmla="*/ 9144000 w 9144000"/>
              <a:gd name="connsiteY6" fmla="*/ 365127 h 365127"/>
              <a:gd name="connsiteX7" fmla="*/ 0 w 9144000"/>
              <a:gd name="connsiteY7" fmla="*/ 365127 h 365127"/>
              <a:gd name="connsiteX8" fmla="*/ 0 w 9144000"/>
              <a:gd name="connsiteY8" fmla="*/ 218478 h 365127"/>
              <a:gd name="connsiteX9" fmla="*/ 6150638 w 9144000"/>
              <a:gd name="connsiteY9" fmla="*/ 218478 h 365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144000" h="365127">
                <a:moveTo>
                  <a:pt x="6306605" y="0"/>
                </a:moveTo>
                <a:lnTo>
                  <a:pt x="7918101" y="0"/>
                </a:lnTo>
                <a:lnTo>
                  <a:pt x="8952270" y="0"/>
                </a:lnTo>
                <a:lnTo>
                  <a:pt x="9144000" y="0"/>
                </a:lnTo>
                <a:lnTo>
                  <a:pt x="9144000" y="218478"/>
                </a:lnTo>
                <a:lnTo>
                  <a:pt x="9144000" y="353553"/>
                </a:lnTo>
                <a:lnTo>
                  <a:pt x="9144000" y="365127"/>
                </a:lnTo>
                <a:lnTo>
                  <a:pt x="0" y="365127"/>
                </a:lnTo>
                <a:lnTo>
                  <a:pt x="0" y="218478"/>
                </a:lnTo>
                <a:lnTo>
                  <a:pt x="6150638" y="218478"/>
                </a:lnTo>
                <a:close/>
              </a:path>
            </a:pathLst>
          </a:custGeom>
          <a:solidFill>
            <a:srgbClr val="025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олилиния: фигура 17">
            <a:extLst>
              <a:ext uri="{FF2B5EF4-FFF2-40B4-BE49-F238E27FC236}">
                <a16:creationId xmlns:a16="http://schemas.microsoft.com/office/drawing/2014/main" id="{8C6318FB-A597-45DB-B9B9-EABBB1C09BE4}"/>
              </a:ext>
            </a:extLst>
          </p:cNvPr>
          <p:cNvSpPr/>
          <p:nvPr/>
        </p:nvSpPr>
        <p:spPr>
          <a:xfrm rot="10800000">
            <a:off x="0" y="-28392"/>
            <a:ext cx="9144000" cy="365127"/>
          </a:xfrm>
          <a:custGeom>
            <a:avLst/>
            <a:gdLst>
              <a:gd name="connsiteX0" fmla="*/ 6306605 w 9144000"/>
              <a:gd name="connsiteY0" fmla="*/ 0 h 365127"/>
              <a:gd name="connsiteX1" fmla="*/ 7918101 w 9144000"/>
              <a:gd name="connsiteY1" fmla="*/ 0 h 365127"/>
              <a:gd name="connsiteX2" fmla="*/ 8952270 w 9144000"/>
              <a:gd name="connsiteY2" fmla="*/ 0 h 365127"/>
              <a:gd name="connsiteX3" fmla="*/ 9144000 w 9144000"/>
              <a:gd name="connsiteY3" fmla="*/ 0 h 365127"/>
              <a:gd name="connsiteX4" fmla="*/ 9144000 w 9144000"/>
              <a:gd name="connsiteY4" fmla="*/ 218478 h 365127"/>
              <a:gd name="connsiteX5" fmla="*/ 9144000 w 9144000"/>
              <a:gd name="connsiteY5" fmla="*/ 353553 h 365127"/>
              <a:gd name="connsiteX6" fmla="*/ 9144000 w 9144000"/>
              <a:gd name="connsiteY6" fmla="*/ 365127 h 365127"/>
              <a:gd name="connsiteX7" fmla="*/ 0 w 9144000"/>
              <a:gd name="connsiteY7" fmla="*/ 365127 h 365127"/>
              <a:gd name="connsiteX8" fmla="*/ 0 w 9144000"/>
              <a:gd name="connsiteY8" fmla="*/ 218478 h 365127"/>
              <a:gd name="connsiteX9" fmla="*/ 6150638 w 9144000"/>
              <a:gd name="connsiteY9" fmla="*/ 218478 h 365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144000" h="365127">
                <a:moveTo>
                  <a:pt x="6306605" y="0"/>
                </a:moveTo>
                <a:lnTo>
                  <a:pt x="7918101" y="0"/>
                </a:lnTo>
                <a:lnTo>
                  <a:pt x="8952270" y="0"/>
                </a:lnTo>
                <a:lnTo>
                  <a:pt x="9144000" y="0"/>
                </a:lnTo>
                <a:lnTo>
                  <a:pt x="9144000" y="218478"/>
                </a:lnTo>
                <a:lnTo>
                  <a:pt x="9144000" y="353553"/>
                </a:lnTo>
                <a:lnTo>
                  <a:pt x="9144000" y="365127"/>
                </a:lnTo>
                <a:lnTo>
                  <a:pt x="0" y="365127"/>
                </a:lnTo>
                <a:lnTo>
                  <a:pt x="0" y="218478"/>
                </a:lnTo>
                <a:lnTo>
                  <a:pt x="6150638" y="218478"/>
                </a:lnTo>
                <a:close/>
              </a:path>
            </a:pathLst>
          </a:custGeom>
          <a:solidFill>
            <a:srgbClr val="025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: пятиугольник 18">
            <a:extLst>
              <a:ext uri="{FF2B5EF4-FFF2-40B4-BE49-F238E27FC236}">
                <a16:creationId xmlns:a16="http://schemas.microsoft.com/office/drawing/2014/main" id="{0F0619EE-28AD-446A-8012-3F465FAF03ED}"/>
              </a:ext>
            </a:extLst>
          </p:cNvPr>
          <p:cNvSpPr/>
          <p:nvPr/>
        </p:nvSpPr>
        <p:spPr>
          <a:xfrm rot="5400000">
            <a:off x="8461396" y="76366"/>
            <a:ext cx="628649" cy="520741"/>
          </a:xfrm>
          <a:prstGeom prst="homePlate">
            <a:avLst>
              <a:gd name="adj" fmla="val 63066"/>
            </a:avLst>
          </a:prstGeom>
          <a:solidFill>
            <a:srgbClr val="025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10800" tIns="10800" rIns="10800" bIns="10800" rtlCol="0" anchor="ctr"/>
          <a:lstStyle/>
          <a:p>
            <a:pPr algn="ctr"/>
            <a:r>
              <a:rPr lang="ru-RU" dirty="0"/>
              <a:t>18</a:t>
            </a:r>
          </a:p>
        </p:txBody>
      </p:sp>
      <p:cxnSp>
        <p:nvCxnSpPr>
          <p:cNvPr id="24" name="Прямая соединительная линия 23">
            <a:extLst>
              <a:ext uri="{FF2B5EF4-FFF2-40B4-BE49-F238E27FC236}">
                <a16:creationId xmlns:a16="http://schemas.microsoft.com/office/drawing/2014/main" id="{CA018956-7AAA-45A5-9D22-6A1E1068E692}"/>
              </a:ext>
            </a:extLst>
          </p:cNvPr>
          <p:cNvCxnSpPr>
            <a:cxnSpLocks/>
          </p:cNvCxnSpPr>
          <p:nvPr/>
        </p:nvCxnSpPr>
        <p:spPr>
          <a:xfrm>
            <a:off x="628650" y="1609918"/>
            <a:ext cx="7886700" cy="0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6912EB40-C753-4AF7-B5D4-6849FCB13A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9869870"/>
              </p:ext>
            </p:extLst>
          </p:nvPr>
        </p:nvGraphicFramePr>
        <p:xfrm>
          <a:off x="673100" y="2070106"/>
          <a:ext cx="7842249" cy="4071712"/>
        </p:xfrm>
        <a:graphic>
          <a:graphicData uri="http://schemas.openxmlformats.org/drawingml/2006/table">
            <a:tbl>
              <a:tblPr firstRow="1" firstCol="1" bandRow="1"/>
              <a:tblGrid>
                <a:gridCol w="1037605">
                  <a:extLst>
                    <a:ext uri="{9D8B030D-6E8A-4147-A177-3AD203B41FA5}">
                      <a16:colId xmlns:a16="http://schemas.microsoft.com/office/drawing/2014/main" val="284987546"/>
                    </a:ext>
                  </a:extLst>
                </a:gridCol>
                <a:gridCol w="952713">
                  <a:extLst>
                    <a:ext uri="{9D8B030D-6E8A-4147-A177-3AD203B41FA5}">
                      <a16:colId xmlns:a16="http://schemas.microsoft.com/office/drawing/2014/main" val="2545541580"/>
                    </a:ext>
                  </a:extLst>
                </a:gridCol>
                <a:gridCol w="951136">
                  <a:extLst>
                    <a:ext uri="{9D8B030D-6E8A-4147-A177-3AD203B41FA5}">
                      <a16:colId xmlns:a16="http://schemas.microsoft.com/office/drawing/2014/main" val="3846106424"/>
                    </a:ext>
                  </a:extLst>
                </a:gridCol>
                <a:gridCol w="951136">
                  <a:extLst>
                    <a:ext uri="{9D8B030D-6E8A-4147-A177-3AD203B41FA5}">
                      <a16:colId xmlns:a16="http://schemas.microsoft.com/office/drawing/2014/main" val="1468354146"/>
                    </a:ext>
                  </a:extLst>
                </a:gridCol>
                <a:gridCol w="960600">
                  <a:extLst>
                    <a:ext uri="{9D8B030D-6E8A-4147-A177-3AD203B41FA5}">
                      <a16:colId xmlns:a16="http://schemas.microsoft.com/office/drawing/2014/main" val="1684367248"/>
                    </a:ext>
                  </a:extLst>
                </a:gridCol>
                <a:gridCol w="960600">
                  <a:extLst>
                    <a:ext uri="{9D8B030D-6E8A-4147-A177-3AD203B41FA5}">
                      <a16:colId xmlns:a16="http://schemas.microsoft.com/office/drawing/2014/main" val="149080032"/>
                    </a:ext>
                  </a:extLst>
                </a:gridCol>
                <a:gridCol w="1022116">
                  <a:extLst>
                    <a:ext uri="{9D8B030D-6E8A-4147-A177-3AD203B41FA5}">
                      <a16:colId xmlns:a16="http://schemas.microsoft.com/office/drawing/2014/main" val="1798585288"/>
                    </a:ext>
                  </a:extLst>
                </a:gridCol>
                <a:gridCol w="1006343">
                  <a:extLst>
                    <a:ext uri="{9D8B030D-6E8A-4147-A177-3AD203B41FA5}">
                      <a16:colId xmlns:a16="http://schemas.microsoft.com/office/drawing/2014/main" val="3627796301"/>
                    </a:ext>
                  </a:extLst>
                </a:gridCol>
              </a:tblGrid>
              <a:tr h="407827">
                <a:tc rowSpan="2">
                  <a:txBody>
                    <a:bodyPr/>
                    <a:lstStyle/>
                    <a:p>
                      <a:pPr marL="0" indent="14288"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Учебный год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marL="0" indent="14605" algn="ctr">
                        <a:spcAft>
                          <a:spcPts val="0"/>
                        </a:spcAft>
                      </a:pPr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Зачтено по критериям (в %)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indent="14605"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Зачтено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indent="14605" algn="ctr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 зачтено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763708"/>
                  </a:ext>
                </a:extLst>
              </a:tr>
              <a:tr h="81565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14605"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К1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14605"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К2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14605"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К3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14605"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К4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14605"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К5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9720189"/>
                  </a:ext>
                </a:extLst>
              </a:tr>
              <a:tr h="815654">
                <a:tc>
                  <a:txBody>
                    <a:bodyPr/>
                    <a:lstStyle/>
                    <a:p>
                      <a:pPr marL="0" indent="14288"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2019-2020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96,66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96,14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85,36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69,67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66,90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10139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443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7841511"/>
                  </a:ext>
                </a:extLst>
              </a:tr>
              <a:tr h="1216923">
                <a:tc>
                  <a:txBody>
                    <a:bodyPr/>
                    <a:lstStyle/>
                    <a:p>
                      <a:pPr marL="0" indent="14288"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2020-2021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96,32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95,57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81,05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68,58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67,92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9882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498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6099794"/>
                  </a:ext>
                </a:extLst>
              </a:tr>
              <a:tr h="815654">
                <a:tc>
                  <a:txBody>
                    <a:bodyPr/>
                    <a:lstStyle/>
                    <a:p>
                      <a:pPr marL="0" indent="14605" algn="ctr"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2021-2022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99,84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99,79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84,74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73,98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70,13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9107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92804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7004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DD3F6D1C-3EF9-4438-AB11-4AAFE6DCA2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5669398"/>
              </p:ext>
            </p:extLst>
          </p:nvPr>
        </p:nvGraphicFramePr>
        <p:xfrm>
          <a:off x="176084" y="810497"/>
          <a:ext cx="8791832" cy="3913262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636374">
                  <a:extLst>
                    <a:ext uri="{9D8B030D-6E8A-4147-A177-3AD203B41FA5}">
                      <a16:colId xmlns:a16="http://schemas.microsoft.com/office/drawing/2014/main" val="3040504680"/>
                    </a:ext>
                  </a:extLst>
                </a:gridCol>
                <a:gridCol w="481881">
                  <a:extLst>
                    <a:ext uri="{9D8B030D-6E8A-4147-A177-3AD203B41FA5}">
                      <a16:colId xmlns:a16="http://schemas.microsoft.com/office/drawing/2014/main" val="1457320605"/>
                    </a:ext>
                  </a:extLst>
                </a:gridCol>
                <a:gridCol w="570343">
                  <a:extLst>
                    <a:ext uri="{9D8B030D-6E8A-4147-A177-3AD203B41FA5}">
                      <a16:colId xmlns:a16="http://schemas.microsoft.com/office/drawing/2014/main" val="1953305927"/>
                    </a:ext>
                  </a:extLst>
                </a:gridCol>
                <a:gridCol w="570343">
                  <a:extLst>
                    <a:ext uri="{9D8B030D-6E8A-4147-A177-3AD203B41FA5}">
                      <a16:colId xmlns:a16="http://schemas.microsoft.com/office/drawing/2014/main" val="1664677009"/>
                    </a:ext>
                  </a:extLst>
                </a:gridCol>
                <a:gridCol w="536794">
                  <a:extLst>
                    <a:ext uri="{9D8B030D-6E8A-4147-A177-3AD203B41FA5}">
                      <a16:colId xmlns:a16="http://schemas.microsoft.com/office/drawing/2014/main" val="3920320997"/>
                    </a:ext>
                  </a:extLst>
                </a:gridCol>
                <a:gridCol w="536794">
                  <a:extLst>
                    <a:ext uri="{9D8B030D-6E8A-4147-A177-3AD203B41FA5}">
                      <a16:colId xmlns:a16="http://schemas.microsoft.com/office/drawing/2014/main" val="2186430513"/>
                    </a:ext>
                  </a:extLst>
                </a:gridCol>
                <a:gridCol w="503244">
                  <a:extLst>
                    <a:ext uri="{9D8B030D-6E8A-4147-A177-3AD203B41FA5}">
                      <a16:colId xmlns:a16="http://schemas.microsoft.com/office/drawing/2014/main" val="512538195"/>
                    </a:ext>
                  </a:extLst>
                </a:gridCol>
                <a:gridCol w="503244">
                  <a:extLst>
                    <a:ext uri="{9D8B030D-6E8A-4147-A177-3AD203B41FA5}">
                      <a16:colId xmlns:a16="http://schemas.microsoft.com/office/drawing/2014/main" val="1008043855"/>
                    </a:ext>
                  </a:extLst>
                </a:gridCol>
                <a:gridCol w="539843">
                  <a:extLst>
                    <a:ext uri="{9D8B030D-6E8A-4147-A177-3AD203B41FA5}">
                      <a16:colId xmlns:a16="http://schemas.microsoft.com/office/drawing/2014/main" val="2391393075"/>
                    </a:ext>
                  </a:extLst>
                </a:gridCol>
                <a:gridCol w="293599">
                  <a:extLst>
                    <a:ext uri="{9D8B030D-6E8A-4147-A177-3AD203B41FA5}">
                      <a16:colId xmlns:a16="http://schemas.microsoft.com/office/drawing/2014/main" val="2258564676"/>
                    </a:ext>
                  </a:extLst>
                </a:gridCol>
                <a:gridCol w="348953">
                  <a:extLst>
                    <a:ext uri="{9D8B030D-6E8A-4147-A177-3AD203B41FA5}">
                      <a16:colId xmlns:a16="http://schemas.microsoft.com/office/drawing/2014/main" val="794582980"/>
                    </a:ext>
                  </a:extLst>
                </a:gridCol>
                <a:gridCol w="370702">
                  <a:extLst>
                    <a:ext uri="{9D8B030D-6E8A-4147-A177-3AD203B41FA5}">
                      <a16:colId xmlns:a16="http://schemas.microsoft.com/office/drawing/2014/main" val="1296731749"/>
                    </a:ext>
                  </a:extLst>
                </a:gridCol>
                <a:gridCol w="378941">
                  <a:extLst>
                    <a:ext uri="{9D8B030D-6E8A-4147-A177-3AD203B41FA5}">
                      <a16:colId xmlns:a16="http://schemas.microsoft.com/office/drawing/2014/main" val="1595347201"/>
                    </a:ext>
                  </a:extLst>
                </a:gridCol>
                <a:gridCol w="370703">
                  <a:extLst>
                    <a:ext uri="{9D8B030D-6E8A-4147-A177-3AD203B41FA5}">
                      <a16:colId xmlns:a16="http://schemas.microsoft.com/office/drawing/2014/main" val="339034672"/>
                    </a:ext>
                  </a:extLst>
                </a:gridCol>
                <a:gridCol w="469556">
                  <a:extLst>
                    <a:ext uri="{9D8B030D-6E8A-4147-A177-3AD203B41FA5}">
                      <a16:colId xmlns:a16="http://schemas.microsoft.com/office/drawing/2014/main" val="1771343023"/>
                    </a:ext>
                  </a:extLst>
                </a:gridCol>
                <a:gridCol w="626076">
                  <a:extLst>
                    <a:ext uri="{9D8B030D-6E8A-4147-A177-3AD203B41FA5}">
                      <a16:colId xmlns:a16="http://schemas.microsoft.com/office/drawing/2014/main" val="2866405829"/>
                    </a:ext>
                  </a:extLst>
                </a:gridCol>
                <a:gridCol w="593124">
                  <a:extLst>
                    <a:ext uri="{9D8B030D-6E8A-4147-A177-3AD203B41FA5}">
                      <a16:colId xmlns:a16="http://schemas.microsoft.com/office/drawing/2014/main" val="522164469"/>
                    </a:ext>
                  </a:extLst>
                </a:gridCol>
                <a:gridCol w="461318">
                  <a:extLst>
                    <a:ext uri="{9D8B030D-6E8A-4147-A177-3AD203B41FA5}">
                      <a16:colId xmlns:a16="http://schemas.microsoft.com/office/drawing/2014/main" val="887141349"/>
                    </a:ext>
                  </a:extLst>
                </a:gridCol>
              </a:tblGrid>
              <a:tr h="1342995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№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темы</a:t>
                      </a:r>
                      <a:endParaRPr lang="ru-RU" sz="12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Всего </a:t>
                      </a:r>
                      <a:r>
                        <a:rPr lang="ru-RU" sz="1200" dirty="0" err="1">
                          <a:effectLst/>
                        </a:rPr>
                        <a:t>участ</a:t>
                      </a:r>
                      <a:r>
                        <a:rPr lang="ru-RU" sz="1200" dirty="0">
                          <a:effectLst/>
                        </a:rPr>
                        <a:t>-ников</a:t>
                      </a:r>
                      <a:endParaRPr lang="ru-RU" sz="12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Зачет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по требованиям</a:t>
                      </a:r>
                      <a:endParaRPr lang="ru-RU" sz="12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Зачетов по критериям</a:t>
                      </a:r>
                      <a:endParaRPr lang="ru-RU" sz="12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Незачет по требованиям</a:t>
                      </a:r>
                      <a:endParaRPr lang="ru-RU" sz="12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Незачетов по критериям</a:t>
                      </a:r>
                      <a:endParaRPr lang="ru-RU" sz="12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Всего</a:t>
                      </a:r>
                      <a:endParaRPr lang="ru-RU" sz="12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5981457"/>
                  </a:ext>
                </a:extLst>
              </a:tr>
              <a:tr h="55577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</a:t>
                      </a:r>
                      <a:endParaRPr lang="ru-RU" sz="12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</a:t>
                      </a:r>
                      <a:endParaRPr lang="ru-RU" sz="12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К1</a:t>
                      </a:r>
                      <a:endParaRPr lang="ru-RU" sz="12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К2</a:t>
                      </a:r>
                      <a:endParaRPr lang="ru-RU" sz="12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К3</a:t>
                      </a:r>
                      <a:endParaRPr lang="ru-RU" sz="12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К4</a:t>
                      </a:r>
                      <a:endParaRPr lang="ru-RU" sz="12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К5</a:t>
                      </a:r>
                      <a:endParaRPr lang="ru-RU" sz="12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</a:t>
                      </a:r>
                      <a:endParaRPr lang="ru-RU" sz="12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</a:t>
                      </a:r>
                      <a:endParaRPr lang="ru-RU" sz="12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К1</a:t>
                      </a:r>
                      <a:endParaRPr lang="ru-RU" sz="12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К2</a:t>
                      </a:r>
                      <a:endParaRPr lang="ru-RU" sz="12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К3</a:t>
                      </a:r>
                      <a:endParaRPr lang="ru-RU" sz="12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К4</a:t>
                      </a:r>
                      <a:endParaRPr lang="ru-RU" sz="12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К5</a:t>
                      </a:r>
                      <a:endParaRPr lang="ru-RU" sz="12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зач-тено</a:t>
                      </a:r>
                      <a:endParaRPr lang="ru-RU" sz="12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не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зач-тено</a:t>
                      </a:r>
                      <a:endParaRPr lang="ru-RU" sz="12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/>
                </a:tc>
                <a:extLst>
                  <a:ext uri="{0D108BD9-81ED-4DB2-BD59-A6C34878D82A}">
                    <a16:rowId xmlns:a16="http://schemas.microsoft.com/office/drawing/2014/main" val="1579312094"/>
                  </a:ext>
                </a:extLst>
              </a:tr>
              <a:tr h="67149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909</a:t>
                      </a:r>
                      <a:endParaRPr lang="ru-RU" sz="16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216</a:t>
                      </a:r>
                      <a:endParaRPr lang="ru-RU" sz="16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216</a:t>
                      </a:r>
                      <a:endParaRPr lang="ru-RU" sz="16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216</a:t>
                      </a:r>
                      <a:endParaRPr lang="ru-RU" sz="16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216</a:t>
                      </a:r>
                      <a:endParaRPr lang="ru-RU" sz="16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216</a:t>
                      </a:r>
                      <a:endParaRPr lang="ru-RU" sz="16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210</a:t>
                      </a:r>
                      <a:endParaRPr lang="ru-RU" sz="16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203</a:t>
                      </a:r>
                      <a:endParaRPr lang="ru-RU" sz="16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117</a:t>
                      </a:r>
                      <a:endParaRPr lang="ru-RU" sz="16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0</a:t>
                      </a:r>
                      <a:endParaRPr lang="ru-RU" sz="16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0</a:t>
                      </a:r>
                      <a:endParaRPr lang="ru-RU" sz="16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0</a:t>
                      </a:r>
                      <a:endParaRPr lang="ru-RU" sz="16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0</a:t>
                      </a:r>
                      <a:endParaRPr lang="ru-RU" sz="16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6</a:t>
                      </a:r>
                      <a:endParaRPr lang="ru-RU" sz="16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13</a:t>
                      </a:r>
                      <a:endParaRPr lang="ru-RU" sz="16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99</a:t>
                      </a:r>
                      <a:endParaRPr lang="ru-RU" sz="16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216</a:t>
                      </a:r>
                      <a:endParaRPr lang="ru-RU" sz="16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0</a:t>
                      </a:r>
                      <a:endParaRPr lang="ru-RU" sz="16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/>
                </a:tc>
                <a:extLst>
                  <a:ext uri="{0D108BD9-81ED-4DB2-BD59-A6C34878D82A}">
                    <a16:rowId xmlns:a16="http://schemas.microsoft.com/office/drawing/2014/main" val="3879138648"/>
                  </a:ext>
                </a:extLst>
              </a:tr>
              <a:tr h="3357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929</a:t>
                      </a:r>
                      <a:endParaRPr lang="ru-RU" sz="16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89</a:t>
                      </a:r>
                      <a:endParaRPr lang="ru-RU" sz="16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89</a:t>
                      </a:r>
                      <a:endParaRPr lang="ru-RU" sz="16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89</a:t>
                      </a:r>
                      <a:endParaRPr lang="ru-RU" sz="16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89</a:t>
                      </a:r>
                      <a:endParaRPr lang="ru-RU" sz="16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89</a:t>
                      </a:r>
                      <a:endParaRPr lang="ru-RU" sz="16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83</a:t>
                      </a:r>
                      <a:endParaRPr lang="ru-RU" sz="16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76</a:t>
                      </a:r>
                      <a:endParaRPr lang="ru-RU" sz="16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52</a:t>
                      </a:r>
                      <a:endParaRPr lang="ru-RU" sz="16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0</a:t>
                      </a:r>
                      <a:endParaRPr lang="ru-RU" sz="16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0</a:t>
                      </a:r>
                      <a:endParaRPr lang="ru-RU" sz="16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0</a:t>
                      </a:r>
                      <a:endParaRPr lang="ru-RU" sz="16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0</a:t>
                      </a:r>
                      <a:endParaRPr lang="ru-RU" sz="16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6</a:t>
                      </a:r>
                      <a:endParaRPr lang="ru-RU" sz="16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13</a:t>
                      </a:r>
                      <a:endParaRPr lang="ru-RU" sz="16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37</a:t>
                      </a:r>
                      <a:endParaRPr lang="ru-RU" sz="16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89</a:t>
                      </a:r>
                      <a:endParaRPr lang="ru-RU" sz="16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0</a:t>
                      </a:r>
                      <a:endParaRPr lang="ru-RU" sz="16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/>
                </a:tc>
                <a:extLst>
                  <a:ext uri="{0D108BD9-81ED-4DB2-BD59-A6C34878D82A}">
                    <a16:rowId xmlns:a16="http://schemas.microsoft.com/office/drawing/2014/main" val="3914650088"/>
                  </a:ext>
                </a:extLst>
              </a:tr>
              <a:tr h="3357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949</a:t>
                      </a:r>
                      <a:endParaRPr lang="ru-RU" sz="16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</a:t>
                      </a:r>
                      <a:endParaRPr lang="ru-RU" sz="16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</a:t>
                      </a:r>
                      <a:endParaRPr lang="ru-RU" sz="16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</a:t>
                      </a:r>
                      <a:endParaRPr lang="ru-RU" sz="16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</a:t>
                      </a:r>
                      <a:endParaRPr lang="ru-RU" sz="16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</a:t>
                      </a:r>
                      <a:endParaRPr lang="ru-RU" sz="16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</a:t>
                      </a:r>
                      <a:endParaRPr lang="ru-RU" sz="16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</a:t>
                      </a:r>
                      <a:endParaRPr lang="ru-RU" sz="16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</a:t>
                      </a:r>
                      <a:endParaRPr lang="ru-RU" sz="16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0</a:t>
                      </a:r>
                      <a:endParaRPr lang="ru-RU" sz="16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0</a:t>
                      </a:r>
                      <a:endParaRPr lang="ru-RU" sz="16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0</a:t>
                      </a:r>
                      <a:endParaRPr lang="ru-RU" sz="16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0</a:t>
                      </a:r>
                      <a:endParaRPr lang="ru-RU" sz="16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0</a:t>
                      </a:r>
                      <a:endParaRPr lang="ru-RU" sz="16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0</a:t>
                      </a:r>
                      <a:endParaRPr lang="ru-RU" sz="16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0</a:t>
                      </a:r>
                      <a:endParaRPr lang="ru-RU" sz="16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</a:t>
                      </a:r>
                      <a:endParaRPr lang="ru-RU" sz="16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0</a:t>
                      </a:r>
                      <a:endParaRPr lang="ru-RU" sz="16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/>
                </a:tc>
                <a:extLst>
                  <a:ext uri="{0D108BD9-81ED-4DB2-BD59-A6C34878D82A}">
                    <a16:rowId xmlns:a16="http://schemas.microsoft.com/office/drawing/2014/main" val="2922736148"/>
                  </a:ext>
                </a:extLst>
              </a:tr>
              <a:tr h="67149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Итого</a:t>
                      </a:r>
                      <a:endParaRPr lang="ru-RU" sz="16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306</a:t>
                      </a:r>
                      <a:endParaRPr lang="ru-RU" sz="16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306</a:t>
                      </a:r>
                      <a:endParaRPr lang="ru-RU" sz="16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306</a:t>
                      </a:r>
                      <a:endParaRPr lang="ru-RU" sz="16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306</a:t>
                      </a:r>
                      <a:endParaRPr lang="ru-RU" sz="16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306</a:t>
                      </a:r>
                      <a:endParaRPr lang="ru-RU" sz="16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294</a:t>
                      </a:r>
                      <a:endParaRPr lang="ru-RU" sz="16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280</a:t>
                      </a:r>
                      <a:endParaRPr lang="ru-RU" sz="16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170</a:t>
                      </a:r>
                      <a:endParaRPr lang="ru-RU" sz="16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0</a:t>
                      </a:r>
                      <a:endParaRPr lang="ru-RU" sz="16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0</a:t>
                      </a:r>
                      <a:endParaRPr lang="ru-RU" sz="16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0</a:t>
                      </a:r>
                      <a:endParaRPr lang="ru-RU" sz="16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0</a:t>
                      </a:r>
                      <a:endParaRPr lang="ru-RU" sz="16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12</a:t>
                      </a:r>
                      <a:endParaRPr lang="ru-RU" sz="16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26</a:t>
                      </a:r>
                      <a:endParaRPr lang="ru-RU" sz="16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136</a:t>
                      </a:r>
                      <a:endParaRPr lang="ru-RU" sz="16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306</a:t>
                      </a:r>
                      <a:endParaRPr lang="ru-RU" sz="16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0</a:t>
                      </a:r>
                      <a:endParaRPr lang="ru-RU" sz="16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/>
                </a:tc>
                <a:extLst>
                  <a:ext uri="{0D108BD9-81ED-4DB2-BD59-A6C34878D82A}">
                    <a16:rowId xmlns:a16="http://schemas.microsoft.com/office/drawing/2014/main" val="3465993077"/>
                  </a:ext>
                </a:extLst>
              </a:tr>
            </a:tbl>
          </a:graphicData>
        </a:graphic>
      </p:graphicFrame>
      <p:sp>
        <p:nvSpPr>
          <p:cNvPr id="3" name="Rectangle 1">
            <a:extLst>
              <a:ext uri="{FF2B5EF4-FFF2-40B4-BE49-F238E27FC236}">
                <a16:creationId xmlns:a16="http://schemas.microsoft.com/office/drawing/2014/main" id="{2539C709-51DA-495C-8ABB-61C5A41BE9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-78430" y="283738"/>
            <a:ext cx="75311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Результаты проверки итогового изложения</a:t>
            </a:r>
            <a:r>
              <a:rPr kumimoji="0" lang="ru-RU" altLang="ru-RU" sz="140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ru-RU" sz="1400" dirty="0">
              <a:ea typeface="Times New Roman" panose="02020603050405020304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714A9A4E-6FB1-42ED-94B7-179CA01551EB}"/>
              </a:ext>
            </a:extLst>
          </p:cNvPr>
          <p:cNvSpPr/>
          <p:nvPr/>
        </p:nvSpPr>
        <p:spPr>
          <a:xfrm>
            <a:off x="-271506" y="5934670"/>
            <a:ext cx="941550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49263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dirty="0">
                <a:solidFill>
                  <a:srgbClr val="000000"/>
                </a:solidFill>
                <a:latin typeface="ArialMT" charset="0"/>
                <a:ea typeface="Times New Roman" panose="02020603050405020304" pitchFamily="18" charset="0"/>
              </a:rPr>
              <a:t>Таким образом, 306 участников итогового изложения (100%) получили зачет.</a:t>
            </a:r>
            <a:endParaRPr lang="ru-RU" altLang="ru-RU" dirty="0">
              <a:solidFill>
                <a:prstClr val="black"/>
              </a:solidFill>
            </a:endParaRPr>
          </a:p>
          <a:p>
            <a:pPr lvl="0" indent="45085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dirty="0">
                <a:solidFill>
                  <a:srgbClr val="000000"/>
                </a:solidFill>
                <a:latin typeface="ArialMT" charset="0"/>
                <a:ea typeface="Times New Roman" panose="02020603050405020304" pitchFamily="18" charset="0"/>
              </a:rPr>
              <a:t> </a:t>
            </a:r>
            <a:endParaRPr lang="ru-RU" altLang="ru-RU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5" name="Стрелка: пятиугольник 4">
            <a:extLst>
              <a:ext uri="{FF2B5EF4-FFF2-40B4-BE49-F238E27FC236}">
                <a16:creationId xmlns:a16="http://schemas.microsoft.com/office/drawing/2014/main" id="{2ED7127B-AC51-479F-8298-EE49ED44B2EB}"/>
              </a:ext>
            </a:extLst>
          </p:cNvPr>
          <p:cNvSpPr/>
          <p:nvPr/>
        </p:nvSpPr>
        <p:spPr>
          <a:xfrm rot="5400000">
            <a:off x="8461396" y="76366"/>
            <a:ext cx="628649" cy="520741"/>
          </a:xfrm>
          <a:prstGeom prst="homePlate">
            <a:avLst>
              <a:gd name="adj" fmla="val 63066"/>
            </a:avLst>
          </a:prstGeom>
          <a:solidFill>
            <a:srgbClr val="025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10800" tIns="10800" rIns="10800" bIns="10800" rtlCol="0" anchor="ctr"/>
          <a:lstStyle/>
          <a:p>
            <a:pPr algn="ctr"/>
            <a:r>
              <a:rPr lang="en-US" dirty="0"/>
              <a:t>19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684395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9D91D8-35EB-4DF6-9A0F-2CF0A50F2B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5021" y="2120900"/>
            <a:ext cx="8133958" cy="3886200"/>
          </a:xfrm>
        </p:spPr>
        <p:txBody>
          <a:bodyPr anchor="ctr">
            <a:normAutofit fontScale="90000"/>
          </a:bodyPr>
          <a:lstStyle/>
          <a:p>
            <a:br>
              <a:rPr lang="en-US" sz="5400" b="1" dirty="0">
                <a:solidFill>
                  <a:srgbClr val="025373"/>
                </a:solidFill>
              </a:rPr>
            </a:br>
            <a:r>
              <a:rPr lang="ru-RU" sz="5300" b="1" dirty="0">
                <a:solidFill>
                  <a:srgbClr val="025373"/>
                </a:solidFill>
              </a:rPr>
              <a:t>Анализ результатов итогового сочинения (изложения) в выпускных классах школ Приморского края в  2021-2022 учебном году</a:t>
            </a:r>
            <a:br>
              <a:rPr lang="ru-RU" sz="5400" b="1" dirty="0">
                <a:solidFill>
                  <a:srgbClr val="025373"/>
                </a:solidFill>
              </a:rPr>
            </a:br>
            <a:endParaRPr lang="ru-RU" sz="5400" b="1" dirty="0">
              <a:solidFill>
                <a:srgbClr val="025373"/>
              </a:solidFill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0C4E286-EF38-443E-A249-4927F9337A74}"/>
              </a:ext>
            </a:extLst>
          </p:cNvPr>
          <p:cNvSpPr/>
          <p:nvPr/>
        </p:nvSpPr>
        <p:spPr>
          <a:xfrm>
            <a:off x="0" y="6711350"/>
            <a:ext cx="9144000" cy="146649"/>
          </a:xfrm>
          <a:prstGeom prst="rect">
            <a:avLst/>
          </a:prstGeom>
          <a:solidFill>
            <a:srgbClr val="02537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6" name="Полилиния: фигура 15">
            <a:extLst>
              <a:ext uri="{FF2B5EF4-FFF2-40B4-BE49-F238E27FC236}">
                <a16:creationId xmlns:a16="http://schemas.microsoft.com/office/drawing/2014/main" id="{5D8BE257-DB1A-494D-AD45-3A1B42BBFB5F}"/>
              </a:ext>
            </a:extLst>
          </p:cNvPr>
          <p:cNvSpPr/>
          <p:nvPr/>
        </p:nvSpPr>
        <p:spPr>
          <a:xfrm rot="10800000">
            <a:off x="0" y="-28392"/>
            <a:ext cx="9144000" cy="365127"/>
          </a:xfrm>
          <a:custGeom>
            <a:avLst/>
            <a:gdLst>
              <a:gd name="connsiteX0" fmla="*/ 6306605 w 9144000"/>
              <a:gd name="connsiteY0" fmla="*/ 0 h 365127"/>
              <a:gd name="connsiteX1" fmla="*/ 7918101 w 9144000"/>
              <a:gd name="connsiteY1" fmla="*/ 0 h 365127"/>
              <a:gd name="connsiteX2" fmla="*/ 8952270 w 9144000"/>
              <a:gd name="connsiteY2" fmla="*/ 0 h 365127"/>
              <a:gd name="connsiteX3" fmla="*/ 9144000 w 9144000"/>
              <a:gd name="connsiteY3" fmla="*/ 0 h 365127"/>
              <a:gd name="connsiteX4" fmla="*/ 9144000 w 9144000"/>
              <a:gd name="connsiteY4" fmla="*/ 218478 h 365127"/>
              <a:gd name="connsiteX5" fmla="*/ 9144000 w 9144000"/>
              <a:gd name="connsiteY5" fmla="*/ 353553 h 365127"/>
              <a:gd name="connsiteX6" fmla="*/ 9144000 w 9144000"/>
              <a:gd name="connsiteY6" fmla="*/ 365127 h 365127"/>
              <a:gd name="connsiteX7" fmla="*/ 0 w 9144000"/>
              <a:gd name="connsiteY7" fmla="*/ 365127 h 365127"/>
              <a:gd name="connsiteX8" fmla="*/ 0 w 9144000"/>
              <a:gd name="connsiteY8" fmla="*/ 218478 h 365127"/>
              <a:gd name="connsiteX9" fmla="*/ 6150638 w 9144000"/>
              <a:gd name="connsiteY9" fmla="*/ 218478 h 365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144000" h="365127">
                <a:moveTo>
                  <a:pt x="6306605" y="0"/>
                </a:moveTo>
                <a:lnTo>
                  <a:pt x="7918101" y="0"/>
                </a:lnTo>
                <a:lnTo>
                  <a:pt x="8952270" y="0"/>
                </a:lnTo>
                <a:lnTo>
                  <a:pt x="9144000" y="0"/>
                </a:lnTo>
                <a:lnTo>
                  <a:pt x="9144000" y="218478"/>
                </a:lnTo>
                <a:lnTo>
                  <a:pt x="9144000" y="353553"/>
                </a:lnTo>
                <a:lnTo>
                  <a:pt x="9144000" y="365127"/>
                </a:lnTo>
                <a:lnTo>
                  <a:pt x="0" y="365127"/>
                </a:lnTo>
                <a:lnTo>
                  <a:pt x="0" y="218478"/>
                </a:lnTo>
                <a:lnTo>
                  <a:pt x="6150638" y="218478"/>
                </a:lnTo>
                <a:close/>
              </a:path>
            </a:pathLst>
          </a:custGeom>
          <a:solidFill>
            <a:srgbClr val="025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4C55DB0D-92EC-49B8-87C3-4A6E225D33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0624" y="488515"/>
            <a:ext cx="1596226" cy="174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24541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F63FC171-5C66-4315-93E2-28A3E4A5A9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08" y="378197"/>
            <a:ext cx="8604291" cy="707854"/>
          </a:xfrm>
        </p:spPr>
        <p:txBody>
          <a:bodyPr>
            <a:normAutofit/>
          </a:bodyPr>
          <a:lstStyle/>
          <a:p>
            <a:r>
              <a:rPr lang="ru-RU" sz="2000" b="1" dirty="0">
                <a:solidFill>
                  <a:srgbClr val="025373"/>
                </a:solidFill>
                <a:latin typeface="+mn-lt"/>
              </a:rPr>
              <a:t>К проверке по критериям оценивания допускались итоговые изложения, соответствующие установленным требованиям: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5D86C80C-154E-4A9A-91A8-0B09FE1889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7500" y="1400376"/>
            <a:ext cx="8623300" cy="5092498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buNone/>
            </a:pPr>
            <a:r>
              <a:rPr lang="ru-RU" sz="2000" dirty="0">
                <a:solidFill>
                  <a:srgbClr val="025373"/>
                </a:solidFill>
              </a:rPr>
              <a:t>	</a:t>
            </a:r>
            <a:endParaRPr lang="ru-RU" sz="2000" b="1" dirty="0">
              <a:solidFill>
                <a:srgbClr val="025373"/>
              </a:solidFill>
            </a:endParaRPr>
          </a:p>
          <a:p>
            <a:pPr marL="0" indent="0">
              <a:lnSpc>
                <a:spcPct val="114000"/>
              </a:lnSpc>
              <a:buNone/>
            </a:pPr>
            <a:r>
              <a:rPr lang="ru-RU" sz="2000" b="1" dirty="0">
                <a:solidFill>
                  <a:srgbClr val="025373"/>
                </a:solidFill>
              </a:rPr>
              <a:t>	</a:t>
            </a:r>
          </a:p>
          <a:p>
            <a:pPr marL="0" indent="0">
              <a:lnSpc>
                <a:spcPct val="114000"/>
              </a:lnSpc>
              <a:buNone/>
            </a:pPr>
            <a:endParaRPr lang="ru-RU" sz="2000" b="1" dirty="0">
              <a:solidFill>
                <a:srgbClr val="025373"/>
              </a:solidFill>
            </a:endParaRPr>
          </a:p>
          <a:p>
            <a:pPr marL="0" indent="0">
              <a:lnSpc>
                <a:spcPct val="114000"/>
              </a:lnSpc>
              <a:buNone/>
            </a:pPr>
            <a:endParaRPr lang="ru-RU" sz="2000" b="1" dirty="0">
              <a:solidFill>
                <a:srgbClr val="025373"/>
              </a:solidFill>
            </a:endParaRPr>
          </a:p>
          <a:p>
            <a:pPr marL="0" indent="0">
              <a:lnSpc>
                <a:spcPct val="114000"/>
              </a:lnSpc>
              <a:buNone/>
            </a:pPr>
            <a:endParaRPr lang="ru-RU" sz="2000" b="1" dirty="0">
              <a:solidFill>
                <a:srgbClr val="025373"/>
              </a:solidFill>
            </a:endParaRPr>
          </a:p>
        </p:txBody>
      </p:sp>
      <p:sp>
        <p:nvSpPr>
          <p:cNvPr id="17" name="Полилиния: фигура 16">
            <a:extLst>
              <a:ext uri="{FF2B5EF4-FFF2-40B4-BE49-F238E27FC236}">
                <a16:creationId xmlns:a16="http://schemas.microsoft.com/office/drawing/2014/main" id="{A2A92061-5817-48F5-8C5E-F4EAEC6C368B}"/>
              </a:ext>
            </a:extLst>
          </p:cNvPr>
          <p:cNvSpPr/>
          <p:nvPr/>
        </p:nvSpPr>
        <p:spPr>
          <a:xfrm>
            <a:off x="-1" y="6492873"/>
            <a:ext cx="9144000" cy="365127"/>
          </a:xfrm>
          <a:custGeom>
            <a:avLst/>
            <a:gdLst>
              <a:gd name="connsiteX0" fmla="*/ 6306605 w 9144000"/>
              <a:gd name="connsiteY0" fmla="*/ 0 h 365127"/>
              <a:gd name="connsiteX1" fmla="*/ 7918101 w 9144000"/>
              <a:gd name="connsiteY1" fmla="*/ 0 h 365127"/>
              <a:gd name="connsiteX2" fmla="*/ 8952270 w 9144000"/>
              <a:gd name="connsiteY2" fmla="*/ 0 h 365127"/>
              <a:gd name="connsiteX3" fmla="*/ 9144000 w 9144000"/>
              <a:gd name="connsiteY3" fmla="*/ 0 h 365127"/>
              <a:gd name="connsiteX4" fmla="*/ 9144000 w 9144000"/>
              <a:gd name="connsiteY4" fmla="*/ 218478 h 365127"/>
              <a:gd name="connsiteX5" fmla="*/ 9144000 w 9144000"/>
              <a:gd name="connsiteY5" fmla="*/ 353553 h 365127"/>
              <a:gd name="connsiteX6" fmla="*/ 9144000 w 9144000"/>
              <a:gd name="connsiteY6" fmla="*/ 365127 h 365127"/>
              <a:gd name="connsiteX7" fmla="*/ 0 w 9144000"/>
              <a:gd name="connsiteY7" fmla="*/ 365127 h 365127"/>
              <a:gd name="connsiteX8" fmla="*/ 0 w 9144000"/>
              <a:gd name="connsiteY8" fmla="*/ 218478 h 365127"/>
              <a:gd name="connsiteX9" fmla="*/ 6150638 w 9144000"/>
              <a:gd name="connsiteY9" fmla="*/ 218478 h 365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144000" h="365127">
                <a:moveTo>
                  <a:pt x="6306605" y="0"/>
                </a:moveTo>
                <a:lnTo>
                  <a:pt x="7918101" y="0"/>
                </a:lnTo>
                <a:lnTo>
                  <a:pt x="8952270" y="0"/>
                </a:lnTo>
                <a:lnTo>
                  <a:pt x="9144000" y="0"/>
                </a:lnTo>
                <a:lnTo>
                  <a:pt x="9144000" y="218478"/>
                </a:lnTo>
                <a:lnTo>
                  <a:pt x="9144000" y="353553"/>
                </a:lnTo>
                <a:lnTo>
                  <a:pt x="9144000" y="365127"/>
                </a:lnTo>
                <a:lnTo>
                  <a:pt x="0" y="365127"/>
                </a:lnTo>
                <a:lnTo>
                  <a:pt x="0" y="218478"/>
                </a:lnTo>
                <a:lnTo>
                  <a:pt x="6150638" y="218478"/>
                </a:lnTo>
                <a:close/>
              </a:path>
            </a:pathLst>
          </a:custGeom>
          <a:solidFill>
            <a:srgbClr val="025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олилиния: фигура 17">
            <a:extLst>
              <a:ext uri="{FF2B5EF4-FFF2-40B4-BE49-F238E27FC236}">
                <a16:creationId xmlns:a16="http://schemas.microsoft.com/office/drawing/2014/main" id="{8C6318FB-A597-45DB-B9B9-EABBB1C09BE4}"/>
              </a:ext>
            </a:extLst>
          </p:cNvPr>
          <p:cNvSpPr/>
          <p:nvPr/>
        </p:nvSpPr>
        <p:spPr>
          <a:xfrm rot="10800000">
            <a:off x="0" y="-28392"/>
            <a:ext cx="9144000" cy="365127"/>
          </a:xfrm>
          <a:custGeom>
            <a:avLst/>
            <a:gdLst>
              <a:gd name="connsiteX0" fmla="*/ 6306605 w 9144000"/>
              <a:gd name="connsiteY0" fmla="*/ 0 h 365127"/>
              <a:gd name="connsiteX1" fmla="*/ 7918101 w 9144000"/>
              <a:gd name="connsiteY1" fmla="*/ 0 h 365127"/>
              <a:gd name="connsiteX2" fmla="*/ 8952270 w 9144000"/>
              <a:gd name="connsiteY2" fmla="*/ 0 h 365127"/>
              <a:gd name="connsiteX3" fmla="*/ 9144000 w 9144000"/>
              <a:gd name="connsiteY3" fmla="*/ 0 h 365127"/>
              <a:gd name="connsiteX4" fmla="*/ 9144000 w 9144000"/>
              <a:gd name="connsiteY4" fmla="*/ 218478 h 365127"/>
              <a:gd name="connsiteX5" fmla="*/ 9144000 w 9144000"/>
              <a:gd name="connsiteY5" fmla="*/ 353553 h 365127"/>
              <a:gd name="connsiteX6" fmla="*/ 9144000 w 9144000"/>
              <a:gd name="connsiteY6" fmla="*/ 365127 h 365127"/>
              <a:gd name="connsiteX7" fmla="*/ 0 w 9144000"/>
              <a:gd name="connsiteY7" fmla="*/ 365127 h 365127"/>
              <a:gd name="connsiteX8" fmla="*/ 0 w 9144000"/>
              <a:gd name="connsiteY8" fmla="*/ 218478 h 365127"/>
              <a:gd name="connsiteX9" fmla="*/ 6150638 w 9144000"/>
              <a:gd name="connsiteY9" fmla="*/ 218478 h 365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144000" h="365127">
                <a:moveTo>
                  <a:pt x="6306605" y="0"/>
                </a:moveTo>
                <a:lnTo>
                  <a:pt x="7918101" y="0"/>
                </a:lnTo>
                <a:lnTo>
                  <a:pt x="8952270" y="0"/>
                </a:lnTo>
                <a:lnTo>
                  <a:pt x="9144000" y="0"/>
                </a:lnTo>
                <a:lnTo>
                  <a:pt x="9144000" y="218478"/>
                </a:lnTo>
                <a:lnTo>
                  <a:pt x="9144000" y="353553"/>
                </a:lnTo>
                <a:lnTo>
                  <a:pt x="9144000" y="365127"/>
                </a:lnTo>
                <a:lnTo>
                  <a:pt x="0" y="365127"/>
                </a:lnTo>
                <a:lnTo>
                  <a:pt x="0" y="218478"/>
                </a:lnTo>
                <a:lnTo>
                  <a:pt x="6150638" y="218478"/>
                </a:lnTo>
                <a:close/>
              </a:path>
            </a:pathLst>
          </a:custGeom>
          <a:solidFill>
            <a:srgbClr val="025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: пятиугольник 18">
            <a:extLst>
              <a:ext uri="{FF2B5EF4-FFF2-40B4-BE49-F238E27FC236}">
                <a16:creationId xmlns:a16="http://schemas.microsoft.com/office/drawing/2014/main" id="{0F0619EE-28AD-446A-8012-3F465FAF03ED}"/>
              </a:ext>
            </a:extLst>
          </p:cNvPr>
          <p:cNvSpPr/>
          <p:nvPr/>
        </p:nvSpPr>
        <p:spPr>
          <a:xfrm rot="5400000">
            <a:off x="8461396" y="76366"/>
            <a:ext cx="628649" cy="520741"/>
          </a:xfrm>
          <a:prstGeom prst="homePlate">
            <a:avLst>
              <a:gd name="adj" fmla="val 63066"/>
            </a:avLst>
          </a:prstGeom>
          <a:solidFill>
            <a:srgbClr val="025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10800" tIns="10800" rIns="10800" bIns="10800" rtlCol="0" anchor="ctr"/>
          <a:lstStyle/>
          <a:p>
            <a:pPr algn="ctr"/>
            <a:r>
              <a:rPr lang="ru-RU" dirty="0"/>
              <a:t>2</a:t>
            </a:r>
            <a:r>
              <a:rPr lang="en-US" dirty="0"/>
              <a:t>0</a:t>
            </a:r>
            <a:endParaRPr lang="ru-RU" dirty="0"/>
          </a:p>
        </p:txBody>
      </p:sp>
      <p:cxnSp>
        <p:nvCxnSpPr>
          <p:cNvPr id="24" name="Прямая соединительная линия 23">
            <a:extLst>
              <a:ext uri="{FF2B5EF4-FFF2-40B4-BE49-F238E27FC236}">
                <a16:creationId xmlns:a16="http://schemas.microsoft.com/office/drawing/2014/main" id="{CA018956-7AAA-45A5-9D22-6A1E1068E692}"/>
              </a:ext>
            </a:extLst>
          </p:cNvPr>
          <p:cNvCxnSpPr>
            <a:cxnSpLocks/>
          </p:cNvCxnSpPr>
          <p:nvPr/>
        </p:nvCxnSpPr>
        <p:spPr>
          <a:xfrm>
            <a:off x="628650" y="1025718"/>
            <a:ext cx="7886700" cy="0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27F4A89B-9C60-4B02-9A30-A31AFFFE27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597853"/>
              </p:ext>
            </p:extLst>
          </p:nvPr>
        </p:nvGraphicFramePr>
        <p:xfrm>
          <a:off x="203200" y="1035249"/>
          <a:ext cx="8737600" cy="395249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998097">
                  <a:extLst>
                    <a:ext uri="{9D8B030D-6E8A-4147-A177-3AD203B41FA5}">
                      <a16:colId xmlns:a16="http://schemas.microsoft.com/office/drawing/2014/main" val="3592550423"/>
                    </a:ext>
                  </a:extLst>
                </a:gridCol>
                <a:gridCol w="1145060">
                  <a:extLst>
                    <a:ext uri="{9D8B030D-6E8A-4147-A177-3AD203B41FA5}">
                      <a16:colId xmlns:a16="http://schemas.microsoft.com/office/drawing/2014/main" val="101014545"/>
                    </a:ext>
                  </a:extLst>
                </a:gridCol>
                <a:gridCol w="1618339">
                  <a:extLst>
                    <a:ext uri="{9D8B030D-6E8A-4147-A177-3AD203B41FA5}">
                      <a16:colId xmlns:a16="http://schemas.microsoft.com/office/drawing/2014/main" val="1710356678"/>
                    </a:ext>
                  </a:extLst>
                </a:gridCol>
                <a:gridCol w="1976104">
                  <a:extLst>
                    <a:ext uri="{9D8B030D-6E8A-4147-A177-3AD203B41FA5}">
                      <a16:colId xmlns:a16="http://schemas.microsoft.com/office/drawing/2014/main" val="3244774886"/>
                    </a:ext>
                  </a:extLst>
                </a:gridCol>
              </a:tblGrid>
              <a:tr h="2004513">
                <a:tc>
                  <a:txBody>
                    <a:bodyPr/>
                    <a:lstStyle/>
                    <a:p>
                      <a:r>
                        <a:rPr lang="ru-RU" dirty="0"/>
                        <a:t>Наименование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Общее кол-во работ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Кол-во работ, получивших зачет по требованиям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% получивших зачет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96110401"/>
                  </a:ext>
                </a:extLst>
              </a:tr>
              <a:tr h="1048825">
                <a:tc>
                  <a:txBody>
                    <a:bodyPr/>
                    <a:lstStyle/>
                    <a:p>
                      <a:pPr algn="l"/>
                      <a:r>
                        <a:rPr lang="ru-RU" dirty="0"/>
                        <a:t>Требование № 1 «Объем итогового изложения»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306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306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38699790"/>
                  </a:ext>
                </a:extLst>
              </a:tr>
              <a:tr h="899154">
                <a:tc>
                  <a:txBody>
                    <a:bodyPr/>
                    <a:lstStyle/>
                    <a:p>
                      <a:r>
                        <a:rPr lang="ru-RU" dirty="0"/>
                        <a:t>Требование № 2 «Самостоятельность написания итогового изложения»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306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306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57301164"/>
                  </a:ext>
                </a:extLst>
              </a:tr>
            </a:tbl>
          </a:graphicData>
        </a:graphic>
      </p:graphicFrame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CD7D1A5E-3BB1-443B-9208-200C39F3DDED}"/>
              </a:ext>
            </a:extLst>
          </p:cNvPr>
          <p:cNvSpPr/>
          <p:nvPr/>
        </p:nvSpPr>
        <p:spPr>
          <a:xfrm>
            <a:off x="273050" y="5179094"/>
            <a:ext cx="8242300" cy="10397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4000"/>
              </a:lnSpc>
            </a:pPr>
            <a:r>
              <a:rPr lang="ru-RU" b="1" dirty="0">
                <a:solidFill>
                  <a:srgbClr val="025373"/>
                </a:solidFill>
              </a:rPr>
              <a:t>Работы 306 выпускников (100%) были допущены к проверке по критериям, так как соответствовали требованиям № 1 «Объем итогового изложения» и № 2 «Самостоятельность написания итогового изложения». </a:t>
            </a:r>
          </a:p>
        </p:txBody>
      </p:sp>
    </p:spTree>
    <p:extLst>
      <p:ext uri="{BB962C8B-B14F-4D97-AF65-F5344CB8AC3E}">
        <p14:creationId xmlns:p14="http://schemas.microsoft.com/office/powerpoint/2010/main" val="12652375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>
            <a:extLst>
              <a:ext uri="{FF2B5EF4-FFF2-40B4-BE49-F238E27FC236}">
                <a16:creationId xmlns:a16="http://schemas.microsoft.com/office/drawing/2014/main" id="{5D86C80C-154E-4A9A-91A8-0B09FE1889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2791" y="172521"/>
            <a:ext cx="8623300" cy="6484568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14000"/>
              </a:lnSpc>
              <a:buNone/>
            </a:pPr>
            <a:r>
              <a:rPr lang="ru-RU" sz="2000" dirty="0">
                <a:solidFill>
                  <a:srgbClr val="025373"/>
                </a:solidFill>
              </a:rPr>
              <a:t>	</a:t>
            </a:r>
            <a:endParaRPr lang="ru-RU" sz="2000" b="1" dirty="0">
              <a:solidFill>
                <a:srgbClr val="025373"/>
              </a:solidFill>
            </a:endParaRPr>
          </a:p>
          <a:p>
            <a:pPr marL="0" indent="0">
              <a:lnSpc>
                <a:spcPct val="114000"/>
              </a:lnSpc>
              <a:buNone/>
            </a:pPr>
            <a:r>
              <a:rPr lang="ru-RU" sz="2000" b="1" dirty="0">
                <a:solidFill>
                  <a:srgbClr val="025373"/>
                </a:solidFill>
              </a:rPr>
              <a:t>	Итоговое изложение (подробное), соответствующее установленным требованиям, также оценивалось по пяти критериям:</a:t>
            </a:r>
            <a:endParaRPr lang="ru-RU" sz="2900" b="1" dirty="0">
              <a:solidFill>
                <a:srgbClr val="025373"/>
              </a:solidFill>
            </a:endParaRPr>
          </a:p>
          <a:p>
            <a:pPr marL="0" indent="0">
              <a:lnSpc>
                <a:spcPct val="114000"/>
              </a:lnSpc>
              <a:buNone/>
            </a:pPr>
            <a:r>
              <a:rPr lang="ru-RU" sz="2000" b="1" dirty="0">
                <a:solidFill>
                  <a:srgbClr val="025373"/>
                </a:solidFill>
              </a:rPr>
              <a:t>Критерий № 1 «Содержание изложения».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ru-RU" sz="2000" b="1" dirty="0">
                <a:solidFill>
                  <a:srgbClr val="025373"/>
                </a:solidFill>
              </a:rPr>
              <a:t>Анализ 306 итоговых изложений по критерию № 1 «Содержание изложения» показал, что </a:t>
            </a:r>
            <a:r>
              <a:rPr lang="ru-RU" sz="2000" b="1" dirty="0">
                <a:solidFill>
                  <a:srgbClr val="FF0000"/>
                </a:solidFill>
              </a:rPr>
              <a:t>100%</a:t>
            </a:r>
            <a:r>
              <a:rPr lang="ru-RU" sz="2000" b="1" dirty="0">
                <a:solidFill>
                  <a:srgbClr val="025373"/>
                </a:solidFill>
              </a:rPr>
              <a:t> участников получили зачет по данному критерию.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ru-RU" sz="2000" b="1" dirty="0">
                <a:solidFill>
                  <a:srgbClr val="025373"/>
                </a:solidFill>
              </a:rPr>
              <a:t>Критерий № 2 «Логичность изложения». 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ru-RU" sz="2000" b="1" dirty="0">
                <a:solidFill>
                  <a:srgbClr val="025373"/>
                </a:solidFill>
              </a:rPr>
              <a:t>Анализ 306 итоговых изложений по критерию № 2 «Логичность изложения» показал, что </a:t>
            </a:r>
            <a:r>
              <a:rPr lang="ru-RU" sz="2000" b="1" dirty="0">
                <a:solidFill>
                  <a:srgbClr val="FF0000"/>
                </a:solidFill>
              </a:rPr>
              <a:t>100%</a:t>
            </a:r>
            <a:r>
              <a:rPr lang="ru-RU" sz="2000" b="1" dirty="0">
                <a:solidFill>
                  <a:srgbClr val="025373"/>
                </a:solidFill>
              </a:rPr>
              <a:t> участников получили зачет по данному критерию.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ru-RU" sz="2000" b="1" dirty="0">
                <a:solidFill>
                  <a:srgbClr val="025373"/>
                </a:solidFill>
              </a:rPr>
              <a:t>Критерий № 3 «Использование элементов стиля исходного текста». Данному критерию соответствовало меньшее количество работ, чем критериям № 1 и № 2. У ряда участников в изложении полностью отсутствовали элементы стиля исходного текста, в результате они получили незачет по данному критерию.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ru-RU" sz="2000" b="1" dirty="0">
                <a:solidFill>
                  <a:srgbClr val="025373"/>
                </a:solidFill>
              </a:rPr>
              <a:t>Анализ 306 итоговых изложений по критерию № 3 «Использование элементов стиля исходного текста» показал: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ru-RU" sz="2000" b="1" dirty="0">
                <a:solidFill>
                  <a:srgbClr val="025373"/>
                </a:solidFill>
              </a:rPr>
              <a:t>•	294 участник (96,1%) получил зачет по данному критерию;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ru-RU" sz="2000" b="1" dirty="0">
                <a:solidFill>
                  <a:srgbClr val="025373"/>
                </a:solidFill>
              </a:rPr>
              <a:t>•	12 участников (3,9%) получили незачет по данному критерию. </a:t>
            </a:r>
          </a:p>
          <a:p>
            <a:pPr marL="0" indent="0">
              <a:lnSpc>
                <a:spcPct val="114000"/>
              </a:lnSpc>
              <a:buNone/>
            </a:pPr>
            <a:endParaRPr lang="ru-RU" sz="2000" b="1" dirty="0">
              <a:solidFill>
                <a:srgbClr val="025373"/>
              </a:solidFill>
            </a:endParaRPr>
          </a:p>
        </p:txBody>
      </p:sp>
      <p:sp>
        <p:nvSpPr>
          <p:cNvPr id="17" name="Полилиния: фигура 16">
            <a:extLst>
              <a:ext uri="{FF2B5EF4-FFF2-40B4-BE49-F238E27FC236}">
                <a16:creationId xmlns:a16="http://schemas.microsoft.com/office/drawing/2014/main" id="{A2A92061-5817-48F5-8C5E-F4EAEC6C368B}"/>
              </a:ext>
            </a:extLst>
          </p:cNvPr>
          <p:cNvSpPr/>
          <p:nvPr/>
        </p:nvSpPr>
        <p:spPr>
          <a:xfrm>
            <a:off x="-1" y="6492873"/>
            <a:ext cx="9144000" cy="365127"/>
          </a:xfrm>
          <a:custGeom>
            <a:avLst/>
            <a:gdLst>
              <a:gd name="connsiteX0" fmla="*/ 6306605 w 9144000"/>
              <a:gd name="connsiteY0" fmla="*/ 0 h 365127"/>
              <a:gd name="connsiteX1" fmla="*/ 7918101 w 9144000"/>
              <a:gd name="connsiteY1" fmla="*/ 0 h 365127"/>
              <a:gd name="connsiteX2" fmla="*/ 8952270 w 9144000"/>
              <a:gd name="connsiteY2" fmla="*/ 0 h 365127"/>
              <a:gd name="connsiteX3" fmla="*/ 9144000 w 9144000"/>
              <a:gd name="connsiteY3" fmla="*/ 0 h 365127"/>
              <a:gd name="connsiteX4" fmla="*/ 9144000 w 9144000"/>
              <a:gd name="connsiteY4" fmla="*/ 218478 h 365127"/>
              <a:gd name="connsiteX5" fmla="*/ 9144000 w 9144000"/>
              <a:gd name="connsiteY5" fmla="*/ 353553 h 365127"/>
              <a:gd name="connsiteX6" fmla="*/ 9144000 w 9144000"/>
              <a:gd name="connsiteY6" fmla="*/ 365127 h 365127"/>
              <a:gd name="connsiteX7" fmla="*/ 0 w 9144000"/>
              <a:gd name="connsiteY7" fmla="*/ 365127 h 365127"/>
              <a:gd name="connsiteX8" fmla="*/ 0 w 9144000"/>
              <a:gd name="connsiteY8" fmla="*/ 218478 h 365127"/>
              <a:gd name="connsiteX9" fmla="*/ 6150638 w 9144000"/>
              <a:gd name="connsiteY9" fmla="*/ 218478 h 365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144000" h="365127">
                <a:moveTo>
                  <a:pt x="6306605" y="0"/>
                </a:moveTo>
                <a:lnTo>
                  <a:pt x="7918101" y="0"/>
                </a:lnTo>
                <a:lnTo>
                  <a:pt x="8952270" y="0"/>
                </a:lnTo>
                <a:lnTo>
                  <a:pt x="9144000" y="0"/>
                </a:lnTo>
                <a:lnTo>
                  <a:pt x="9144000" y="218478"/>
                </a:lnTo>
                <a:lnTo>
                  <a:pt x="9144000" y="353553"/>
                </a:lnTo>
                <a:lnTo>
                  <a:pt x="9144000" y="365127"/>
                </a:lnTo>
                <a:lnTo>
                  <a:pt x="0" y="365127"/>
                </a:lnTo>
                <a:lnTo>
                  <a:pt x="0" y="218478"/>
                </a:lnTo>
                <a:lnTo>
                  <a:pt x="6150638" y="218478"/>
                </a:lnTo>
                <a:close/>
              </a:path>
            </a:pathLst>
          </a:custGeom>
          <a:solidFill>
            <a:srgbClr val="025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олилиния: фигура 17">
            <a:extLst>
              <a:ext uri="{FF2B5EF4-FFF2-40B4-BE49-F238E27FC236}">
                <a16:creationId xmlns:a16="http://schemas.microsoft.com/office/drawing/2014/main" id="{8C6318FB-A597-45DB-B9B9-EABBB1C09BE4}"/>
              </a:ext>
            </a:extLst>
          </p:cNvPr>
          <p:cNvSpPr/>
          <p:nvPr/>
        </p:nvSpPr>
        <p:spPr>
          <a:xfrm rot="10800000">
            <a:off x="88818" y="33852"/>
            <a:ext cx="9144000" cy="365127"/>
          </a:xfrm>
          <a:custGeom>
            <a:avLst/>
            <a:gdLst>
              <a:gd name="connsiteX0" fmla="*/ 6306605 w 9144000"/>
              <a:gd name="connsiteY0" fmla="*/ 0 h 365127"/>
              <a:gd name="connsiteX1" fmla="*/ 7918101 w 9144000"/>
              <a:gd name="connsiteY1" fmla="*/ 0 h 365127"/>
              <a:gd name="connsiteX2" fmla="*/ 8952270 w 9144000"/>
              <a:gd name="connsiteY2" fmla="*/ 0 h 365127"/>
              <a:gd name="connsiteX3" fmla="*/ 9144000 w 9144000"/>
              <a:gd name="connsiteY3" fmla="*/ 0 h 365127"/>
              <a:gd name="connsiteX4" fmla="*/ 9144000 w 9144000"/>
              <a:gd name="connsiteY4" fmla="*/ 218478 h 365127"/>
              <a:gd name="connsiteX5" fmla="*/ 9144000 w 9144000"/>
              <a:gd name="connsiteY5" fmla="*/ 353553 h 365127"/>
              <a:gd name="connsiteX6" fmla="*/ 9144000 w 9144000"/>
              <a:gd name="connsiteY6" fmla="*/ 365127 h 365127"/>
              <a:gd name="connsiteX7" fmla="*/ 0 w 9144000"/>
              <a:gd name="connsiteY7" fmla="*/ 365127 h 365127"/>
              <a:gd name="connsiteX8" fmla="*/ 0 w 9144000"/>
              <a:gd name="connsiteY8" fmla="*/ 218478 h 365127"/>
              <a:gd name="connsiteX9" fmla="*/ 6150638 w 9144000"/>
              <a:gd name="connsiteY9" fmla="*/ 218478 h 365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144000" h="365127">
                <a:moveTo>
                  <a:pt x="6306605" y="0"/>
                </a:moveTo>
                <a:lnTo>
                  <a:pt x="7918101" y="0"/>
                </a:lnTo>
                <a:lnTo>
                  <a:pt x="8952270" y="0"/>
                </a:lnTo>
                <a:lnTo>
                  <a:pt x="9144000" y="0"/>
                </a:lnTo>
                <a:lnTo>
                  <a:pt x="9144000" y="218478"/>
                </a:lnTo>
                <a:lnTo>
                  <a:pt x="9144000" y="353553"/>
                </a:lnTo>
                <a:lnTo>
                  <a:pt x="9144000" y="365127"/>
                </a:lnTo>
                <a:lnTo>
                  <a:pt x="0" y="365127"/>
                </a:lnTo>
                <a:lnTo>
                  <a:pt x="0" y="218478"/>
                </a:lnTo>
                <a:lnTo>
                  <a:pt x="6150638" y="218478"/>
                </a:lnTo>
                <a:close/>
              </a:path>
            </a:pathLst>
          </a:custGeom>
          <a:solidFill>
            <a:srgbClr val="025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: пятиугольник 18">
            <a:extLst>
              <a:ext uri="{FF2B5EF4-FFF2-40B4-BE49-F238E27FC236}">
                <a16:creationId xmlns:a16="http://schemas.microsoft.com/office/drawing/2014/main" id="{0F0619EE-28AD-446A-8012-3F465FAF03ED}"/>
              </a:ext>
            </a:extLst>
          </p:cNvPr>
          <p:cNvSpPr/>
          <p:nvPr/>
        </p:nvSpPr>
        <p:spPr>
          <a:xfrm rot="5400000">
            <a:off x="8461396" y="76366"/>
            <a:ext cx="628649" cy="520741"/>
          </a:xfrm>
          <a:prstGeom prst="homePlate">
            <a:avLst>
              <a:gd name="adj" fmla="val 63066"/>
            </a:avLst>
          </a:prstGeom>
          <a:solidFill>
            <a:srgbClr val="025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10800" tIns="10800" rIns="10800" bIns="10800" rtlCol="0" anchor="ctr"/>
          <a:lstStyle/>
          <a:p>
            <a:pPr algn="ctr"/>
            <a:r>
              <a:rPr lang="en-US" dirty="0"/>
              <a:t>21</a:t>
            </a:r>
            <a:endParaRPr lang="ru-RU" dirty="0"/>
          </a:p>
        </p:txBody>
      </p:sp>
      <p:cxnSp>
        <p:nvCxnSpPr>
          <p:cNvPr id="24" name="Прямая соединительная линия 23">
            <a:extLst>
              <a:ext uri="{FF2B5EF4-FFF2-40B4-BE49-F238E27FC236}">
                <a16:creationId xmlns:a16="http://schemas.microsoft.com/office/drawing/2014/main" id="{CA018956-7AAA-45A5-9D22-6A1E1068E692}"/>
              </a:ext>
            </a:extLst>
          </p:cNvPr>
          <p:cNvCxnSpPr>
            <a:cxnSpLocks/>
          </p:cNvCxnSpPr>
          <p:nvPr/>
        </p:nvCxnSpPr>
        <p:spPr>
          <a:xfrm>
            <a:off x="1041400" y="977484"/>
            <a:ext cx="7473950" cy="0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519166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>
            <a:extLst>
              <a:ext uri="{FF2B5EF4-FFF2-40B4-BE49-F238E27FC236}">
                <a16:creationId xmlns:a16="http://schemas.microsoft.com/office/drawing/2014/main" id="{5D86C80C-154E-4A9A-91A8-0B09FE1889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2791" y="172521"/>
            <a:ext cx="8623300" cy="6484568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ct val="114000"/>
              </a:lnSpc>
              <a:buNone/>
            </a:pPr>
            <a:r>
              <a:rPr lang="ru-RU" sz="2000" dirty="0">
                <a:solidFill>
                  <a:srgbClr val="025373"/>
                </a:solidFill>
              </a:rPr>
              <a:t>	</a:t>
            </a:r>
            <a:endParaRPr lang="ru-RU" sz="2000" b="1" dirty="0">
              <a:solidFill>
                <a:srgbClr val="025373"/>
              </a:solidFill>
            </a:endParaRPr>
          </a:p>
          <a:p>
            <a:pPr marL="0" indent="0">
              <a:lnSpc>
                <a:spcPct val="114000"/>
              </a:lnSpc>
              <a:buNone/>
            </a:pPr>
            <a:r>
              <a:rPr lang="ru-RU" sz="2000" b="1" dirty="0">
                <a:solidFill>
                  <a:srgbClr val="025373"/>
                </a:solidFill>
              </a:rPr>
              <a:t>	Критерий № 4 «Качество письменной речи». 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ru-RU" sz="2000" b="1" dirty="0">
                <a:solidFill>
                  <a:srgbClr val="025373"/>
                </a:solidFill>
              </a:rPr>
              <a:t>Данному критерию соответствовало меньшее количество работ, чем критериям № 1, № 2, № 3. Низкое качество речи существенно затрудняло понимание смысла изложения ряда участников, в результате они получили незачет по данному критерию.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ru-RU" sz="2000" b="1" dirty="0">
                <a:solidFill>
                  <a:srgbClr val="025373"/>
                </a:solidFill>
              </a:rPr>
              <a:t>Анализ 306 итоговых изложений по критерию № 4 «Качество письменной речи» показал: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ru-RU" sz="2000" b="1" dirty="0">
                <a:solidFill>
                  <a:srgbClr val="025373"/>
                </a:solidFill>
              </a:rPr>
              <a:t>•	280 участников (91,5%) получили зачет по данному критерию;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ru-RU" sz="2000" b="1" dirty="0">
                <a:solidFill>
                  <a:srgbClr val="025373"/>
                </a:solidFill>
              </a:rPr>
              <a:t>•	26 участников (8,5%) </a:t>
            </a: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</a:rPr>
              <a:t>получили незачет по данному критерию. 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</a:rPr>
              <a:t>              </a:t>
            </a:r>
            <a:r>
              <a:rPr lang="ru-RU" sz="2000" b="1" dirty="0">
                <a:solidFill>
                  <a:schemeClr val="tx2"/>
                </a:solidFill>
              </a:rPr>
              <a:t>Критерий № 5 «Грамотность». 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ru-RU" sz="2400" b="1" dirty="0">
                <a:solidFill>
                  <a:srgbClr val="FF0000"/>
                </a:solidFill>
              </a:rPr>
              <a:t>Результаты по данному критерию оказались самыми низкими среди всех критериев. 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ru-RU" sz="2000" b="1" dirty="0">
                <a:solidFill>
                  <a:srgbClr val="025373"/>
                </a:solidFill>
              </a:rPr>
              <a:t> Работы 56% участников продемонстрировали грамотность: на 100 слов приходилось в сумме меньше десяти ошибок: грамматических, орфографических, пунктуационных.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ru-RU" sz="2000" b="1" dirty="0">
                <a:solidFill>
                  <a:srgbClr val="025373"/>
                </a:solidFill>
              </a:rPr>
              <a:t>Анализ 306 итоговых изложений по критерию № 5 «Грамотность» показал: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ru-RU" sz="2000" b="1" dirty="0">
                <a:solidFill>
                  <a:srgbClr val="025373"/>
                </a:solidFill>
              </a:rPr>
              <a:t>•	170 участников </a:t>
            </a:r>
            <a:r>
              <a:rPr lang="ru-RU" sz="2000" b="1" dirty="0">
                <a:solidFill>
                  <a:srgbClr val="FF0000"/>
                </a:solidFill>
              </a:rPr>
              <a:t>(55,6%) получили зачет </a:t>
            </a:r>
            <a:r>
              <a:rPr lang="ru-RU" sz="2000" b="1" dirty="0">
                <a:solidFill>
                  <a:srgbClr val="025373"/>
                </a:solidFill>
              </a:rPr>
              <a:t>по данному критерию;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ru-RU" sz="2000" b="1" dirty="0">
                <a:solidFill>
                  <a:srgbClr val="025373"/>
                </a:solidFill>
              </a:rPr>
              <a:t>•	136 участников </a:t>
            </a:r>
            <a:r>
              <a:rPr lang="ru-RU" sz="2000" b="1" dirty="0">
                <a:solidFill>
                  <a:srgbClr val="FF0000"/>
                </a:solidFill>
              </a:rPr>
              <a:t>(44,4%) получили незачет </a:t>
            </a:r>
            <a:r>
              <a:rPr lang="ru-RU" sz="2000" b="1" dirty="0">
                <a:solidFill>
                  <a:srgbClr val="025373"/>
                </a:solidFill>
              </a:rPr>
              <a:t>по данному критерию. </a:t>
            </a:r>
          </a:p>
          <a:p>
            <a:pPr marL="0" indent="0">
              <a:lnSpc>
                <a:spcPct val="114000"/>
              </a:lnSpc>
              <a:buNone/>
            </a:pPr>
            <a:endParaRPr lang="ru-RU" sz="2000" b="1" dirty="0">
              <a:solidFill>
                <a:srgbClr val="025373"/>
              </a:solidFill>
            </a:endParaRPr>
          </a:p>
        </p:txBody>
      </p:sp>
      <p:sp>
        <p:nvSpPr>
          <p:cNvPr id="17" name="Полилиния: фигура 16">
            <a:extLst>
              <a:ext uri="{FF2B5EF4-FFF2-40B4-BE49-F238E27FC236}">
                <a16:creationId xmlns:a16="http://schemas.microsoft.com/office/drawing/2014/main" id="{A2A92061-5817-48F5-8C5E-F4EAEC6C368B}"/>
              </a:ext>
            </a:extLst>
          </p:cNvPr>
          <p:cNvSpPr/>
          <p:nvPr/>
        </p:nvSpPr>
        <p:spPr>
          <a:xfrm>
            <a:off x="-1" y="6492873"/>
            <a:ext cx="9144000" cy="365127"/>
          </a:xfrm>
          <a:custGeom>
            <a:avLst/>
            <a:gdLst>
              <a:gd name="connsiteX0" fmla="*/ 6306605 w 9144000"/>
              <a:gd name="connsiteY0" fmla="*/ 0 h 365127"/>
              <a:gd name="connsiteX1" fmla="*/ 7918101 w 9144000"/>
              <a:gd name="connsiteY1" fmla="*/ 0 h 365127"/>
              <a:gd name="connsiteX2" fmla="*/ 8952270 w 9144000"/>
              <a:gd name="connsiteY2" fmla="*/ 0 h 365127"/>
              <a:gd name="connsiteX3" fmla="*/ 9144000 w 9144000"/>
              <a:gd name="connsiteY3" fmla="*/ 0 h 365127"/>
              <a:gd name="connsiteX4" fmla="*/ 9144000 w 9144000"/>
              <a:gd name="connsiteY4" fmla="*/ 218478 h 365127"/>
              <a:gd name="connsiteX5" fmla="*/ 9144000 w 9144000"/>
              <a:gd name="connsiteY5" fmla="*/ 353553 h 365127"/>
              <a:gd name="connsiteX6" fmla="*/ 9144000 w 9144000"/>
              <a:gd name="connsiteY6" fmla="*/ 365127 h 365127"/>
              <a:gd name="connsiteX7" fmla="*/ 0 w 9144000"/>
              <a:gd name="connsiteY7" fmla="*/ 365127 h 365127"/>
              <a:gd name="connsiteX8" fmla="*/ 0 w 9144000"/>
              <a:gd name="connsiteY8" fmla="*/ 218478 h 365127"/>
              <a:gd name="connsiteX9" fmla="*/ 6150638 w 9144000"/>
              <a:gd name="connsiteY9" fmla="*/ 218478 h 365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144000" h="365127">
                <a:moveTo>
                  <a:pt x="6306605" y="0"/>
                </a:moveTo>
                <a:lnTo>
                  <a:pt x="7918101" y="0"/>
                </a:lnTo>
                <a:lnTo>
                  <a:pt x="8952270" y="0"/>
                </a:lnTo>
                <a:lnTo>
                  <a:pt x="9144000" y="0"/>
                </a:lnTo>
                <a:lnTo>
                  <a:pt x="9144000" y="218478"/>
                </a:lnTo>
                <a:lnTo>
                  <a:pt x="9144000" y="353553"/>
                </a:lnTo>
                <a:lnTo>
                  <a:pt x="9144000" y="365127"/>
                </a:lnTo>
                <a:lnTo>
                  <a:pt x="0" y="365127"/>
                </a:lnTo>
                <a:lnTo>
                  <a:pt x="0" y="218478"/>
                </a:lnTo>
                <a:lnTo>
                  <a:pt x="6150638" y="218478"/>
                </a:lnTo>
                <a:close/>
              </a:path>
            </a:pathLst>
          </a:custGeom>
          <a:solidFill>
            <a:srgbClr val="025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олилиния: фигура 17">
            <a:extLst>
              <a:ext uri="{FF2B5EF4-FFF2-40B4-BE49-F238E27FC236}">
                <a16:creationId xmlns:a16="http://schemas.microsoft.com/office/drawing/2014/main" id="{8C6318FB-A597-45DB-B9B9-EABBB1C09BE4}"/>
              </a:ext>
            </a:extLst>
          </p:cNvPr>
          <p:cNvSpPr/>
          <p:nvPr/>
        </p:nvSpPr>
        <p:spPr>
          <a:xfrm rot="10800000">
            <a:off x="0" y="-28392"/>
            <a:ext cx="9144000" cy="365127"/>
          </a:xfrm>
          <a:custGeom>
            <a:avLst/>
            <a:gdLst>
              <a:gd name="connsiteX0" fmla="*/ 6306605 w 9144000"/>
              <a:gd name="connsiteY0" fmla="*/ 0 h 365127"/>
              <a:gd name="connsiteX1" fmla="*/ 7918101 w 9144000"/>
              <a:gd name="connsiteY1" fmla="*/ 0 h 365127"/>
              <a:gd name="connsiteX2" fmla="*/ 8952270 w 9144000"/>
              <a:gd name="connsiteY2" fmla="*/ 0 h 365127"/>
              <a:gd name="connsiteX3" fmla="*/ 9144000 w 9144000"/>
              <a:gd name="connsiteY3" fmla="*/ 0 h 365127"/>
              <a:gd name="connsiteX4" fmla="*/ 9144000 w 9144000"/>
              <a:gd name="connsiteY4" fmla="*/ 218478 h 365127"/>
              <a:gd name="connsiteX5" fmla="*/ 9144000 w 9144000"/>
              <a:gd name="connsiteY5" fmla="*/ 353553 h 365127"/>
              <a:gd name="connsiteX6" fmla="*/ 9144000 w 9144000"/>
              <a:gd name="connsiteY6" fmla="*/ 365127 h 365127"/>
              <a:gd name="connsiteX7" fmla="*/ 0 w 9144000"/>
              <a:gd name="connsiteY7" fmla="*/ 365127 h 365127"/>
              <a:gd name="connsiteX8" fmla="*/ 0 w 9144000"/>
              <a:gd name="connsiteY8" fmla="*/ 218478 h 365127"/>
              <a:gd name="connsiteX9" fmla="*/ 6150638 w 9144000"/>
              <a:gd name="connsiteY9" fmla="*/ 218478 h 365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144000" h="365127">
                <a:moveTo>
                  <a:pt x="6306605" y="0"/>
                </a:moveTo>
                <a:lnTo>
                  <a:pt x="7918101" y="0"/>
                </a:lnTo>
                <a:lnTo>
                  <a:pt x="8952270" y="0"/>
                </a:lnTo>
                <a:lnTo>
                  <a:pt x="9144000" y="0"/>
                </a:lnTo>
                <a:lnTo>
                  <a:pt x="9144000" y="218478"/>
                </a:lnTo>
                <a:lnTo>
                  <a:pt x="9144000" y="353553"/>
                </a:lnTo>
                <a:lnTo>
                  <a:pt x="9144000" y="365127"/>
                </a:lnTo>
                <a:lnTo>
                  <a:pt x="0" y="365127"/>
                </a:lnTo>
                <a:lnTo>
                  <a:pt x="0" y="218478"/>
                </a:lnTo>
                <a:lnTo>
                  <a:pt x="6150638" y="218478"/>
                </a:lnTo>
                <a:close/>
              </a:path>
            </a:pathLst>
          </a:custGeom>
          <a:solidFill>
            <a:srgbClr val="025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: пятиугольник 18">
            <a:extLst>
              <a:ext uri="{FF2B5EF4-FFF2-40B4-BE49-F238E27FC236}">
                <a16:creationId xmlns:a16="http://schemas.microsoft.com/office/drawing/2014/main" id="{0F0619EE-28AD-446A-8012-3F465FAF03ED}"/>
              </a:ext>
            </a:extLst>
          </p:cNvPr>
          <p:cNvSpPr/>
          <p:nvPr/>
        </p:nvSpPr>
        <p:spPr>
          <a:xfrm rot="5400000">
            <a:off x="8461396" y="76366"/>
            <a:ext cx="628649" cy="520741"/>
          </a:xfrm>
          <a:prstGeom prst="homePlate">
            <a:avLst>
              <a:gd name="adj" fmla="val 63066"/>
            </a:avLst>
          </a:prstGeom>
          <a:solidFill>
            <a:srgbClr val="025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10800" tIns="10800" rIns="10800" bIns="10800" rtlCol="0" anchor="ctr"/>
          <a:lstStyle/>
          <a:p>
            <a:pPr algn="ctr"/>
            <a:r>
              <a:rPr lang="ru-RU" dirty="0"/>
              <a:t>2</a:t>
            </a:r>
            <a:r>
              <a:rPr lang="en-US" dirty="0"/>
              <a:t>2</a:t>
            </a:r>
            <a:endParaRPr lang="ru-RU" dirty="0"/>
          </a:p>
        </p:txBody>
      </p:sp>
      <p:cxnSp>
        <p:nvCxnSpPr>
          <p:cNvPr id="24" name="Прямая соединительная линия 23">
            <a:extLst>
              <a:ext uri="{FF2B5EF4-FFF2-40B4-BE49-F238E27FC236}">
                <a16:creationId xmlns:a16="http://schemas.microsoft.com/office/drawing/2014/main" id="{CA018956-7AAA-45A5-9D22-6A1E1068E692}"/>
              </a:ext>
            </a:extLst>
          </p:cNvPr>
          <p:cNvCxnSpPr>
            <a:cxnSpLocks/>
          </p:cNvCxnSpPr>
          <p:nvPr/>
        </p:nvCxnSpPr>
        <p:spPr>
          <a:xfrm>
            <a:off x="628650" y="1165418"/>
            <a:ext cx="7886700" cy="0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612777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>
            <a:extLst>
              <a:ext uri="{FF2B5EF4-FFF2-40B4-BE49-F238E27FC236}">
                <a16:creationId xmlns:a16="http://schemas.microsoft.com/office/drawing/2014/main" id="{5D86C80C-154E-4A9A-91A8-0B09FE1889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2791" y="172521"/>
            <a:ext cx="8623300" cy="6484568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buNone/>
            </a:pPr>
            <a:r>
              <a:rPr lang="ru-RU" sz="2000" dirty="0">
                <a:solidFill>
                  <a:srgbClr val="025373"/>
                </a:solidFill>
              </a:rPr>
              <a:t>	</a:t>
            </a:r>
            <a:endParaRPr lang="ru-RU" sz="2000" b="1" dirty="0">
              <a:solidFill>
                <a:srgbClr val="025373"/>
              </a:solidFill>
            </a:endParaRPr>
          </a:p>
          <a:p>
            <a:pPr marL="0" indent="0">
              <a:lnSpc>
                <a:spcPct val="114000"/>
              </a:lnSpc>
              <a:buNone/>
            </a:pPr>
            <a:r>
              <a:rPr lang="ru-RU" sz="2000" b="1" dirty="0">
                <a:solidFill>
                  <a:srgbClr val="025373"/>
                </a:solidFill>
              </a:rPr>
              <a:t>	Сводный анализ окончательных оценок по темам итогового изложения</a:t>
            </a:r>
          </a:p>
          <a:p>
            <a:pPr marL="0" indent="0">
              <a:lnSpc>
                <a:spcPct val="114000"/>
              </a:lnSpc>
              <a:buNone/>
            </a:pPr>
            <a:endParaRPr lang="ru-RU" sz="2000" b="1" dirty="0">
              <a:solidFill>
                <a:srgbClr val="025373"/>
              </a:solidFill>
            </a:endParaRPr>
          </a:p>
        </p:txBody>
      </p:sp>
      <p:sp>
        <p:nvSpPr>
          <p:cNvPr id="17" name="Полилиния: фигура 16">
            <a:extLst>
              <a:ext uri="{FF2B5EF4-FFF2-40B4-BE49-F238E27FC236}">
                <a16:creationId xmlns:a16="http://schemas.microsoft.com/office/drawing/2014/main" id="{A2A92061-5817-48F5-8C5E-F4EAEC6C368B}"/>
              </a:ext>
            </a:extLst>
          </p:cNvPr>
          <p:cNvSpPr/>
          <p:nvPr/>
        </p:nvSpPr>
        <p:spPr>
          <a:xfrm>
            <a:off x="-1" y="6492873"/>
            <a:ext cx="9144000" cy="365127"/>
          </a:xfrm>
          <a:custGeom>
            <a:avLst/>
            <a:gdLst>
              <a:gd name="connsiteX0" fmla="*/ 6306605 w 9144000"/>
              <a:gd name="connsiteY0" fmla="*/ 0 h 365127"/>
              <a:gd name="connsiteX1" fmla="*/ 7918101 w 9144000"/>
              <a:gd name="connsiteY1" fmla="*/ 0 h 365127"/>
              <a:gd name="connsiteX2" fmla="*/ 8952270 w 9144000"/>
              <a:gd name="connsiteY2" fmla="*/ 0 h 365127"/>
              <a:gd name="connsiteX3" fmla="*/ 9144000 w 9144000"/>
              <a:gd name="connsiteY3" fmla="*/ 0 h 365127"/>
              <a:gd name="connsiteX4" fmla="*/ 9144000 w 9144000"/>
              <a:gd name="connsiteY4" fmla="*/ 218478 h 365127"/>
              <a:gd name="connsiteX5" fmla="*/ 9144000 w 9144000"/>
              <a:gd name="connsiteY5" fmla="*/ 353553 h 365127"/>
              <a:gd name="connsiteX6" fmla="*/ 9144000 w 9144000"/>
              <a:gd name="connsiteY6" fmla="*/ 365127 h 365127"/>
              <a:gd name="connsiteX7" fmla="*/ 0 w 9144000"/>
              <a:gd name="connsiteY7" fmla="*/ 365127 h 365127"/>
              <a:gd name="connsiteX8" fmla="*/ 0 w 9144000"/>
              <a:gd name="connsiteY8" fmla="*/ 218478 h 365127"/>
              <a:gd name="connsiteX9" fmla="*/ 6150638 w 9144000"/>
              <a:gd name="connsiteY9" fmla="*/ 218478 h 365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144000" h="365127">
                <a:moveTo>
                  <a:pt x="6306605" y="0"/>
                </a:moveTo>
                <a:lnTo>
                  <a:pt x="7918101" y="0"/>
                </a:lnTo>
                <a:lnTo>
                  <a:pt x="8952270" y="0"/>
                </a:lnTo>
                <a:lnTo>
                  <a:pt x="9144000" y="0"/>
                </a:lnTo>
                <a:lnTo>
                  <a:pt x="9144000" y="218478"/>
                </a:lnTo>
                <a:lnTo>
                  <a:pt x="9144000" y="353553"/>
                </a:lnTo>
                <a:lnTo>
                  <a:pt x="9144000" y="365127"/>
                </a:lnTo>
                <a:lnTo>
                  <a:pt x="0" y="365127"/>
                </a:lnTo>
                <a:lnTo>
                  <a:pt x="0" y="218478"/>
                </a:lnTo>
                <a:lnTo>
                  <a:pt x="6150638" y="218478"/>
                </a:lnTo>
                <a:close/>
              </a:path>
            </a:pathLst>
          </a:custGeom>
          <a:solidFill>
            <a:srgbClr val="025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олилиния: фигура 17">
            <a:extLst>
              <a:ext uri="{FF2B5EF4-FFF2-40B4-BE49-F238E27FC236}">
                <a16:creationId xmlns:a16="http://schemas.microsoft.com/office/drawing/2014/main" id="{8C6318FB-A597-45DB-B9B9-EABBB1C09BE4}"/>
              </a:ext>
            </a:extLst>
          </p:cNvPr>
          <p:cNvSpPr/>
          <p:nvPr/>
        </p:nvSpPr>
        <p:spPr>
          <a:xfrm rot="10800000">
            <a:off x="0" y="-28392"/>
            <a:ext cx="9144000" cy="365127"/>
          </a:xfrm>
          <a:custGeom>
            <a:avLst/>
            <a:gdLst>
              <a:gd name="connsiteX0" fmla="*/ 6306605 w 9144000"/>
              <a:gd name="connsiteY0" fmla="*/ 0 h 365127"/>
              <a:gd name="connsiteX1" fmla="*/ 7918101 w 9144000"/>
              <a:gd name="connsiteY1" fmla="*/ 0 h 365127"/>
              <a:gd name="connsiteX2" fmla="*/ 8952270 w 9144000"/>
              <a:gd name="connsiteY2" fmla="*/ 0 h 365127"/>
              <a:gd name="connsiteX3" fmla="*/ 9144000 w 9144000"/>
              <a:gd name="connsiteY3" fmla="*/ 0 h 365127"/>
              <a:gd name="connsiteX4" fmla="*/ 9144000 w 9144000"/>
              <a:gd name="connsiteY4" fmla="*/ 218478 h 365127"/>
              <a:gd name="connsiteX5" fmla="*/ 9144000 w 9144000"/>
              <a:gd name="connsiteY5" fmla="*/ 353553 h 365127"/>
              <a:gd name="connsiteX6" fmla="*/ 9144000 w 9144000"/>
              <a:gd name="connsiteY6" fmla="*/ 365127 h 365127"/>
              <a:gd name="connsiteX7" fmla="*/ 0 w 9144000"/>
              <a:gd name="connsiteY7" fmla="*/ 365127 h 365127"/>
              <a:gd name="connsiteX8" fmla="*/ 0 w 9144000"/>
              <a:gd name="connsiteY8" fmla="*/ 218478 h 365127"/>
              <a:gd name="connsiteX9" fmla="*/ 6150638 w 9144000"/>
              <a:gd name="connsiteY9" fmla="*/ 218478 h 365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144000" h="365127">
                <a:moveTo>
                  <a:pt x="6306605" y="0"/>
                </a:moveTo>
                <a:lnTo>
                  <a:pt x="7918101" y="0"/>
                </a:lnTo>
                <a:lnTo>
                  <a:pt x="8952270" y="0"/>
                </a:lnTo>
                <a:lnTo>
                  <a:pt x="9144000" y="0"/>
                </a:lnTo>
                <a:lnTo>
                  <a:pt x="9144000" y="218478"/>
                </a:lnTo>
                <a:lnTo>
                  <a:pt x="9144000" y="353553"/>
                </a:lnTo>
                <a:lnTo>
                  <a:pt x="9144000" y="365127"/>
                </a:lnTo>
                <a:lnTo>
                  <a:pt x="0" y="365127"/>
                </a:lnTo>
                <a:lnTo>
                  <a:pt x="0" y="218478"/>
                </a:lnTo>
                <a:lnTo>
                  <a:pt x="6150638" y="218478"/>
                </a:lnTo>
                <a:close/>
              </a:path>
            </a:pathLst>
          </a:custGeom>
          <a:solidFill>
            <a:srgbClr val="025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: пятиугольник 18">
            <a:extLst>
              <a:ext uri="{FF2B5EF4-FFF2-40B4-BE49-F238E27FC236}">
                <a16:creationId xmlns:a16="http://schemas.microsoft.com/office/drawing/2014/main" id="{0F0619EE-28AD-446A-8012-3F465FAF03ED}"/>
              </a:ext>
            </a:extLst>
          </p:cNvPr>
          <p:cNvSpPr/>
          <p:nvPr/>
        </p:nvSpPr>
        <p:spPr>
          <a:xfrm rot="5400000">
            <a:off x="8461396" y="76366"/>
            <a:ext cx="628649" cy="520741"/>
          </a:xfrm>
          <a:prstGeom prst="homePlate">
            <a:avLst>
              <a:gd name="adj" fmla="val 63066"/>
            </a:avLst>
          </a:prstGeom>
          <a:solidFill>
            <a:srgbClr val="025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10800" tIns="10800" rIns="10800" bIns="10800" rtlCol="0" anchor="ctr"/>
          <a:lstStyle/>
          <a:p>
            <a:pPr algn="ctr"/>
            <a:r>
              <a:rPr lang="ru-RU" dirty="0"/>
              <a:t>2</a:t>
            </a:r>
            <a:r>
              <a:rPr lang="en-US" dirty="0"/>
              <a:t>3</a:t>
            </a:r>
            <a:endParaRPr lang="ru-RU" dirty="0"/>
          </a:p>
        </p:txBody>
      </p:sp>
      <p:cxnSp>
        <p:nvCxnSpPr>
          <p:cNvPr id="24" name="Прямая соединительная линия 23">
            <a:extLst>
              <a:ext uri="{FF2B5EF4-FFF2-40B4-BE49-F238E27FC236}">
                <a16:creationId xmlns:a16="http://schemas.microsoft.com/office/drawing/2014/main" id="{CA018956-7AAA-45A5-9D22-6A1E1068E692}"/>
              </a:ext>
            </a:extLst>
          </p:cNvPr>
          <p:cNvCxnSpPr>
            <a:cxnSpLocks/>
          </p:cNvCxnSpPr>
          <p:nvPr/>
        </p:nvCxnSpPr>
        <p:spPr>
          <a:xfrm>
            <a:off x="628650" y="1165418"/>
            <a:ext cx="7886700" cy="0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D2AD1847-7F3D-49A0-AC69-652FBFF9D0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9062003"/>
              </p:ext>
            </p:extLst>
          </p:nvPr>
        </p:nvGraphicFramePr>
        <p:xfrm>
          <a:off x="628650" y="1479741"/>
          <a:ext cx="7886699" cy="4681881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023727">
                  <a:extLst>
                    <a:ext uri="{9D8B030D-6E8A-4147-A177-3AD203B41FA5}">
                      <a16:colId xmlns:a16="http://schemas.microsoft.com/office/drawing/2014/main" val="1355264529"/>
                    </a:ext>
                  </a:extLst>
                </a:gridCol>
                <a:gridCol w="1031580">
                  <a:extLst>
                    <a:ext uri="{9D8B030D-6E8A-4147-A177-3AD203B41FA5}">
                      <a16:colId xmlns:a16="http://schemas.microsoft.com/office/drawing/2014/main" val="3255019178"/>
                    </a:ext>
                  </a:extLst>
                </a:gridCol>
                <a:gridCol w="1225593">
                  <a:extLst>
                    <a:ext uri="{9D8B030D-6E8A-4147-A177-3AD203B41FA5}">
                      <a16:colId xmlns:a16="http://schemas.microsoft.com/office/drawing/2014/main" val="2327847691"/>
                    </a:ext>
                  </a:extLst>
                </a:gridCol>
                <a:gridCol w="1225593">
                  <a:extLst>
                    <a:ext uri="{9D8B030D-6E8A-4147-A177-3AD203B41FA5}">
                      <a16:colId xmlns:a16="http://schemas.microsoft.com/office/drawing/2014/main" val="250415171"/>
                    </a:ext>
                  </a:extLst>
                </a:gridCol>
                <a:gridCol w="1233480">
                  <a:extLst>
                    <a:ext uri="{9D8B030D-6E8A-4147-A177-3AD203B41FA5}">
                      <a16:colId xmlns:a16="http://schemas.microsoft.com/office/drawing/2014/main" val="2668096988"/>
                    </a:ext>
                  </a:extLst>
                </a:gridCol>
                <a:gridCol w="1146726">
                  <a:extLst>
                    <a:ext uri="{9D8B030D-6E8A-4147-A177-3AD203B41FA5}">
                      <a16:colId xmlns:a16="http://schemas.microsoft.com/office/drawing/2014/main" val="910822919"/>
                    </a:ext>
                  </a:extLst>
                </a:gridCol>
              </a:tblGrid>
              <a:tr h="390857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Маска оценки</a:t>
                      </a:r>
                      <a:endParaRPr lang="ru-RU" sz="24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(Т1 Т2  К1 К2 К3 К4 К5)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Варианты тем итогового изложения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Итого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Доля,%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37847970"/>
                  </a:ext>
                </a:extLst>
              </a:tr>
              <a:tr h="55631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909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929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949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4415988"/>
                  </a:ext>
                </a:extLst>
              </a:tr>
              <a:tr h="39085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Зачет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216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89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</a:rPr>
                        <a:t>306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</a:rPr>
                        <a:t>100,00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3124169"/>
                  </a:ext>
                </a:extLst>
              </a:tr>
              <a:tr h="39085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++ +++--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8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12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2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20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6,54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86614705"/>
                  </a:ext>
                </a:extLst>
              </a:tr>
              <a:tr h="39085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++ ++-+-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6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2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7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2,29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52899005"/>
                  </a:ext>
                </a:extLst>
              </a:tr>
              <a:tr h="39085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++ ++++-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90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19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2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109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35,62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38740403"/>
                  </a:ext>
                </a:extLst>
              </a:tr>
              <a:tr h="39085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++ +++-+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5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2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6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1,96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29872554"/>
                  </a:ext>
                </a:extLst>
              </a:tr>
              <a:tr h="39085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++ ++-++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5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2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2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5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1,63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3535281"/>
                  </a:ext>
                </a:extLst>
              </a:tr>
              <a:tr h="39085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++ +++++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107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51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159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51,96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82833688"/>
                  </a:ext>
                </a:extLst>
              </a:tr>
              <a:tr h="39085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Итого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216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89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306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100,00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45096663"/>
                  </a:ext>
                </a:extLst>
              </a:tr>
              <a:tr h="4247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Доля, %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70,588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29,085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0,327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2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24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940485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412888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>
            <a:extLst>
              <a:ext uri="{FF2B5EF4-FFF2-40B4-BE49-F238E27FC236}">
                <a16:creationId xmlns:a16="http://schemas.microsoft.com/office/drawing/2014/main" id="{5D86C80C-154E-4A9A-91A8-0B09FE1889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2791" y="172521"/>
            <a:ext cx="8623300" cy="6484568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buNone/>
            </a:pPr>
            <a:r>
              <a:rPr lang="ru-RU" sz="2000" dirty="0">
                <a:solidFill>
                  <a:srgbClr val="025373"/>
                </a:solidFill>
              </a:rPr>
              <a:t>	</a:t>
            </a:r>
            <a:endParaRPr lang="ru-RU" sz="2000" b="1" dirty="0">
              <a:solidFill>
                <a:srgbClr val="025373"/>
              </a:solidFill>
            </a:endParaRPr>
          </a:p>
          <a:p>
            <a:pPr marL="0" indent="0">
              <a:lnSpc>
                <a:spcPct val="114000"/>
              </a:lnSpc>
              <a:buNone/>
            </a:pPr>
            <a:r>
              <a:rPr lang="ru-RU" sz="2000" b="1" dirty="0">
                <a:solidFill>
                  <a:srgbClr val="025373"/>
                </a:solidFill>
              </a:rPr>
              <a:t>	</a:t>
            </a:r>
          </a:p>
        </p:txBody>
      </p:sp>
      <p:sp>
        <p:nvSpPr>
          <p:cNvPr id="17" name="Полилиния: фигура 16">
            <a:extLst>
              <a:ext uri="{FF2B5EF4-FFF2-40B4-BE49-F238E27FC236}">
                <a16:creationId xmlns:a16="http://schemas.microsoft.com/office/drawing/2014/main" id="{A2A92061-5817-48F5-8C5E-F4EAEC6C368B}"/>
              </a:ext>
            </a:extLst>
          </p:cNvPr>
          <p:cNvSpPr/>
          <p:nvPr/>
        </p:nvSpPr>
        <p:spPr>
          <a:xfrm>
            <a:off x="-1" y="6492873"/>
            <a:ext cx="9144000" cy="365127"/>
          </a:xfrm>
          <a:custGeom>
            <a:avLst/>
            <a:gdLst>
              <a:gd name="connsiteX0" fmla="*/ 6306605 w 9144000"/>
              <a:gd name="connsiteY0" fmla="*/ 0 h 365127"/>
              <a:gd name="connsiteX1" fmla="*/ 7918101 w 9144000"/>
              <a:gd name="connsiteY1" fmla="*/ 0 h 365127"/>
              <a:gd name="connsiteX2" fmla="*/ 8952270 w 9144000"/>
              <a:gd name="connsiteY2" fmla="*/ 0 h 365127"/>
              <a:gd name="connsiteX3" fmla="*/ 9144000 w 9144000"/>
              <a:gd name="connsiteY3" fmla="*/ 0 h 365127"/>
              <a:gd name="connsiteX4" fmla="*/ 9144000 w 9144000"/>
              <a:gd name="connsiteY4" fmla="*/ 218478 h 365127"/>
              <a:gd name="connsiteX5" fmla="*/ 9144000 w 9144000"/>
              <a:gd name="connsiteY5" fmla="*/ 353553 h 365127"/>
              <a:gd name="connsiteX6" fmla="*/ 9144000 w 9144000"/>
              <a:gd name="connsiteY6" fmla="*/ 365127 h 365127"/>
              <a:gd name="connsiteX7" fmla="*/ 0 w 9144000"/>
              <a:gd name="connsiteY7" fmla="*/ 365127 h 365127"/>
              <a:gd name="connsiteX8" fmla="*/ 0 w 9144000"/>
              <a:gd name="connsiteY8" fmla="*/ 218478 h 365127"/>
              <a:gd name="connsiteX9" fmla="*/ 6150638 w 9144000"/>
              <a:gd name="connsiteY9" fmla="*/ 218478 h 365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144000" h="365127">
                <a:moveTo>
                  <a:pt x="6306605" y="0"/>
                </a:moveTo>
                <a:lnTo>
                  <a:pt x="7918101" y="0"/>
                </a:lnTo>
                <a:lnTo>
                  <a:pt x="8952270" y="0"/>
                </a:lnTo>
                <a:lnTo>
                  <a:pt x="9144000" y="0"/>
                </a:lnTo>
                <a:lnTo>
                  <a:pt x="9144000" y="218478"/>
                </a:lnTo>
                <a:lnTo>
                  <a:pt x="9144000" y="353553"/>
                </a:lnTo>
                <a:lnTo>
                  <a:pt x="9144000" y="365127"/>
                </a:lnTo>
                <a:lnTo>
                  <a:pt x="0" y="365127"/>
                </a:lnTo>
                <a:lnTo>
                  <a:pt x="0" y="218478"/>
                </a:lnTo>
                <a:lnTo>
                  <a:pt x="6150638" y="218478"/>
                </a:lnTo>
                <a:close/>
              </a:path>
            </a:pathLst>
          </a:custGeom>
          <a:solidFill>
            <a:srgbClr val="025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олилиния: фигура 17">
            <a:extLst>
              <a:ext uri="{FF2B5EF4-FFF2-40B4-BE49-F238E27FC236}">
                <a16:creationId xmlns:a16="http://schemas.microsoft.com/office/drawing/2014/main" id="{8C6318FB-A597-45DB-B9B9-EABBB1C09BE4}"/>
              </a:ext>
            </a:extLst>
          </p:cNvPr>
          <p:cNvSpPr/>
          <p:nvPr/>
        </p:nvSpPr>
        <p:spPr>
          <a:xfrm rot="10800000">
            <a:off x="0" y="-28392"/>
            <a:ext cx="9144000" cy="365127"/>
          </a:xfrm>
          <a:custGeom>
            <a:avLst/>
            <a:gdLst>
              <a:gd name="connsiteX0" fmla="*/ 6306605 w 9144000"/>
              <a:gd name="connsiteY0" fmla="*/ 0 h 365127"/>
              <a:gd name="connsiteX1" fmla="*/ 7918101 w 9144000"/>
              <a:gd name="connsiteY1" fmla="*/ 0 h 365127"/>
              <a:gd name="connsiteX2" fmla="*/ 8952270 w 9144000"/>
              <a:gd name="connsiteY2" fmla="*/ 0 h 365127"/>
              <a:gd name="connsiteX3" fmla="*/ 9144000 w 9144000"/>
              <a:gd name="connsiteY3" fmla="*/ 0 h 365127"/>
              <a:gd name="connsiteX4" fmla="*/ 9144000 w 9144000"/>
              <a:gd name="connsiteY4" fmla="*/ 218478 h 365127"/>
              <a:gd name="connsiteX5" fmla="*/ 9144000 w 9144000"/>
              <a:gd name="connsiteY5" fmla="*/ 353553 h 365127"/>
              <a:gd name="connsiteX6" fmla="*/ 9144000 w 9144000"/>
              <a:gd name="connsiteY6" fmla="*/ 365127 h 365127"/>
              <a:gd name="connsiteX7" fmla="*/ 0 w 9144000"/>
              <a:gd name="connsiteY7" fmla="*/ 365127 h 365127"/>
              <a:gd name="connsiteX8" fmla="*/ 0 w 9144000"/>
              <a:gd name="connsiteY8" fmla="*/ 218478 h 365127"/>
              <a:gd name="connsiteX9" fmla="*/ 6150638 w 9144000"/>
              <a:gd name="connsiteY9" fmla="*/ 218478 h 365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144000" h="365127">
                <a:moveTo>
                  <a:pt x="6306605" y="0"/>
                </a:moveTo>
                <a:lnTo>
                  <a:pt x="7918101" y="0"/>
                </a:lnTo>
                <a:lnTo>
                  <a:pt x="8952270" y="0"/>
                </a:lnTo>
                <a:lnTo>
                  <a:pt x="9144000" y="0"/>
                </a:lnTo>
                <a:lnTo>
                  <a:pt x="9144000" y="218478"/>
                </a:lnTo>
                <a:lnTo>
                  <a:pt x="9144000" y="353553"/>
                </a:lnTo>
                <a:lnTo>
                  <a:pt x="9144000" y="365127"/>
                </a:lnTo>
                <a:lnTo>
                  <a:pt x="0" y="365127"/>
                </a:lnTo>
                <a:lnTo>
                  <a:pt x="0" y="218478"/>
                </a:lnTo>
                <a:lnTo>
                  <a:pt x="6150638" y="218478"/>
                </a:lnTo>
                <a:close/>
              </a:path>
            </a:pathLst>
          </a:custGeom>
          <a:solidFill>
            <a:srgbClr val="025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: пятиугольник 18">
            <a:extLst>
              <a:ext uri="{FF2B5EF4-FFF2-40B4-BE49-F238E27FC236}">
                <a16:creationId xmlns:a16="http://schemas.microsoft.com/office/drawing/2014/main" id="{0F0619EE-28AD-446A-8012-3F465FAF03ED}"/>
              </a:ext>
            </a:extLst>
          </p:cNvPr>
          <p:cNvSpPr/>
          <p:nvPr/>
        </p:nvSpPr>
        <p:spPr>
          <a:xfrm rot="5400000">
            <a:off x="8461396" y="76366"/>
            <a:ext cx="628649" cy="520741"/>
          </a:xfrm>
          <a:prstGeom prst="homePlate">
            <a:avLst>
              <a:gd name="adj" fmla="val 63066"/>
            </a:avLst>
          </a:prstGeom>
          <a:solidFill>
            <a:srgbClr val="025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10800" tIns="10800" rIns="10800" bIns="10800" rtlCol="0" anchor="ctr"/>
          <a:lstStyle/>
          <a:p>
            <a:pPr algn="ctr"/>
            <a:r>
              <a:rPr lang="ru-RU" dirty="0"/>
              <a:t>2</a:t>
            </a:r>
            <a:r>
              <a:rPr lang="en-US" dirty="0"/>
              <a:t>4</a:t>
            </a:r>
            <a:endParaRPr lang="ru-RU" dirty="0"/>
          </a:p>
        </p:txBody>
      </p:sp>
      <p:cxnSp>
        <p:nvCxnSpPr>
          <p:cNvPr id="24" name="Прямая соединительная линия 23">
            <a:extLst>
              <a:ext uri="{FF2B5EF4-FFF2-40B4-BE49-F238E27FC236}">
                <a16:creationId xmlns:a16="http://schemas.microsoft.com/office/drawing/2014/main" id="{CA018956-7AAA-45A5-9D22-6A1E1068E692}"/>
              </a:ext>
            </a:extLst>
          </p:cNvPr>
          <p:cNvCxnSpPr>
            <a:cxnSpLocks/>
          </p:cNvCxnSpPr>
          <p:nvPr/>
        </p:nvCxnSpPr>
        <p:spPr>
          <a:xfrm>
            <a:off x="628650" y="1165418"/>
            <a:ext cx="7886700" cy="0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758F8A5-F333-4B0E-BEE9-437FB569E9D3}"/>
              </a:ext>
            </a:extLst>
          </p:cNvPr>
          <p:cNvSpPr/>
          <p:nvPr/>
        </p:nvSpPr>
        <p:spPr>
          <a:xfrm>
            <a:off x="304882" y="651061"/>
            <a:ext cx="86233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Анализ действующих результатов итогового изложения также выявил высокую долю абсолютных оценок (51,96%), что указывает на возможные сомнения в объективности проведения процедуры оценивания в образовательных учреждениях. </a:t>
            </a:r>
          </a:p>
          <a:p>
            <a:endParaRPr lang="ru-RU" sz="2800" dirty="0"/>
          </a:p>
          <a:p>
            <a:r>
              <a:rPr lang="ru-RU" sz="2800" b="1" dirty="0"/>
              <a:t>Кроме того, учителям русского языка следует обратить внимание на существенную долю результатов, имеющих отрицательную оценку по критерию К5 (44,44%).</a:t>
            </a:r>
          </a:p>
        </p:txBody>
      </p:sp>
    </p:spTree>
    <p:extLst>
      <p:ext uri="{BB962C8B-B14F-4D97-AF65-F5344CB8AC3E}">
        <p14:creationId xmlns:p14="http://schemas.microsoft.com/office/powerpoint/2010/main" val="87198513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>
            <a:extLst>
              <a:ext uri="{FF2B5EF4-FFF2-40B4-BE49-F238E27FC236}">
                <a16:creationId xmlns:a16="http://schemas.microsoft.com/office/drawing/2014/main" id="{5D86C80C-154E-4A9A-91A8-0B09FE1889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2791" y="172521"/>
            <a:ext cx="8623300" cy="6484568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buNone/>
            </a:pPr>
            <a:r>
              <a:rPr lang="ru-RU" sz="2000" dirty="0">
                <a:solidFill>
                  <a:srgbClr val="025373"/>
                </a:solidFill>
              </a:rPr>
              <a:t>	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ru-RU" sz="2000" b="1" dirty="0">
                <a:solidFill>
                  <a:srgbClr val="025373"/>
                </a:solidFill>
              </a:rPr>
              <a:t>Сводные результаты изложения выпускников образовательных организаций Приморского края за три учебных года:</a:t>
            </a:r>
            <a:endParaRPr lang="ru-RU" sz="2000" b="1" dirty="0">
              <a:solidFill>
                <a:srgbClr val="FF0000"/>
              </a:solidFill>
            </a:endParaRPr>
          </a:p>
          <a:p>
            <a:pPr marL="0" indent="0">
              <a:lnSpc>
                <a:spcPct val="114000"/>
              </a:lnSpc>
              <a:buNone/>
            </a:pPr>
            <a:endParaRPr lang="ru-RU" sz="2000" b="1" dirty="0">
              <a:solidFill>
                <a:srgbClr val="025373"/>
              </a:solidFill>
            </a:endParaRPr>
          </a:p>
        </p:txBody>
      </p:sp>
      <p:sp>
        <p:nvSpPr>
          <p:cNvPr id="17" name="Полилиния: фигура 16">
            <a:extLst>
              <a:ext uri="{FF2B5EF4-FFF2-40B4-BE49-F238E27FC236}">
                <a16:creationId xmlns:a16="http://schemas.microsoft.com/office/drawing/2014/main" id="{A2A92061-5817-48F5-8C5E-F4EAEC6C368B}"/>
              </a:ext>
            </a:extLst>
          </p:cNvPr>
          <p:cNvSpPr/>
          <p:nvPr/>
        </p:nvSpPr>
        <p:spPr>
          <a:xfrm>
            <a:off x="-1" y="6492873"/>
            <a:ext cx="9144000" cy="365127"/>
          </a:xfrm>
          <a:custGeom>
            <a:avLst/>
            <a:gdLst>
              <a:gd name="connsiteX0" fmla="*/ 6306605 w 9144000"/>
              <a:gd name="connsiteY0" fmla="*/ 0 h 365127"/>
              <a:gd name="connsiteX1" fmla="*/ 7918101 w 9144000"/>
              <a:gd name="connsiteY1" fmla="*/ 0 h 365127"/>
              <a:gd name="connsiteX2" fmla="*/ 8952270 w 9144000"/>
              <a:gd name="connsiteY2" fmla="*/ 0 h 365127"/>
              <a:gd name="connsiteX3" fmla="*/ 9144000 w 9144000"/>
              <a:gd name="connsiteY3" fmla="*/ 0 h 365127"/>
              <a:gd name="connsiteX4" fmla="*/ 9144000 w 9144000"/>
              <a:gd name="connsiteY4" fmla="*/ 218478 h 365127"/>
              <a:gd name="connsiteX5" fmla="*/ 9144000 w 9144000"/>
              <a:gd name="connsiteY5" fmla="*/ 353553 h 365127"/>
              <a:gd name="connsiteX6" fmla="*/ 9144000 w 9144000"/>
              <a:gd name="connsiteY6" fmla="*/ 365127 h 365127"/>
              <a:gd name="connsiteX7" fmla="*/ 0 w 9144000"/>
              <a:gd name="connsiteY7" fmla="*/ 365127 h 365127"/>
              <a:gd name="connsiteX8" fmla="*/ 0 w 9144000"/>
              <a:gd name="connsiteY8" fmla="*/ 218478 h 365127"/>
              <a:gd name="connsiteX9" fmla="*/ 6150638 w 9144000"/>
              <a:gd name="connsiteY9" fmla="*/ 218478 h 365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144000" h="365127">
                <a:moveTo>
                  <a:pt x="6306605" y="0"/>
                </a:moveTo>
                <a:lnTo>
                  <a:pt x="7918101" y="0"/>
                </a:lnTo>
                <a:lnTo>
                  <a:pt x="8952270" y="0"/>
                </a:lnTo>
                <a:lnTo>
                  <a:pt x="9144000" y="0"/>
                </a:lnTo>
                <a:lnTo>
                  <a:pt x="9144000" y="218478"/>
                </a:lnTo>
                <a:lnTo>
                  <a:pt x="9144000" y="353553"/>
                </a:lnTo>
                <a:lnTo>
                  <a:pt x="9144000" y="365127"/>
                </a:lnTo>
                <a:lnTo>
                  <a:pt x="0" y="365127"/>
                </a:lnTo>
                <a:lnTo>
                  <a:pt x="0" y="218478"/>
                </a:lnTo>
                <a:lnTo>
                  <a:pt x="6150638" y="218478"/>
                </a:lnTo>
                <a:close/>
              </a:path>
            </a:pathLst>
          </a:custGeom>
          <a:solidFill>
            <a:srgbClr val="025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олилиния: фигура 17">
            <a:extLst>
              <a:ext uri="{FF2B5EF4-FFF2-40B4-BE49-F238E27FC236}">
                <a16:creationId xmlns:a16="http://schemas.microsoft.com/office/drawing/2014/main" id="{8C6318FB-A597-45DB-B9B9-EABBB1C09BE4}"/>
              </a:ext>
            </a:extLst>
          </p:cNvPr>
          <p:cNvSpPr/>
          <p:nvPr/>
        </p:nvSpPr>
        <p:spPr>
          <a:xfrm rot="10800000">
            <a:off x="0" y="-28392"/>
            <a:ext cx="9144000" cy="365127"/>
          </a:xfrm>
          <a:custGeom>
            <a:avLst/>
            <a:gdLst>
              <a:gd name="connsiteX0" fmla="*/ 6306605 w 9144000"/>
              <a:gd name="connsiteY0" fmla="*/ 0 h 365127"/>
              <a:gd name="connsiteX1" fmla="*/ 7918101 w 9144000"/>
              <a:gd name="connsiteY1" fmla="*/ 0 h 365127"/>
              <a:gd name="connsiteX2" fmla="*/ 8952270 w 9144000"/>
              <a:gd name="connsiteY2" fmla="*/ 0 h 365127"/>
              <a:gd name="connsiteX3" fmla="*/ 9144000 w 9144000"/>
              <a:gd name="connsiteY3" fmla="*/ 0 h 365127"/>
              <a:gd name="connsiteX4" fmla="*/ 9144000 w 9144000"/>
              <a:gd name="connsiteY4" fmla="*/ 218478 h 365127"/>
              <a:gd name="connsiteX5" fmla="*/ 9144000 w 9144000"/>
              <a:gd name="connsiteY5" fmla="*/ 353553 h 365127"/>
              <a:gd name="connsiteX6" fmla="*/ 9144000 w 9144000"/>
              <a:gd name="connsiteY6" fmla="*/ 365127 h 365127"/>
              <a:gd name="connsiteX7" fmla="*/ 0 w 9144000"/>
              <a:gd name="connsiteY7" fmla="*/ 365127 h 365127"/>
              <a:gd name="connsiteX8" fmla="*/ 0 w 9144000"/>
              <a:gd name="connsiteY8" fmla="*/ 218478 h 365127"/>
              <a:gd name="connsiteX9" fmla="*/ 6150638 w 9144000"/>
              <a:gd name="connsiteY9" fmla="*/ 218478 h 365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144000" h="365127">
                <a:moveTo>
                  <a:pt x="6306605" y="0"/>
                </a:moveTo>
                <a:lnTo>
                  <a:pt x="7918101" y="0"/>
                </a:lnTo>
                <a:lnTo>
                  <a:pt x="8952270" y="0"/>
                </a:lnTo>
                <a:lnTo>
                  <a:pt x="9144000" y="0"/>
                </a:lnTo>
                <a:lnTo>
                  <a:pt x="9144000" y="218478"/>
                </a:lnTo>
                <a:lnTo>
                  <a:pt x="9144000" y="353553"/>
                </a:lnTo>
                <a:lnTo>
                  <a:pt x="9144000" y="365127"/>
                </a:lnTo>
                <a:lnTo>
                  <a:pt x="0" y="365127"/>
                </a:lnTo>
                <a:lnTo>
                  <a:pt x="0" y="218478"/>
                </a:lnTo>
                <a:lnTo>
                  <a:pt x="6150638" y="218478"/>
                </a:lnTo>
                <a:close/>
              </a:path>
            </a:pathLst>
          </a:custGeom>
          <a:solidFill>
            <a:srgbClr val="025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: пятиугольник 18">
            <a:extLst>
              <a:ext uri="{FF2B5EF4-FFF2-40B4-BE49-F238E27FC236}">
                <a16:creationId xmlns:a16="http://schemas.microsoft.com/office/drawing/2014/main" id="{0F0619EE-28AD-446A-8012-3F465FAF03ED}"/>
              </a:ext>
            </a:extLst>
          </p:cNvPr>
          <p:cNvSpPr/>
          <p:nvPr/>
        </p:nvSpPr>
        <p:spPr>
          <a:xfrm rot="5400000">
            <a:off x="8461396" y="76366"/>
            <a:ext cx="628649" cy="520741"/>
          </a:xfrm>
          <a:prstGeom prst="homePlate">
            <a:avLst>
              <a:gd name="adj" fmla="val 63066"/>
            </a:avLst>
          </a:prstGeom>
          <a:solidFill>
            <a:srgbClr val="025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10800" tIns="10800" rIns="10800" bIns="10800" rtlCol="0" anchor="ctr"/>
          <a:lstStyle/>
          <a:p>
            <a:pPr algn="ctr"/>
            <a:r>
              <a:rPr lang="ru-RU" dirty="0"/>
              <a:t>2</a:t>
            </a:r>
            <a:r>
              <a:rPr lang="en-US" dirty="0"/>
              <a:t>5</a:t>
            </a:r>
            <a:endParaRPr lang="ru-RU" dirty="0"/>
          </a:p>
        </p:txBody>
      </p:sp>
      <p:cxnSp>
        <p:nvCxnSpPr>
          <p:cNvPr id="24" name="Прямая соединительная линия 23">
            <a:extLst>
              <a:ext uri="{FF2B5EF4-FFF2-40B4-BE49-F238E27FC236}">
                <a16:creationId xmlns:a16="http://schemas.microsoft.com/office/drawing/2014/main" id="{CA018956-7AAA-45A5-9D22-6A1E1068E692}"/>
              </a:ext>
            </a:extLst>
          </p:cNvPr>
          <p:cNvCxnSpPr>
            <a:cxnSpLocks/>
          </p:cNvCxnSpPr>
          <p:nvPr/>
        </p:nvCxnSpPr>
        <p:spPr>
          <a:xfrm>
            <a:off x="628650" y="1609918"/>
            <a:ext cx="7886700" cy="0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Таблица 12">
            <a:extLst>
              <a:ext uri="{FF2B5EF4-FFF2-40B4-BE49-F238E27FC236}">
                <a16:creationId xmlns:a16="http://schemas.microsoft.com/office/drawing/2014/main" id="{F7E9D527-7B3E-46C2-86ED-5AD0E44D3C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7458224"/>
              </p:ext>
            </p:extLst>
          </p:nvPr>
        </p:nvGraphicFramePr>
        <p:xfrm>
          <a:off x="412791" y="1483851"/>
          <a:ext cx="8318418" cy="3335283"/>
        </p:xfrm>
        <a:graphic>
          <a:graphicData uri="http://schemas.openxmlformats.org/drawingml/2006/table">
            <a:tbl>
              <a:tblPr firstRow="1" firstCol="1" bandRow="1"/>
              <a:tblGrid>
                <a:gridCol w="1083032">
                  <a:extLst>
                    <a:ext uri="{9D8B030D-6E8A-4147-A177-3AD203B41FA5}">
                      <a16:colId xmlns:a16="http://schemas.microsoft.com/office/drawing/2014/main" val="4066611711"/>
                    </a:ext>
                  </a:extLst>
                </a:gridCol>
                <a:gridCol w="1013021">
                  <a:extLst>
                    <a:ext uri="{9D8B030D-6E8A-4147-A177-3AD203B41FA5}">
                      <a16:colId xmlns:a16="http://schemas.microsoft.com/office/drawing/2014/main" val="1039411474"/>
                    </a:ext>
                  </a:extLst>
                </a:gridCol>
                <a:gridCol w="1011344">
                  <a:extLst>
                    <a:ext uri="{9D8B030D-6E8A-4147-A177-3AD203B41FA5}">
                      <a16:colId xmlns:a16="http://schemas.microsoft.com/office/drawing/2014/main" val="584869550"/>
                    </a:ext>
                  </a:extLst>
                </a:gridCol>
                <a:gridCol w="1011344">
                  <a:extLst>
                    <a:ext uri="{9D8B030D-6E8A-4147-A177-3AD203B41FA5}">
                      <a16:colId xmlns:a16="http://schemas.microsoft.com/office/drawing/2014/main" val="1668691806"/>
                    </a:ext>
                  </a:extLst>
                </a:gridCol>
                <a:gridCol w="1021407">
                  <a:extLst>
                    <a:ext uri="{9D8B030D-6E8A-4147-A177-3AD203B41FA5}">
                      <a16:colId xmlns:a16="http://schemas.microsoft.com/office/drawing/2014/main" val="389393747"/>
                    </a:ext>
                  </a:extLst>
                </a:gridCol>
                <a:gridCol w="1021407">
                  <a:extLst>
                    <a:ext uri="{9D8B030D-6E8A-4147-A177-3AD203B41FA5}">
                      <a16:colId xmlns:a16="http://schemas.microsoft.com/office/drawing/2014/main" val="612757913"/>
                    </a:ext>
                  </a:extLst>
                </a:gridCol>
                <a:gridCol w="1086817">
                  <a:extLst>
                    <a:ext uri="{9D8B030D-6E8A-4147-A177-3AD203B41FA5}">
                      <a16:colId xmlns:a16="http://schemas.microsoft.com/office/drawing/2014/main" val="3263734086"/>
                    </a:ext>
                  </a:extLst>
                </a:gridCol>
                <a:gridCol w="1070046">
                  <a:extLst>
                    <a:ext uri="{9D8B030D-6E8A-4147-A177-3AD203B41FA5}">
                      <a16:colId xmlns:a16="http://schemas.microsoft.com/office/drawing/2014/main" val="4205420036"/>
                    </a:ext>
                  </a:extLst>
                </a:gridCol>
              </a:tblGrid>
              <a:tr h="416910">
                <a:tc rowSpan="2">
                  <a:txBody>
                    <a:bodyPr/>
                    <a:lstStyle/>
                    <a:p>
                      <a:pPr marL="0" indent="14605"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Учебный год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marL="0" indent="14605"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Зачтено по критериям (в %)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indent="14605"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Зачтено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indent="14605"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 зачтено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6557860"/>
                  </a:ext>
                </a:extLst>
              </a:tr>
              <a:tr h="41691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14605"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К1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14605"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К2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14605"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К3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14605"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К4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14605"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К5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5123086"/>
                  </a:ext>
                </a:extLst>
              </a:tr>
              <a:tr h="833821">
                <a:tc>
                  <a:txBody>
                    <a:bodyPr/>
                    <a:lstStyle/>
                    <a:p>
                      <a:pPr marL="0" indent="14605"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2019-2020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99,37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99,37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94,62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90,82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60,76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314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8229943"/>
                  </a:ext>
                </a:extLst>
              </a:tr>
              <a:tr h="833821">
                <a:tc>
                  <a:txBody>
                    <a:bodyPr/>
                    <a:lstStyle/>
                    <a:p>
                      <a:pPr marL="0" indent="14605"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2020-2021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99,67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99,67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97,05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90,82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66,89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304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2048612"/>
                  </a:ext>
                </a:extLst>
              </a:tr>
              <a:tr h="833821">
                <a:tc>
                  <a:txBody>
                    <a:bodyPr/>
                    <a:lstStyle/>
                    <a:p>
                      <a:pPr marL="0" indent="14605"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2021-2022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96,08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91,50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55,56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306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26027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249948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олилиния: фигура 16">
            <a:extLst>
              <a:ext uri="{FF2B5EF4-FFF2-40B4-BE49-F238E27FC236}">
                <a16:creationId xmlns:a16="http://schemas.microsoft.com/office/drawing/2014/main" id="{A2A92061-5817-48F5-8C5E-F4EAEC6C368B}"/>
              </a:ext>
            </a:extLst>
          </p:cNvPr>
          <p:cNvSpPr/>
          <p:nvPr/>
        </p:nvSpPr>
        <p:spPr>
          <a:xfrm>
            <a:off x="-1" y="6492873"/>
            <a:ext cx="9144000" cy="365127"/>
          </a:xfrm>
          <a:custGeom>
            <a:avLst/>
            <a:gdLst>
              <a:gd name="connsiteX0" fmla="*/ 6306605 w 9144000"/>
              <a:gd name="connsiteY0" fmla="*/ 0 h 365127"/>
              <a:gd name="connsiteX1" fmla="*/ 7918101 w 9144000"/>
              <a:gd name="connsiteY1" fmla="*/ 0 h 365127"/>
              <a:gd name="connsiteX2" fmla="*/ 8952270 w 9144000"/>
              <a:gd name="connsiteY2" fmla="*/ 0 h 365127"/>
              <a:gd name="connsiteX3" fmla="*/ 9144000 w 9144000"/>
              <a:gd name="connsiteY3" fmla="*/ 0 h 365127"/>
              <a:gd name="connsiteX4" fmla="*/ 9144000 w 9144000"/>
              <a:gd name="connsiteY4" fmla="*/ 218478 h 365127"/>
              <a:gd name="connsiteX5" fmla="*/ 9144000 w 9144000"/>
              <a:gd name="connsiteY5" fmla="*/ 353553 h 365127"/>
              <a:gd name="connsiteX6" fmla="*/ 9144000 w 9144000"/>
              <a:gd name="connsiteY6" fmla="*/ 365127 h 365127"/>
              <a:gd name="connsiteX7" fmla="*/ 0 w 9144000"/>
              <a:gd name="connsiteY7" fmla="*/ 365127 h 365127"/>
              <a:gd name="connsiteX8" fmla="*/ 0 w 9144000"/>
              <a:gd name="connsiteY8" fmla="*/ 218478 h 365127"/>
              <a:gd name="connsiteX9" fmla="*/ 6150638 w 9144000"/>
              <a:gd name="connsiteY9" fmla="*/ 218478 h 365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144000" h="365127">
                <a:moveTo>
                  <a:pt x="6306605" y="0"/>
                </a:moveTo>
                <a:lnTo>
                  <a:pt x="7918101" y="0"/>
                </a:lnTo>
                <a:lnTo>
                  <a:pt x="8952270" y="0"/>
                </a:lnTo>
                <a:lnTo>
                  <a:pt x="9144000" y="0"/>
                </a:lnTo>
                <a:lnTo>
                  <a:pt x="9144000" y="218478"/>
                </a:lnTo>
                <a:lnTo>
                  <a:pt x="9144000" y="353553"/>
                </a:lnTo>
                <a:lnTo>
                  <a:pt x="9144000" y="365127"/>
                </a:lnTo>
                <a:lnTo>
                  <a:pt x="0" y="365127"/>
                </a:lnTo>
                <a:lnTo>
                  <a:pt x="0" y="218478"/>
                </a:lnTo>
                <a:lnTo>
                  <a:pt x="6150638" y="218478"/>
                </a:lnTo>
                <a:close/>
              </a:path>
            </a:pathLst>
          </a:custGeom>
          <a:solidFill>
            <a:srgbClr val="025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олилиния: фигура 17">
            <a:extLst>
              <a:ext uri="{FF2B5EF4-FFF2-40B4-BE49-F238E27FC236}">
                <a16:creationId xmlns:a16="http://schemas.microsoft.com/office/drawing/2014/main" id="{8C6318FB-A597-45DB-B9B9-EABBB1C09BE4}"/>
              </a:ext>
            </a:extLst>
          </p:cNvPr>
          <p:cNvSpPr/>
          <p:nvPr/>
        </p:nvSpPr>
        <p:spPr>
          <a:xfrm rot="10800000">
            <a:off x="0" y="-28392"/>
            <a:ext cx="9144000" cy="365127"/>
          </a:xfrm>
          <a:custGeom>
            <a:avLst/>
            <a:gdLst>
              <a:gd name="connsiteX0" fmla="*/ 6306605 w 9144000"/>
              <a:gd name="connsiteY0" fmla="*/ 0 h 365127"/>
              <a:gd name="connsiteX1" fmla="*/ 7918101 w 9144000"/>
              <a:gd name="connsiteY1" fmla="*/ 0 h 365127"/>
              <a:gd name="connsiteX2" fmla="*/ 8952270 w 9144000"/>
              <a:gd name="connsiteY2" fmla="*/ 0 h 365127"/>
              <a:gd name="connsiteX3" fmla="*/ 9144000 w 9144000"/>
              <a:gd name="connsiteY3" fmla="*/ 0 h 365127"/>
              <a:gd name="connsiteX4" fmla="*/ 9144000 w 9144000"/>
              <a:gd name="connsiteY4" fmla="*/ 218478 h 365127"/>
              <a:gd name="connsiteX5" fmla="*/ 9144000 w 9144000"/>
              <a:gd name="connsiteY5" fmla="*/ 353553 h 365127"/>
              <a:gd name="connsiteX6" fmla="*/ 9144000 w 9144000"/>
              <a:gd name="connsiteY6" fmla="*/ 365127 h 365127"/>
              <a:gd name="connsiteX7" fmla="*/ 0 w 9144000"/>
              <a:gd name="connsiteY7" fmla="*/ 365127 h 365127"/>
              <a:gd name="connsiteX8" fmla="*/ 0 w 9144000"/>
              <a:gd name="connsiteY8" fmla="*/ 218478 h 365127"/>
              <a:gd name="connsiteX9" fmla="*/ 6150638 w 9144000"/>
              <a:gd name="connsiteY9" fmla="*/ 218478 h 365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144000" h="365127">
                <a:moveTo>
                  <a:pt x="6306605" y="0"/>
                </a:moveTo>
                <a:lnTo>
                  <a:pt x="7918101" y="0"/>
                </a:lnTo>
                <a:lnTo>
                  <a:pt x="8952270" y="0"/>
                </a:lnTo>
                <a:lnTo>
                  <a:pt x="9144000" y="0"/>
                </a:lnTo>
                <a:lnTo>
                  <a:pt x="9144000" y="218478"/>
                </a:lnTo>
                <a:lnTo>
                  <a:pt x="9144000" y="353553"/>
                </a:lnTo>
                <a:lnTo>
                  <a:pt x="9144000" y="365127"/>
                </a:lnTo>
                <a:lnTo>
                  <a:pt x="0" y="365127"/>
                </a:lnTo>
                <a:lnTo>
                  <a:pt x="0" y="218478"/>
                </a:lnTo>
                <a:lnTo>
                  <a:pt x="6150638" y="218478"/>
                </a:lnTo>
                <a:close/>
              </a:path>
            </a:pathLst>
          </a:custGeom>
          <a:solidFill>
            <a:srgbClr val="025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4" name="Прямая соединительная линия 23">
            <a:extLst>
              <a:ext uri="{FF2B5EF4-FFF2-40B4-BE49-F238E27FC236}">
                <a16:creationId xmlns:a16="http://schemas.microsoft.com/office/drawing/2014/main" id="{CA018956-7AAA-45A5-9D22-6A1E1068E692}"/>
              </a:ext>
            </a:extLst>
          </p:cNvPr>
          <p:cNvCxnSpPr>
            <a:cxnSpLocks/>
          </p:cNvCxnSpPr>
          <p:nvPr/>
        </p:nvCxnSpPr>
        <p:spPr>
          <a:xfrm>
            <a:off x="628650" y="2359218"/>
            <a:ext cx="7886700" cy="0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325C923D-313A-4AF9-9837-EE8997CDDE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8638" y="2384332"/>
            <a:ext cx="7886700" cy="857342"/>
          </a:xfrm>
        </p:spPr>
        <p:txBody>
          <a:bodyPr>
            <a:normAutofit/>
          </a:bodyPr>
          <a:lstStyle/>
          <a:p>
            <a:pPr algn="ctr"/>
            <a:r>
              <a:rPr lang="ru-RU" sz="4800" b="1" dirty="0">
                <a:solidFill>
                  <a:srgbClr val="025373"/>
                </a:solidFill>
                <a:latin typeface="+mn-lt"/>
              </a:rPr>
              <a:t>СПАСИБО ЗА ВНИМАНИЕ!</a:t>
            </a:r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42C9AEA3-8BAA-4219-B6C8-CBACF690B4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8638" y="3622674"/>
            <a:ext cx="7886700" cy="2279651"/>
          </a:xfrm>
        </p:spPr>
        <p:txBody>
          <a:bodyPr>
            <a:normAutofit/>
          </a:bodyPr>
          <a:lstStyle/>
          <a:p>
            <a:pPr algn="ctr"/>
            <a:r>
              <a:rPr lang="ru-RU" sz="1800" dirty="0">
                <a:solidFill>
                  <a:srgbClr val="025373"/>
                </a:solidFill>
              </a:rPr>
              <a:t>ГОСУДАРСТВЕННОЕ АВТОНОМНОЕ УЧРЕЖДЕНИЕ </a:t>
            </a:r>
            <a:br>
              <a:rPr lang="ru-RU" sz="1800" dirty="0">
                <a:solidFill>
                  <a:srgbClr val="025373"/>
                </a:solidFill>
              </a:rPr>
            </a:br>
            <a:r>
              <a:rPr lang="ru-RU" sz="1800" dirty="0">
                <a:solidFill>
                  <a:srgbClr val="025373"/>
                </a:solidFill>
              </a:rPr>
              <a:t>ДОПОЛНИТЕЛЬНОГО ПРОФЕССИОНАЛЬНОГО ОБРАЗОВАНИЯ</a:t>
            </a:r>
            <a:br>
              <a:rPr lang="ru-RU" sz="1800" dirty="0">
                <a:solidFill>
                  <a:srgbClr val="025373"/>
                </a:solidFill>
              </a:rPr>
            </a:br>
            <a:r>
              <a:rPr lang="ru-RU" sz="1800" dirty="0">
                <a:solidFill>
                  <a:srgbClr val="025373"/>
                </a:solidFill>
              </a:rPr>
              <a:t>«ПРИМОРСКИЙ КРАЕВОЙ ИНСТИТУТ РАЗВИТИЯ ОБРАЗОВАНИЯ» </a:t>
            </a:r>
          </a:p>
          <a:p>
            <a:pPr algn="ctr"/>
            <a:r>
              <a:rPr lang="ru-RU" dirty="0">
                <a:solidFill>
                  <a:srgbClr val="FF0000"/>
                </a:solidFill>
              </a:rPr>
              <a:t>Центр мониторинговых исследований</a:t>
            </a:r>
          </a:p>
          <a:p>
            <a:pPr algn="ctr"/>
            <a:r>
              <a:rPr lang="ru-RU" sz="1600" dirty="0">
                <a:solidFill>
                  <a:srgbClr val="FF0000"/>
                </a:solidFill>
              </a:rPr>
              <a:t>т. 8 (423) 239-08-75</a:t>
            </a:r>
          </a:p>
          <a:p>
            <a:pPr algn="ctr"/>
            <a:br>
              <a:rPr lang="en-US" sz="1600" dirty="0">
                <a:solidFill>
                  <a:srgbClr val="025373"/>
                </a:solidFill>
              </a:rPr>
            </a:br>
            <a:endParaRPr lang="ru-RU" sz="1800" dirty="0">
              <a:solidFill>
                <a:srgbClr val="025373"/>
              </a:solidFill>
            </a:endParaRPr>
          </a:p>
          <a:p>
            <a:endParaRPr lang="ru-RU" sz="2000" dirty="0">
              <a:solidFill>
                <a:srgbClr val="02537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84178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F63FC171-5C66-4315-93E2-28A3E4A5A9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08" y="316649"/>
            <a:ext cx="8739529" cy="1232065"/>
          </a:xfrm>
        </p:spPr>
        <p:txBody>
          <a:bodyPr>
            <a:normAutofit fontScale="90000"/>
          </a:bodyPr>
          <a:lstStyle/>
          <a:p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Результаты итогового сочинения (изложения) </a:t>
            </a:r>
            <a:br>
              <a:rPr lang="ru-RU" sz="2800" dirty="0">
                <a:solidFill>
                  <a:schemeClr val="accent1">
                    <a:lumMod val="75000"/>
                  </a:schemeClr>
                </a:solidFill>
                <a:latin typeface="+mn-lt"/>
              </a:rPr>
            </a:b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в выпускных классах Приморского края в 2021-2022 учебном году:</a:t>
            </a:r>
          </a:p>
        </p:txBody>
      </p:sp>
      <p:sp>
        <p:nvSpPr>
          <p:cNvPr id="17" name="Полилиния: фигура 16">
            <a:extLst>
              <a:ext uri="{FF2B5EF4-FFF2-40B4-BE49-F238E27FC236}">
                <a16:creationId xmlns:a16="http://schemas.microsoft.com/office/drawing/2014/main" id="{A2A92061-5817-48F5-8C5E-F4EAEC6C368B}"/>
              </a:ext>
            </a:extLst>
          </p:cNvPr>
          <p:cNvSpPr/>
          <p:nvPr/>
        </p:nvSpPr>
        <p:spPr>
          <a:xfrm>
            <a:off x="-1" y="6492873"/>
            <a:ext cx="9144000" cy="365127"/>
          </a:xfrm>
          <a:custGeom>
            <a:avLst/>
            <a:gdLst>
              <a:gd name="connsiteX0" fmla="*/ 6306605 w 9144000"/>
              <a:gd name="connsiteY0" fmla="*/ 0 h 365127"/>
              <a:gd name="connsiteX1" fmla="*/ 7918101 w 9144000"/>
              <a:gd name="connsiteY1" fmla="*/ 0 h 365127"/>
              <a:gd name="connsiteX2" fmla="*/ 8952270 w 9144000"/>
              <a:gd name="connsiteY2" fmla="*/ 0 h 365127"/>
              <a:gd name="connsiteX3" fmla="*/ 9144000 w 9144000"/>
              <a:gd name="connsiteY3" fmla="*/ 0 h 365127"/>
              <a:gd name="connsiteX4" fmla="*/ 9144000 w 9144000"/>
              <a:gd name="connsiteY4" fmla="*/ 218478 h 365127"/>
              <a:gd name="connsiteX5" fmla="*/ 9144000 w 9144000"/>
              <a:gd name="connsiteY5" fmla="*/ 353553 h 365127"/>
              <a:gd name="connsiteX6" fmla="*/ 9144000 w 9144000"/>
              <a:gd name="connsiteY6" fmla="*/ 365127 h 365127"/>
              <a:gd name="connsiteX7" fmla="*/ 0 w 9144000"/>
              <a:gd name="connsiteY7" fmla="*/ 365127 h 365127"/>
              <a:gd name="connsiteX8" fmla="*/ 0 w 9144000"/>
              <a:gd name="connsiteY8" fmla="*/ 218478 h 365127"/>
              <a:gd name="connsiteX9" fmla="*/ 6150638 w 9144000"/>
              <a:gd name="connsiteY9" fmla="*/ 218478 h 365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144000" h="365127">
                <a:moveTo>
                  <a:pt x="6306605" y="0"/>
                </a:moveTo>
                <a:lnTo>
                  <a:pt x="7918101" y="0"/>
                </a:lnTo>
                <a:lnTo>
                  <a:pt x="8952270" y="0"/>
                </a:lnTo>
                <a:lnTo>
                  <a:pt x="9144000" y="0"/>
                </a:lnTo>
                <a:lnTo>
                  <a:pt x="9144000" y="218478"/>
                </a:lnTo>
                <a:lnTo>
                  <a:pt x="9144000" y="353553"/>
                </a:lnTo>
                <a:lnTo>
                  <a:pt x="9144000" y="365127"/>
                </a:lnTo>
                <a:lnTo>
                  <a:pt x="0" y="365127"/>
                </a:lnTo>
                <a:lnTo>
                  <a:pt x="0" y="218478"/>
                </a:lnTo>
                <a:lnTo>
                  <a:pt x="6150638" y="218478"/>
                </a:lnTo>
                <a:close/>
              </a:path>
            </a:pathLst>
          </a:custGeom>
          <a:solidFill>
            <a:srgbClr val="025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8" name="Полилиния: фигура 17">
            <a:extLst>
              <a:ext uri="{FF2B5EF4-FFF2-40B4-BE49-F238E27FC236}">
                <a16:creationId xmlns:a16="http://schemas.microsoft.com/office/drawing/2014/main" id="{8C6318FB-A597-45DB-B9B9-EABBB1C09BE4}"/>
              </a:ext>
            </a:extLst>
          </p:cNvPr>
          <p:cNvSpPr/>
          <p:nvPr/>
        </p:nvSpPr>
        <p:spPr>
          <a:xfrm rot="10800000">
            <a:off x="0" y="-28392"/>
            <a:ext cx="9144000" cy="365127"/>
          </a:xfrm>
          <a:custGeom>
            <a:avLst/>
            <a:gdLst>
              <a:gd name="connsiteX0" fmla="*/ 6306605 w 9144000"/>
              <a:gd name="connsiteY0" fmla="*/ 0 h 365127"/>
              <a:gd name="connsiteX1" fmla="*/ 7918101 w 9144000"/>
              <a:gd name="connsiteY1" fmla="*/ 0 h 365127"/>
              <a:gd name="connsiteX2" fmla="*/ 8952270 w 9144000"/>
              <a:gd name="connsiteY2" fmla="*/ 0 h 365127"/>
              <a:gd name="connsiteX3" fmla="*/ 9144000 w 9144000"/>
              <a:gd name="connsiteY3" fmla="*/ 0 h 365127"/>
              <a:gd name="connsiteX4" fmla="*/ 9144000 w 9144000"/>
              <a:gd name="connsiteY4" fmla="*/ 218478 h 365127"/>
              <a:gd name="connsiteX5" fmla="*/ 9144000 w 9144000"/>
              <a:gd name="connsiteY5" fmla="*/ 353553 h 365127"/>
              <a:gd name="connsiteX6" fmla="*/ 9144000 w 9144000"/>
              <a:gd name="connsiteY6" fmla="*/ 365127 h 365127"/>
              <a:gd name="connsiteX7" fmla="*/ 0 w 9144000"/>
              <a:gd name="connsiteY7" fmla="*/ 365127 h 365127"/>
              <a:gd name="connsiteX8" fmla="*/ 0 w 9144000"/>
              <a:gd name="connsiteY8" fmla="*/ 218478 h 365127"/>
              <a:gd name="connsiteX9" fmla="*/ 6150638 w 9144000"/>
              <a:gd name="connsiteY9" fmla="*/ 218478 h 365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144000" h="365127">
                <a:moveTo>
                  <a:pt x="6306605" y="0"/>
                </a:moveTo>
                <a:lnTo>
                  <a:pt x="7918101" y="0"/>
                </a:lnTo>
                <a:lnTo>
                  <a:pt x="8952270" y="0"/>
                </a:lnTo>
                <a:lnTo>
                  <a:pt x="9144000" y="0"/>
                </a:lnTo>
                <a:lnTo>
                  <a:pt x="9144000" y="218478"/>
                </a:lnTo>
                <a:lnTo>
                  <a:pt x="9144000" y="353553"/>
                </a:lnTo>
                <a:lnTo>
                  <a:pt x="9144000" y="365127"/>
                </a:lnTo>
                <a:lnTo>
                  <a:pt x="0" y="365127"/>
                </a:lnTo>
                <a:lnTo>
                  <a:pt x="0" y="218478"/>
                </a:lnTo>
                <a:lnTo>
                  <a:pt x="6150638" y="218478"/>
                </a:lnTo>
                <a:close/>
              </a:path>
            </a:pathLst>
          </a:custGeom>
          <a:solidFill>
            <a:srgbClr val="025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9" name="Стрелка: пятиугольник 18">
            <a:extLst>
              <a:ext uri="{FF2B5EF4-FFF2-40B4-BE49-F238E27FC236}">
                <a16:creationId xmlns:a16="http://schemas.microsoft.com/office/drawing/2014/main" id="{0F0619EE-28AD-446A-8012-3F465FAF03ED}"/>
              </a:ext>
            </a:extLst>
          </p:cNvPr>
          <p:cNvSpPr/>
          <p:nvPr/>
        </p:nvSpPr>
        <p:spPr>
          <a:xfrm rot="5400000">
            <a:off x="8461396" y="76366"/>
            <a:ext cx="628649" cy="520741"/>
          </a:xfrm>
          <a:prstGeom prst="homePlate">
            <a:avLst>
              <a:gd name="adj" fmla="val 63066"/>
            </a:avLst>
          </a:prstGeom>
          <a:solidFill>
            <a:srgbClr val="025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10800" tIns="10800" rIns="10800" bIns="10800" rtlCol="0" anchor="ctr"/>
          <a:lstStyle/>
          <a:p>
            <a:pPr algn="ctr"/>
            <a:r>
              <a:rPr lang="ru-RU" dirty="0"/>
              <a:t>3</a:t>
            </a:r>
          </a:p>
        </p:txBody>
      </p:sp>
      <p:cxnSp>
        <p:nvCxnSpPr>
          <p:cNvPr id="22" name="Прямая соединительная линия 21">
            <a:extLst>
              <a:ext uri="{FF2B5EF4-FFF2-40B4-BE49-F238E27FC236}">
                <a16:creationId xmlns:a16="http://schemas.microsoft.com/office/drawing/2014/main" id="{A509B664-A270-4166-AF28-ECF5230A87EE}"/>
              </a:ext>
            </a:extLst>
          </p:cNvPr>
          <p:cNvCxnSpPr>
            <a:cxnSpLocks/>
          </p:cNvCxnSpPr>
          <p:nvPr/>
        </p:nvCxnSpPr>
        <p:spPr>
          <a:xfrm>
            <a:off x="628650" y="711583"/>
            <a:ext cx="7886700" cy="0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4537DD1B-8C25-47FB-B52C-5B6B1BFCCB80}"/>
              </a:ext>
            </a:extLst>
          </p:cNvPr>
          <p:cNvSpPr/>
          <p:nvPr/>
        </p:nvSpPr>
        <p:spPr>
          <a:xfrm>
            <a:off x="368280" y="2090171"/>
            <a:ext cx="847915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dirty="0">
                <a:solidFill>
                  <a:schemeClr val="accent1">
                    <a:lumMod val="75000"/>
                  </a:schemeClr>
                </a:solidFill>
              </a:rPr>
              <a:t>В написании итогового сочинения (изложения) в Приморском крае в 2021–2022 учебном году приняло участие </a:t>
            </a:r>
            <a:r>
              <a:rPr lang="ru-RU" sz="3400" b="1" dirty="0">
                <a:solidFill>
                  <a:srgbClr val="FF0000"/>
                </a:solidFill>
              </a:rPr>
              <a:t>9432</a:t>
            </a: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</a:rPr>
              <a:t> выпускника 11 классов</a:t>
            </a:r>
            <a:r>
              <a:rPr lang="ru-RU" sz="3600" dirty="0">
                <a:solidFill>
                  <a:schemeClr val="accent1">
                    <a:lumMod val="75000"/>
                  </a:schemeClr>
                </a:solidFill>
              </a:rPr>
              <a:t>:</a:t>
            </a:r>
          </a:p>
          <a:p>
            <a:pPr algn="just"/>
            <a:r>
              <a:rPr lang="ru-RU" sz="3600" dirty="0">
                <a:solidFill>
                  <a:schemeClr val="accent1">
                    <a:lumMod val="75000"/>
                  </a:schemeClr>
                </a:solidFill>
              </a:rPr>
              <a:t> из них </a:t>
            </a:r>
            <a:r>
              <a:rPr lang="ru-RU" sz="3400" b="1" dirty="0">
                <a:solidFill>
                  <a:srgbClr val="FF0000"/>
                </a:solidFill>
              </a:rPr>
              <a:t>9126</a:t>
            </a:r>
            <a:r>
              <a:rPr lang="ru-RU" sz="3600" dirty="0">
                <a:solidFill>
                  <a:schemeClr val="accent1">
                    <a:lumMod val="75000"/>
                  </a:schemeClr>
                </a:solidFill>
              </a:rPr>
              <a:t> обучающихся писали итоговое сочинение, </a:t>
            </a:r>
          </a:p>
          <a:p>
            <a:pPr algn="just"/>
            <a:r>
              <a:rPr lang="ru-RU" sz="3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400" b="1" dirty="0">
                <a:solidFill>
                  <a:srgbClr val="FF0000"/>
                </a:solidFill>
              </a:rPr>
              <a:t>306</a:t>
            </a:r>
            <a:r>
              <a:rPr lang="ru-RU" sz="3600" dirty="0">
                <a:solidFill>
                  <a:schemeClr val="accent1">
                    <a:lumMod val="75000"/>
                  </a:schemeClr>
                </a:solidFill>
              </a:rPr>
              <a:t> – итоговое изложение</a:t>
            </a:r>
          </a:p>
          <a:p>
            <a:r>
              <a:rPr lang="ru-RU" sz="3600" b="1" dirty="0">
                <a:solidFill>
                  <a:schemeClr val="accent1">
                    <a:lumMod val="75000"/>
                  </a:schemeClr>
                </a:solidFill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8816318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F63FC171-5C66-4315-93E2-28A3E4A5A9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363" y="475277"/>
            <a:ext cx="8802728" cy="1631216"/>
          </a:xfrm>
        </p:spPr>
        <p:txBody>
          <a:bodyPr>
            <a:normAutofit/>
          </a:bodyPr>
          <a:lstStyle/>
          <a:p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В 2021-2022 учебном году Рособрнадзором были предложены следующие открытые тематические направления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:</a:t>
            </a:r>
            <a:br>
              <a:rPr lang="ru-RU" sz="2800" dirty="0">
                <a:solidFill>
                  <a:schemeClr val="accent1">
                    <a:lumMod val="75000"/>
                  </a:schemeClr>
                </a:solidFill>
                <a:latin typeface="+mn-lt"/>
              </a:rPr>
            </a:b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 </a:t>
            </a:r>
          </a:p>
        </p:txBody>
      </p:sp>
      <p:sp>
        <p:nvSpPr>
          <p:cNvPr id="17" name="Полилиния: фигура 16">
            <a:extLst>
              <a:ext uri="{FF2B5EF4-FFF2-40B4-BE49-F238E27FC236}">
                <a16:creationId xmlns:a16="http://schemas.microsoft.com/office/drawing/2014/main" id="{A2A92061-5817-48F5-8C5E-F4EAEC6C368B}"/>
              </a:ext>
            </a:extLst>
          </p:cNvPr>
          <p:cNvSpPr/>
          <p:nvPr/>
        </p:nvSpPr>
        <p:spPr>
          <a:xfrm>
            <a:off x="-1" y="6492873"/>
            <a:ext cx="9144000" cy="365127"/>
          </a:xfrm>
          <a:custGeom>
            <a:avLst/>
            <a:gdLst>
              <a:gd name="connsiteX0" fmla="*/ 6306605 w 9144000"/>
              <a:gd name="connsiteY0" fmla="*/ 0 h 365127"/>
              <a:gd name="connsiteX1" fmla="*/ 7918101 w 9144000"/>
              <a:gd name="connsiteY1" fmla="*/ 0 h 365127"/>
              <a:gd name="connsiteX2" fmla="*/ 8952270 w 9144000"/>
              <a:gd name="connsiteY2" fmla="*/ 0 h 365127"/>
              <a:gd name="connsiteX3" fmla="*/ 9144000 w 9144000"/>
              <a:gd name="connsiteY3" fmla="*/ 0 h 365127"/>
              <a:gd name="connsiteX4" fmla="*/ 9144000 w 9144000"/>
              <a:gd name="connsiteY4" fmla="*/ 218478 h 365127"/>
              <a:gd name="connsiteX5" fmla="*/ 9144000 w 9144000"/>
              <a:gd name="connsiteY5" fmla="*/ 353553 h 365127"/>
              <a:gd name="connsiteX6" fmla="*/ 9144000 w 9144000"/>
              <a:gd name="connsiteY6" fmla="*/ 365127 h 365127"/>
              <a:gd name="connsiteX7" fmla="*/ 0 w 9144000"/>
              <a:gd name="connsiteY7" fmla="*/ 365127 h 365127"/>
              <a:gd name="connsiteX8" fmla="*/ 0 w 9144000"/>
              <a:gd name="connsiteY8" fmla="*/ 218478 h 365127"/>
              <a:gd name="connsiteX9" fmla="*/ 6150638 w 9144000"/>
              <a:gd name="connsiteY9" fmla="*/ 218478 h 365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144000" h="365127">
                <a:moveTo>
                  <a:pt x="6306605" y="0"/>
                </a:moveTo>
                <a:lnTo>
                  <a:pt x="7918101" y="0"/>
                </a:lnTo>
                <a:lnTo>
                  <a:pt x="8952270" y="0"/>
                </a:lnTo>
                <a:lnTo>
                  <a:pt x="9144000" y="0"/>
                </a:lnTo>
                <a:lnTo>
                  <a:pt x="9144000" y="218478"/>
                </a:lnTo>
                <a:lnTo>
                  <a:pt x="9144000" y="353553"/>
                </a:lnTo>
                <a:lnTo>
                  <a:pt x="9144000" y="365127"/>
                </a:lnTo>
                <a:lnTo>
                  <a:pt x="0" y="365127"/>
                </a:lnTo>
                <a:lnTo>
                  <a:pt x="0" y="218478"/>
                </a:lnTo>
                <a:lnTo>
                  <a:pt x="6150638" y="218478"/>
                </a:lnTo>
                <a:close/>
              </a:path>
            </a:pathLst>
          </a:custGeom>
          <a:solidFill>
            <a:srgbClr val="025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олилиния: фигура 17">
            <a:extLst>
              <a:ext uri="{FF2B5EF4-FFF2-40B4-BE49-F238E27FC236}">
                <a16:creationId xmlns:a16="http://schemas.microsoft.com/office/drawing/2014/main" id="{8C6318FB-A597-45DB-B9B9-EABBB1C09BE4}"/>
              </a:ext>
            </a:extLst>
          </p:cNvPr>
          <p:cNvSpPr/>
          <p:nvPr/>
        </p:nvSpPr>
        <p:spPr>
          <a:xfrm rot="10800000">
            <a:off x="0" y="-28392"/>
            <a:ext cx="9144000" cy="365127"/>
          </a:xfrm>
          <a:custGeom>
            <a:avLst/>
            <a:gdLst>
              <a:gd name="connsiteX0" fmla="*/ 6306605 w 9144000"/>
              <a:gd name="connsiteY0" fmla="*/ 0 h 365127"/>
              <a:gd name="connsiteX1" fmla="*/ 7918101 w 9144000"/>
              <a:gd name="connsiteY1" fmla="*/ 0 h 365127"/>
              <a:gd name="connsiteX2" fmla="*/ 8952270 w 9144000"/>
              <a:gd name="connsiteY2" fmla="*/ 0 h 365127"/>
              <a:gd name="connsiteX3" fmla="*/ 9144000 w 9144000"/>
              <a:gd name="connsiteY3" fmla="*/ 0 h 365127"/>
              <a:gd name="connsiteX4" fmla="*/ 9144000 w 9144000"/>
              <a:gd name="connsiteY4" fmla="*/ 218478 h 365127"/>
              <a:gd name="connsiteX5" fmla="*/ 9144000 w 9144000"/>
              <a:gd name="connsiteY5" fmla="*/ 353553 h 365127"/>
              <a:gd name="connsiteX6" fmla="*/ 9144000 w 9144000"/>
              <a:gd name="connsiteY6" fmla="*/ 365127 h 365127"/>
              <a:gd name="connsiteX7" fmla="*/ 0 w 9144000"/>
              <a:gd name="connsiteY7" fmla="*/ 365127 h 365127"/>
              <a:gd name="connsiteX8" fmla="*/ 0 w 9144000"/>
              <a:gd name="connsiteY8" fmla="*/ 218478 h 365127"/>
              <a:gd name="connsiteX9" fmla="*/ 6150638 w 9144000"/>
              <a:gd name="connsiteY9" fmla="*/ 218478 h 365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144000" h="365127">
                <a:moveTo>
                  <a:pt x="6306605" y="0"/>
                </a:moveTo>
                <a:lnTo>
                  <a:pt x="7918101" y="0"/>
                </a:lnTo>
                <a:lnTo>
                  <a:pt x="8952270" y="0"/>
                </a:lnTo>
                <a:lnTo>
                  <a:pt x="9144000" y="0"/>
                </a:lnTo>
                <a:lnTo>
                  <a:pt x="9144000" y="218478"/>
                </a:lnTo>
                <a:lnTo>
                  <a:pt x="9144000" y="353553"/>
                </a:lnTo>
                <a:lnTo>
                  <a:pt x="9144000" y="365127"/>
                </a:lnTo>
                <a:lnTo>
                  <a:pt x="0" y="365127"/>
                </a:lnTo>
                <a:lnTo>
                  <a:pt x="0" y="218478"/>
                </a:lnTo>
                <a:lnTo>
                  <a:pt x="6150638" y="218478"/>
                </a:lnTo>
                <a:close/>
              </a:path>
            </a:pathLst>
          </a:custGeom>
          <a:solidFill>
            <a:srgbClr val="025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: пятиугольник 18">
            <a:extLst>
              <a:ext uri="{FF2B5EF4-FFF2-40B4-BE49-F238E27FC236}">
                <a16:creationId xmlns:a16="http://schemas.microsoft.com/office/drawing/2014/main" id="{0F0619EE-28AD-446A-8012-3F465FAF03ED}"/>
              </a:ext>
            </a:extLst>
          </p:cNvPr>
          <p:cNvSpPr/>
          <p:nvPr/>
        </p:nvSpPr>
        <p:spPr>
          <a:xfrm rot="5400000">
            <a:off x="8461396" y="76366"/>
            <a:ext cx="628649" cy="520741"/>
          </a:xfrm>
          <a:prstGeom prst="homePlate">
            <a:avLst>
              <a:gd name="adj" fmla="val 63066"/>
            </a:avLst>
          </a:prstGeom>
          <a:solidFill>
            <a:srgbClr val="025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10800" tIns="10800" rIns="10800" bIns="10800" rtlCol="0" anchor="ctr"/>
          <a:lstStyle/>
          <a:p>
            <a:pPr algn="ctr"/>
            <a:r>
              <a:rPr lang="ru-RU" dirty="0"/>
              <a:t>4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E35A141-30EA-4D71-85F7-9B3ED7801779}"/>
              </a:ext>
            </a:extLst>
          </p:cNvPr>
          <p:cNvSpPr/>
          <p:nvPr/>
        </p:nvSpPr>
        <p:spPr>
          <a:xfrm>
            <a:off x="378637" y="1600575"/>
            <a:ext cx="8531999" cy="36822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1</a:t>
            </a:r>
            <a:r>
              <a:rPr lang="ru-RU" sz="2400" dirty="0"/>
              <a:t>.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Человек путешествующий: дорога в жизни человека. </a:t>
            </a:r>
          </a:p>
          <a:p>
            <a:pPr>
              <a:lnSpc>
                <a:spcPct val="200000"/>
              </a:lnSpc>
            </a:pP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2. Цивилизация и технологии — спасение, вызов или трагедия? </a:t>
            </a:r>
          </a:p>
          <a:p>
            <a:pPr>
              <a:lnSpc>
                <a:spcPct val="200000"/>
              </a:lnSpc>
            </a:pP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3. Преступление и наказание — вечная тема. </a:t>
            </a:r>
          </a:p>
          <a:p>
            <a:pPr>
              <a:lnSpc>
                <a:spcPct val="200000"/>
              </a:lnSpc>
            </a:pP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4. Книга (музыка, спектакль, фильм) — про меня. </a:t>
            </a:r>
          </a:p>
          <a:p>
            <a:pPr>
              <a:lnSpc>
                <a:spcPct val="200000"/>
              </a:lnSpc>
            </a:pP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5. Кому на Руси жить хорошо? — вопрос гражданина</a:t>
            </a:r>
          </a:p>
        </p:txBody>
      </p:sp>
    </p:spTree>
    <p:extLst>
      <p:ext uri="{BB962C8B-B14F-4D97-AF65-F5344CB8AC3E}">
        <p14:creationId xmlns:p14="http://schemas.microsoft.com/office/powerpoint/2010/main" val="32911207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F63FC171-5C66-4315-93E2-28A3E4A5A9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2698" y="96832"/>
            <a:ext cx="8347166" cy="928877"/>
          </a:xfrm>
        </p:spPr>
        <p:txBody>
          <a:bodyPr>
            <a:normAutofit/>
          </a:bodyPr>
          <a:lstStyle/>
          <a:p>
            <a:r>
              <a:rPr lang="ru-RU" sz="18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Выбор участниками тем итогового сочинения (изложения)</a:t>
            </a:r>
          </a:p>
        </p:txBody>
      </p:sp>
      <p:sp>
        <p:nvSpPr>
          <p:cNvPr id="17" name="Полилиния: фигура 16">
            <a:extLst>
              <a:ext uri="{FF2B5EF4-FFF2-40B4-BE49-F238E27FC236}">
                <a16:creationId xmlns:a16="http://schemas.microsoft.com/office/drawing/2014/main" id="{A2A92061-5817-48F5-8C5E-F4EAEC6C368B}"/>
              </a:ext>
            </a:extLst>
          </p:cNvPr>
          <p:cNvSpPr/>
          <p:nvPr/>
        </p:nvSpPr>
        <p:spPr>
          <a:xfrm>
            <a:off x="-1" y="6492873"/>
            <a:ext cx="9144000" cy="365127"/>
          </a:xfrm>
          <a:custGeom>
            <a:avLst/>
            <a:gdLst>
              <a:gd name="connsiteX0" fmla="*/ 6306605 w 9144000"/>
              <a:gd name="connsiteY0" fmla="*/ 0 h 365127"/>
              <a:gd name="connsiteX1" fmla="*/ 7918101 w 9144000"/>
              <a:gd name="connsiteY1" fmla="*/ 0 h 365127"/>
              <a:gd name="connsiteX2" fmla="*/ 8952270 w 9144000"/>
              <a:gd name="connsiteY2" fmla="*/ 0 h 365127"/>
              <a:gd name="connsiteX3" fmla="*/ 9144000 w 9144000"/>
              <a:gd name="connsiteY3" fmla="*/ 0 h 365127"/>
              <a:gd name="connsiteX4" fmla="*/ 9144000 w 9144000"/>
              <a:gd name="connsiteY4" fmla="*/ 218478 h 365127"/>
              <a:gd name="connsiteX5" fmla="*/ 9144000 w 9144000"/>
              <a:gd name="connsiteY5" fmla="*/ 353553 h 365127"/>
              <a:gd name="connsiteX6" fmla="*/ 9144000 w 9144000"/>
              <a:gd name="connsiteY6" fmla="*/ 365127 h 365127"/>
              <a:gd name="connsiteX7" fmla="*/ 0 w 9144000"/>
              <a:gd name="connsiteY7" fmla="*/ 365127 h 365127"/>
              <a:gd name="connsiteX8" fmla="*/ 0 w 9144000"/>
              <a:gd name="connsiteY8" fmla="*/ 218478 h 365127"/>
              <a:gd name="connsiteX9" fmla="*/ 6150638 w 9144000"/>
              <a:gd name="connsiteY9" fmla="*/ 218478 h 365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144000" h="365127">
                <a:moveTo>
                  <a:pt x="6306605" y="0"/>
                </a:moveTo>
                <a:lnTo>
                  <a:pt x="7918101" y="0"/>
                </a:lnTo>
                <a:lnTo>
                  <a:pt x="8952270" y="0"/>
                </a:lnTo>
                <a:lnTo>
                  <a:pt x="9144000" y="0"/>
                </a:lnTo>
                <a:lnTo>
                  <a:pt x="9144000" y="218478"/>
                </a:lnTo>
                <a:lnTo>
                  <a:pt x="9144000" y="353553"/>
                </a:lnTo>
                <a:lnTo>
                  <a:pt x="9144000" y="365127"/>
                </a:lnTo>
                <a:lnTo>
                  <a:pt x="0" y="365127"/>
                </a:lnTo>
                <a:lnTo>
                  <a:pt x="0" y="218478"/>
                </a:lnTo>
                <a:lnTo>
                  <a:pt x="6150638" y="218478"/>
                </a:lnTo>
                <a:close/>
              </a:path>
            </a:pathLst>
          </a:custGeom>
          <a:solidFill>
            <a:srgbClr val="025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олилиния: фигура 17">
            <a:extLst>
              <a:ext uri="{FF2B5EF4-FFF2-40B4-BE49-F238E27FC236}">
                <a16:creationId xmlns:a16="http://schemas.microsoft.com/office/drawing/2014/main" id="{8C6318FB-A597-45DB-B9B9-EABBB1C09BE4}"/>
              </a:ext>
            </a:extLst>
          </p:cNvPr>
          <p:cNvSpPr/>
          <p:nvPr/>
        </p:nvSpPr>
        <p:spPr>
          <a:xfrm rot="10800000">
            <a:off x="0" y="-28392"/>
            <a:ext cx="9144000" cy="365127"/>
          </a:xfrm>
          <a:custGeom>
            <a:avLst/>
            <a:gdLst>
              <a:gd name="connsiteX0" fmla="*/ 6306605 w 9144000"/>
              <a:gd name="connsiteY0" fmla="*/ 0 h 365127"/>
              <a:gd name="connsiteX1" fmla="*/ 7918101 w 9144000"/>
              <a:gd name="connsiteY1" fmla="*/ 0 h 365127"/>
              <a:gd name="connsiteX2" fmla="*/ 8952270 w 9144000"/>
              <a:gd name="connsiteY2" fmla="*/ 0 h 365127"/>
              <a:gd name="connsiteX3" fmla="*/ 9144000 w 9144000"/>
              <a:gd name="connsiteY3" fmla="*/ 0 h 365127"/>
              <a:gd name="connsiteX4" fmla="*/ 9144000 w 9144000"/>
              <a:gd name="connsiteY4" fmla="*/ 218478 h 365127"/>
              <a:gd name="connsiteX5" fmla="*/ 9144000 w 9144000"/>
              <a:gd name="connsiteY5" fmla="*/ 353553 h 365127"/>
              <a:gd name="connsiteX6" fmla="*/ 9144000 w 9144000"/>
              <a:gd name="connsiteY6" fmla="*/ 365127 h 365127"/>
              <a:gd name="connsiteX7" fmla="*/ 0 w 9144000"/>
              <a:gd name="connsiteY7" fmla="*/ 365127 h 365127"/>
              <a:gd name="connsiteX8" fmla="*/ 0 w 9144000"/>
              <a:gd name="connsiteY8" fmla="*/ 218478 h 365127"/>
              <a:gd name="connsiteX9" fmla="*/ 6150638 w 9144000"/>
              <a:gd name="connsiteY9" fmla="*/ 218478 h 365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144000" h="365127">
                <a:moveTo>
                  <a:pt x="6306605" y="0"/>
                </a:moveTo>
                <a:lnTo>
                  <a:pt x="7918101" y="0"/>
                </a:lnTo>
                <a:lnTo>
                  <a:pt x="8952270" y="0"/>
                </a:lnTo>
                <a:lnTo>
                  <a:pt x="9144000" y="0"/>
                </a:lnTo>
                <a:lnTo>
                  <a:pt x="9144000" y="218478"/>
                </a:lnTo>
                <a:lnTo>
                  <a:pt x="9144000" y="353553"/>
                </a:lnTo>
                <a:lnTo>
                  <a:pt x="9144000" y="365127"/>
                </a:lnTo>
                <a:lnTo>
                  <a:pt x="0" y="365127"/>
                </a:lnTo>
                <a:lnTo>
                  <a:pt x="0" y="218478"/>
                </a:lnTo>
                <a:lnTo>
                  <a:pt x="6150638" y="218478"/>
                </a:lnTo>
                <a:close/>
              </a:path>
            </a:pathLst>
          </a:custGeom>
          <a:solidFill>
            <a:srgbClr val="025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: пятиугольник 18">
            <a:extLst>
              <a:ext uri="{FF2B5EF4-FFF2-40B4-BE49-F238E27FC236}">
                <a16:creationId xmlns:a16="http://schemas.microsoft.com/office/drawing/2014/main" id="{0F0619EE-28AD-446A-8012-3F465FAF03ED}"/>
              </a:ext>
            </a:extLst>
          </p:cNvPr>
          <p:cNvSpPr/>
          <p:nvPr/>
        </p:nvSpPr>
        <p:spPr>
          <a:xfrm rot="5400000">
            <a:off x="8461396" y="76366"/>
            <a:ext cx="628649" cy="520741"/>
          </a:xfrm>
          <a:prstGeom prst="homePlate">
            <a:avLst>
              <a:gd name="adj" fmla="val 63066"/>
            </a:avLst>
          </a:prstGeom>
          <a:solidFill>
            <a:srgbClr val="025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10800" tIns="10800" rIns="10800" bIns="10800" rtlCol="0" anchor="ctr"/>
          <a:lstStyle/>
          <a:p>
            <a:pPr algn="ctr"/>
            <a:r>
              <a:rPr lang="ru-RU" dirty="0"/>
              <a:t>5</a:t>
            </a:r>
          </a:p>
        </p:txBody>
      </p:sp>
      <p:cxnSp>
        <p:nvCxnSpPr>
          <p:cNvPr id="22" name="Прямая соединительная линия 21">
            <a:extLst>
              <a:ext uri="{FF2B5EF4-FFF2-40B4-BE49-F238E27FC236}">
                <a16:creationId xmlns:a16="http://schemas.microsoft.com/office/drawing/2014/main" id="{A509B664-A270-4166-AF28-ECF5230A87EE}"/>
              </a:ext>
            </a:extLst>
          </p:cNvPr>
          <p:cNvCxnSpPr>
            <a:cxnSpLocks/>
          </p:cNvCxnSpPr>
          <p:nvPr/>
        </p:nvCxnSpPr>
        <p:spPr>
          <a:xfrm>
            <a:off x="628650" y="1025718"/>
            <a:ext cx="7886700" cy="0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E06CB564-3B85-4D23-8B18-1122484A66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369156"/>
              </p:ext>
            </p:extLst>
          </p:nvPr>
        </p:nvGraphicFramePr>
        <p:xfrm>
          <a:off x="195433" y="776287"/>
          <a:ext cx="8738842" cy="5670230"/>
        </p:xfrm>
        <a:graphic>
          <a:graphicData uri="http://schemas.openxmlformats.org/drawingml/2006/table">
            <a:tbl>
              <a:tblPr firstRow="1" firstCol="1" bandRow="1"/>
              <a:tblGrid>
                <a:gridCol w="6820657">
                  <a:extLst>
                    <a:ext uri="{9D8B030D-6E8A-4147-A177-3AD203B41FA5}">
                      <a16:colId xmlns:a16="http://schemas.microsoft.com/office/drawing/2014/main" val="4040542381"/>
                    </a:ext>
                  </a:extLst>
                </a:gridCol>
                <a:gridCol w="1015678">
                  <a:extLst>
                    <a:ext uri="{9D8B030D-6E8A-4147-A177-3AD203B41FA5}">
                      <a16:colId xmlns:a16="http://schemas.microsoft.com/office/drawing/2014/main" val="907626107"/>
                    </a:ext>
                  </a:extLst>
                </a:gridCol>
                <a:gridCol w="902507">
                  <a:extLst>
                    <a:ext uri="{9D8B030D-6E8A-4147-A177-3AD203B41FA5}">
                      <a16:colId xmlns:a16="http://schemas.microsoft.com/office/drawing/2014/main" val="173535700"/>
                    </a:ext>
                  </a:extLst>
                </a:gridCol>
              </a:tblGrid>
              <a:tr h="37398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</a:p>
                  </a:txBody>
                  <a:tcPr marL="52216" marR="522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выбравших</a:t>
                      </a:r>
                    </a:p>
                  </a:txBody>
                  <a:tcPr marL="52216" marR="522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52216" marR="522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3352454"/>
                  </a:ext>
                </a:extLst>
              </a:tr>
              <a:tr h="186990">
                <a:tc gridSpan="2">
                  <a:txBody>
                    <a:bodyPr/>
                    <a:lstStyle/>
                    <a:p>
                      <a:pPr marL="490855" indent="449580" algn="ctr">
                        <a:spcAft>
                          <a:spcPts val="0"/>
                        </a:spcAft>
                      </a:pPr>
                      <a:r>
                        <a:rPr lang="ru-RU" sz="1200" b="0" i="1" dirty="0">
                          <a:solidFill>
                            <a:srgbClr val="000000"/>
                          </a:solidFill>
                          <a:effectLst/>
                          <a:latin typeface="ArialM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Сочинение 1 тура (1 декабря 2021 г.)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90855" indent="449580" algn="ctr"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6371937"/>
                  </a:ext>
                </a:extLst>
              </a:tr>
              <a:tr h="21815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307. Что такое преступление против самого себя?</a:t>
                      </a:r>
                    </a:p>
                  </a:txBody>
                  <a:tcPr marL="52216" marR="522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4311</a:t>
                      </a:r>
                    </a:p>
                  </a:txBody>
                  <a:tcPr marL="52216" marR="522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51%</a:t>
                      </a:r>
                    </a:p>
                  </a:txBody>
                  <a:tcPr marL="52216" marR="522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0215963"/>
                  </a:ext>
                </a:extLst>
              </a:tr>
              <a:tr h="18699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201. Неизбежен ли конфликт природы и цивилизации?</a:t>
                      </a:r>
                    </a:p>
                  </a:txBody>
                  <a:tcPr marL="52216" marR="522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1404</a:t>
                      </a:r>
                    </a:p>
                  </a:txBody>
                  <a:tcPr marL="52216" marR="522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17%</a:t>
                      </a:r>
                    </a:p>
                  </a:txBody>
                  <a:tcPr marL="52216" marR="522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7530199"/>
                  </a:ext>
                </a:extLst>
              </a:tr>
              <a:tr h="18699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105. Какие путешествия могут изменить взгляд на человека?</a:t>
                      </a:r>
                    </a:p>
                  </a:txBody>
                  <a:tcPr marL="52216" marR="522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1704</a:t>
                      </a:r>
                    </a:p>
                  </a:txBody>
                  <a:tcPr marL="52216" marR="522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18%</a:t>
                      </a:r>
                    </a:p>
                  </a:txBody>
                  <a:tcPr marL="52216" marR="522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54447720"/>
                  </a:ext>
                </a:extLst>
              </a:tr>
              <a:tr h="37398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413. Мои личные открытия в мире культуры (размышление о книге, или музыке, или фильме, или спектакле).</a:t>
                      </a:r>
                    </a:p>
                  </a:txBody>
                  <a:tcPr marL="52216" marR="522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1550</a:t>
                      </a:r>
                    </a:p>
                  </a:txBody>
                  <a:tcPr marL="52216" marR="522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12%</a:t>
                      </a:r>
                    </a:p>
                  </a:txBody>
                  <a:tcPr marL="52216" marR="522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58943862"/>
                  </a:ext>
                </a:extLst>
              </a:tr>
              <a:tr h="31399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511. Как Вы понимаете слова писателя Ф. Искандера: «У человека есть еще одна возможность быть счастливым – это умение радоваться чужому счастью»?</a:t>
                      </a:r>
                    </a:p>
                  </a:txBody>
                  <a:tcPr marL="52216" marR="522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190</a:t>
                      </a:r>
                    </a:p>
                  </a:txBody>
                  <a:tcPr marL="52216" marR="522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2%</a:t>
                      </a:r>
                    </a:p>
                  </a:txBody>
                  <a:tcPr marL="52216" marR="522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2283185"/>
                  </a:ext>
                </a:extLst>
              </a:tr>
              <a:tr h="186990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Изложение 1 тура (</a:t>
                      </a:r>
                      <a:r>
                        <a:rPr lang="ru-RU" sz="1200" b="0" i="1" dirty="0">
                          <a:solidFill>
                            <a:srgbClr val="000000"/>
                          </a:solidFill>
                          <a:effectLst/>
                          <a:latin typeface="ArialM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декабря 2021 г.)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highlight>
                          <a:srgbClr val="00FFFF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0364394"/>
                  </a:ext>
                </a:extLst>
              </a:tr>
              <a:tr h="19747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909. Танин голубь</a:t>
                      </a:r>
                    </a:p>
                  </a:txBody>
                  <a:tcPr marL="52216" marR="522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216</a:t>
                      </a:r>
                    </a:p>
                  </a:txBody>
                  <a:tcPr marL="52216" marR="522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3912518"/>
                  </a:ext>
                </a:extLst>
              </a:tr>
              <a:tr h="186990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Сочинение 2 тура (2 февраля 2022 г.)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8023446"/>
                  </a:ext>
                </a:extLst>
              </a:tr>
              <a:tr h="2181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122. Как выбрать жизненную дорогу?</a:t>
                      </a:r>
                    </a:p>
                  </a:txBody>
                  <a:tcPr marL="52216" marR="522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209</a:t>
                      </a:r>
                    </a:p>
                  </a:txBody>
                  <a:tcPr marL="52216" marR="522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37%</a:t>
                      </a:r>
                    </a:p>
                  </a:txBody>
                  <a:tcPr marL="52216" marR="522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396133"/>
                  </a:ext>
                </a:extLst>
              </a:tr>
              <a:tr h="1869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228. От чего Вы хотели бы предостеречь своих далеких потомков?</a:t>
                      </a:r>
                    </a:p>
                  </a:txBody>
                  <a:tcPr marL="52216" marR="522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82</a:t>
                      </a:r>
                    </a:p>
                  </a:txBody>
                  <a:tcPr marL="52216" marR="522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15%</a:t>
                      </a:r>
                    </a:p>
                  </a:txBody>
                  <a:tcPr marL="52216" marR="522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70585463"/>
                  </a:ext>
                </a:extLst>
              </a:tr>
              <a:tr h="2847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323. Согласны ли Вы с тем, что часто одно преступление порождает другое?</a:t>
                      </a:r>
                    </a:p>
                  </a:txBody>
                  <a:tcPr marL="52216" marR="522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186</a:t>
                      </a:r>
                    </a:p>
                  </a:txBody>
                  <a:tcPr marL="52216" marR="522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33%</a:t>
                      </a:r>
                    </a:p>
                  </a:txBody>
                  <a:tcPr marL="52216" marR="522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4977911"/>
                  </a:ext>
                </a:extLst>
              </a:tr>
              <a:tr h="1869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430. Какое из произведений я бы хотел поставить на сцене?</a:t>
                      </a:r>
                    </a:p>
                  </a:txBody>
                  <a:tcPr marL="52216" marR="522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72</a:t>
                      </a:r>
                    </a:p>
                  </a:txBody>
                  <a:tcPr marL="52216" marR="522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13%</a:t>
                      </a:r>
                    </a:p>
                  </a:txBody>
                  <a:tcPr marL="52216" marR="522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5622104"/>
                  </a:ext>
                </a:extLst>
              </a:tr>
              <a:tr h="2112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528. Может ли благополучие общества быть гарантией счастья конкретного человека?</a:t>
                      </a:r>
                    </a:p>
                  </a:txBody>
                  <a:tcPr marL="52216" marR="522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52216" marR="522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2%</a:t>
                      </a:r>
                    </a:p>
                  </a:txBody>
                  <a:tcPr marL="52216" marR="522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55522792"/>
                  </a:ext>
                </a:extLst>
              </a:tr>
              <a:tr h="186990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Изложение 2 тура (2 февраля 2022 г.)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1205674"/>
                  </a:ext>
                </a:extLst>
              </a:tr>
              <a:tr h="18699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929</a:t>
                      </a:r>
                      <a:r>
                        <a:rPr lang="ru-RU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2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Филюша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89</a:t>
                      </a:r>
                    </a:p>
                  </a:txBody>
                  <a:tcPr marL="52216" marR="522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4244086"/>
                  </a:ext>
                </a:extLst>
              </a:tr>
              <a:tr h="186990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Сочинение 3 тура (4 мая 2022 г.)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8145996"/>
                  </a:ext>
                </a:extLst>
              </a:tr>
              <a:tr h="21815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153. Какую пользу приносят человеку путешествия?</a:t>
                      </a:r>
                    </a:p>
                  </a:txBody>
                  <a:tcPr marL="52216" marR="522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</a:p>
                  </a:txBody>
                  <a:tcPr marL="52216" marR="522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39%</a:t>
                      </a:r>
                    </a:p>
                  </a:txBody>
                  <a:tcPr marL="52216" marR="522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0233847"/>
                  </a:ext>
                </a:extLst>
              </a:tr>
              <a:tr h="18699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246. Доступность информации в цифровую эпоху: за и против.</a:t>
                      </a:r>
                    </a:p>
                  </a:txBody>
                  <a:tcPr marL="52216" marR="522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52216" marR="522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4%</a:t>
                      </a:r>
                    </a:p>
                  </a:txBody>
                  <a:tcPr marL="52216" marR="522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12475308"/>
                  </a:ext>
                </a:extLst>
              </a:tr>
              <a:tr h="21673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348. Как Вы понимаете известное высказывание «все тайное становится явным»?</a:t>
                      </a:r>
                    </a:p>
                  </a:txBody>
                  <a:tcPr marL="52216" marR="522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</a:p>
                  </a:txBody>
                  <a:tcPr marL="52216" marR="522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25%</a:t>
                      </a:r>
                    </a:p>
                  </a:txBody>
                  <a:tcPr marL="52216" marR="522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1504199"/>
                  </a:ext>
                </a:extLst>
              </a:tr>
              <a:tr h="37398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451. Можно ли лучше понять самого себя, знакомясь с произведением искусства (книгой, музыкой, фильмом, спектаклем)?</a:t>
                      </a:r>
                    </a:p>
                  </a:txBody>
                  <a:tcPr marL="52216" marR="522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52216" marR="522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10%</a:t>
                      </a:r>
                    </a:p>
                  </a:txBody>
                  <a:tcPr marL="52216" marR="522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54297690"/>
                  </a:ext>
                </a:extLst>
              </a:tr>
              <a:tr h="18699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541</a:t>
                      </a:r>
                      <a:r>
                        <a:rPr lang="ru-RU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 Что такое счастье?</a:t>
                      </a:r>
                    </a:p>
                  </a:txBody>
                  <a:tcPr marL="52216" marR="522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52216" marR="522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22%</a:t>
                      </a:r>
                    </a:p>
                  </a:txBody>
                  <a:tcPr marL="52216" marR="522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2319205"/>
                  </a:ext>
                </a:extLst>
              </a:tr>
              <a:tr h="186990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Изложение 3 тура (4 мая 2022 г.)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highlight>
                          <a:srgbClr val="00FFFF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8931014"/>
                  </a:ext>
                </a:extLst>
              </a:tr>
              <a:tr h="18699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949. Снеговик</a:t>
                      </a:r>
                    </a:p>
                  </a:txBody>
                  <a:tcPr marL="52216" marR="522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52216" marR="522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216" marR="522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8897704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A58F481E-B741-4ADA-BB2A-DCA530001E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-775045" y="1714702"/>
            <a:ext cx="1474794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sz="2400"/>
          </a:p>
        </p:txBody>
      </p:sp>
    </p:spTree>
    <p:extLst>
      <p:ext uri="{BB962C8B-B14F-4D97-AF65-F5344CB8AC3E}">
        <p14:creationId xmlns:p14="http://schemas.microsoft.com/office/powerpoint/2010/main" val="30099302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5B3471C6-6357-4328-8D0B-497E4CFBFB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4509023"/>
              </p:ext>
            </p:extLst>
          </p:nvPr>
        </p:nvGraphicFramePr>
        <p:xfrm>
          <a:off x="507376" y="728690"/>
          <a:ext cx="8356600" cy="5101039"/>
        </p:xfrm>
        <a:graphic>
          <a:graphicData uri="http://schemas.openxmlformats.org/drawingml/2006/table">
            <a:tbl>
              <a:tblPr firstRow="1" firstCol="1" bandRow="1"/>
              <a:tblGrid>
                <a:gridCol w="553865">
                  <a:extLst>
                    <a:ext uri="{9D8B030D-6E8A-4147-A177-3AD203B41FA5}">
                      <a16:colId xmlns:a16="http://schemas.microsoft.com/office/drawing/2014/main" val="1444344143"/>
                    </a:ext>
                  </a:extLst>
                </a:gridCol>
                <a:gridCol w="498299">
                  <a:extLst>
                    <a:ext uri="{9D8B030D-6E8A-4147-A177-3AD203B41FA5}">
                      <a16:colId xmlns:a16="http://schemas.microsoft.com/office/drawing/2014/main" val="2049304038"/>
                    </a:ext>
                  </a:extLst>
                </a:gridCol>
                <a:gridCol w="473512">
                  <a:extLst>
                    <a:ext uri="{9D8B030D-6E8A-4147-A177-3AD203B41FA5}">
                      <a16:colId xmlns:a16="http://schemas.microsoft.com/office/drawing/2014/main" val="3993881779"/>
                    </a:ext>
                  </a:extLst>
                </a:gridCol>
                <a:gridCol w="473512">
                  <a:extLst>
                    <a:ext uri="{9D8B030D-6E8A-4147-A177-3AD203B41FA5}">
                      <a16:colId xmlns:a16="http://schemas.microsoft.com/office/drawing/2014/main" val="1426297434"/>
                    </a:ext>
                  </a:extLst>
                </a:gridCol>
                <a:gridCol w="453197">
                  <a:extLst>
                    <a:ext uri="{9D8B030D-6E8A-4147-A177-3AD203B41FA5}">
                      <a16:colId xmlns:a16="http://schemas.microsoft.com/office/drawing/2014/main" val="2819627095"/>
                    </a:ext>
                  </a:extLst>
                </a:gridCol>
                <a:gridCol w="453197">
                  <a:extLst>
                    <a:ext uri="{9D8B030D-6E8A-4147-A177-3AD203B41FA5}">
                      <a16:colId xmlns:a16="http://schemas.microsoft.com/office/drawing/2014/main" val="3853054108"/>
                    </a:ext>
                  </a:extLst>
                </a:gridCol>
                <a:gridCol w="453197">
                  <a:extLst>
                    <a:ext uri="{9D8B030D-6E8A-4147-A177-3AD203B41FA5}">
                      <a16:colId xmlns:a16="http://schemas.microsoft.com/office/drawing/2014/main" val="65903050"/>
                    </a:ext>
                  </a:extLst>
                </a:gridCol>
                <a:gridCol w="453197">
                  <a:extLst>
                    <a:ext uri="{9D8B030D-6E8A-4147-A177-3AD203B41FA5}">
                      <a16:colId xmlns:a16="http://schemas.microsoft.com/office/drawing/2014/main" val="2768425389"/>
                    </a:ext>
                  </a:extLst>
                </a:gridCol>
                <a:gridCol w="453727">
                  <a:extLst>
                    <a:ext uri="{9D8B030D-6E8A-4147-A177-3AD203B41FA5}">
                      <a16:colId xmlns:a16="http://schemas.microsoft.com/office/drawing/2014/main" val="489060958"/>
                    </a:ext>
                  </a:extLst>
                </a:gridCol>
                <a:gridCol w="351088">
                  <a:extLst>
                    <a:ext uri="{9D8B030D-6E8A-4147-A177-3AD203B41FA5}">
                      <a16:colId xmlns:a16="http://schemas.microsoft.com/office/drawing/2014/main" val="3222337064"/>
                    </a:ext>
                  </a:extLst>
                </a:gridCol>
                <a:gridCol w="351618">
                  <a:extLst>
                    <a:ext uri="{9D8B030D-6E8A-4147-A177-3AD203B41FA5}">
                      <a16:colId xmlns:a16="http://schemas.microsoft.com/office/drawing/2014/main" val="1104356503"/>
                    </a:ext>
                  </a:extLst>
                </a:gridCol>
                <a:gridCol w="364120">
                  <a:extLst>
                    <a:ext uri="{9D8B030D-6E8A-4147-A177-3AD203B41FA5}">
                      <a16:colId xmlns:a16="http://schemas.microsoft.com/office/drawing/2014/main" val="3976757003"/>
                    </a:ext>
                  </a:extLst>
                </a:gridCol>
                <a:gridCol w="382873">
                  <a:extLst>
                    <a:ext uri="{9D8B030D-6E8A-4147-A177-3AD203B41FA5}">
                      <a16:colId xmlns:a16="http://schemas.microsoft.com/office/drawing/2014/main" val="255632992"/>
                    </a:ext>
                  </a:extLst>
                </a:gridCol>
                <a:gridCol w="453197">
                  <a:extLst>
                    <a:ext uri="{9D8B030D-6E8A-4147-A177-3AD203B41FA5}">
                      <a16:colId xmlns:a16="http://schemas.microsoft.com/office/drawing/2014/main" val="1270143752"/>
                    </a:ext>
                  </a:extLst>
                </a:gridCol>
                <a:gridCol w="453197">
                  <a:extLst>
                    <a:ext uri="{9D8B030D-6E8A-4147-A177-3AD203B41FA5}">
                      <a16:colId xmlns:a16="http://schemas.microsoft.com/office/drawing/2014/main" val="552576656"/>
                    </a:ext>
                  </a:extLst>
                </a:gridCol>
                <a:gridCol w="655304">
                  <a:extLst>
                    <a:ext uri="{9D8B030D-6E8A-4147-A177-3AD203B41FA5}">
                      <a16:colId xmlns:a16="http://schemas.microsoft.com/office/drawing/2014/main" val="569460646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1916299876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1288043158"/>
                    </a:ext>
                  </a:extLst>
                </a:gridCol>
              </a:tblGrid>
              <a:tr h="519658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темы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участ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-ников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Зачетов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 требованиям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Зачетов по критериям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Незачетов по требова-ниям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Незачетов по критериям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4570549"/>
                  </a:ext>
                </a:extLst>
              </a:tr>
              <a:tr h="66144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зач-тено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зач-тено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0831500"/>
                  </a:ext>
                </a:extLst>
              </a:tr>
              <a:tr h="26849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1550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1548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1547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1545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1544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1242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1126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308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424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545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1544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8818205"/>
                  </a:ext>
                </a:extLst>
              </a:tr>
              <a:tr h="2196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209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209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209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208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207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144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87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207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6680908"/>
                  </a:ext>
                </a:extLst>
              </a:tr>
              <a:tr h="2196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5804582"/>
                  </a:ext>
                </a:extLst>
              </a:tr>
              <a:tr h="2196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1404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1402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1402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1402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1402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1203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1073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1053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331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351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1402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9426222"/>
                  </a:ext>
                </a:extLst>
              </a:tr>
              <a:tr h="2196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228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82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3471628"/>
                  </a:ext>
                </a:extLst>
              </a:tr>
              <a:tr h="2196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246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9767176"/>
                  </a:ext>
                </a:extLst>
              </a:tr>
              <a:tr h="2196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307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4311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4311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4310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4310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4310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3680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3157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3063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631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1154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1248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4310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7358505"/>
                  </a:ext>
                </a:extLst>
              </a:tr>
              <a:tr h="27892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323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186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186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186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118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68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8254931"/>
                  </a:ext>
                </a:extLst>
              </a:tr>
              <a:tr h="2196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348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31164399"/>
                  </a:ext>
                </a:extLst>
              </a:tr>
              <a:tr h="2196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413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1019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1019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1019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1019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1019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884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789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731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230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288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1019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891110"/>
                  </a:ext>
                </a:extLst>
              </a:tr>
              <a:tr h="2196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430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72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47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72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0551808"/>
                  </a:ext>
                </a:extLst>
              </a:tr>
              <a:tr h="2196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451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94277321"/>
                  </a:ext>
                </a:extLst>
              </a:tr>
              <a:tr h="2196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511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49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190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4758025"/>
                  </a:ext>
                </a:extLst>
              </a:tr>
              <a:tr h="2196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528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728117"/>
                  </a:ext>
                </a:extLst>
              </a:tr>
              <a:tr h="2196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541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0825294"/>
                  </a:ext>
                </a:extLst>
              </a:tr>
              <a:tr h="30489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9126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9120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9117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9111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9107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7733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6751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6400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1393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2375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2726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9107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4924173"/>
                  </a:ext>
                </a:extLst>
              </a:tr>
            </a:tbl>
          </a:graphicData>
        </a:graphic>
      </p:graphicFrame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C7F77DA0-5FB5-42B0-B1D1-C98309EC6036}"/>
              </a:ext>
            </a:extLst>
          </p:cNvPr>
          <p:cNvSpPr/>
          <p:nvPr/>
        </p:nvSpPr>
        <p:spPr>
          <a:xfrm>
            <a:off x="634688" y="5657671"/>
            <a:ext cx="810197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r>
              <a:rPr lang="ru-RU" b="1" dirty="0"/>
              <a:t>Таким образом, 9107 участников итогового сочинения (99,8%) получили зачет, 19 (0,2%) – незачет.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C744969C-7169-4831-8B95-72CD2810E3F9}"/>
              </a:ext>
            </a:extLst>
          </p:cNvPr>
          <p:cNvSpPr/>
          <p:nvPr/>
        </p:nvSpPr>
        <p:spPr>
          <a:xfrm>
            <a:off x="672788" y="276979"/>
            <a:ext cx="609282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Результаты проверки итогового сочинения</a:t>
            </a:r>
          </a:p>
        </p:txBody>
      </p:sp>
      <p:sp>
        <p:nvSpPr>
          <p:cNvPr id="5" name="Стрелка: пятиугольник 4">
            <a:extLst>
              <a:ext uri="{FF2B5EF4-FFF2-40B4-BE49-F238E27FC236}">
                <a16:creationId xmlns:a16="http://schemas.microsoft.com/office/drawing/2014/main" id="{461C6E8D-32E3-4AA6-84F7-419450A1A3CF}"/>
              </a:ext>
            </a:extLst>
          </p:cNvPr>
          <p:cNvSpPr/>
          <p:nvPr/>
        </p:nvSpPr>
        <p:spPr>
          <a:xfrm rot="5400000">
            <a:off x="8461396" y="76366"/>
            <a:ext cx="628649" cy="520741"/>
          </a:xfrm>
          <a:prstGeom prst="homePlate">
            <a:avLst>
              <a:gd name="adj" fmla="val 63066"/>
            </a:avLst>
          </a:prstGeom>
          <a:solidFill>
            <a:srgbClr val="025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10800" tIns="10800" rIns="10800" bIns="10800" rtlCol="0" anchor="ctr"/>
          <a:lstStyle/>
          <a:p>
            <a:pPr algn="ctr"/>
            <a:r>
              <a:rPr lang="ru-RU" dirty="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16294412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F63FC171-5C66-4315-93E2-28A3E4A5A9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4324" y="486657"/>
            <a:ext cx="8302453" cy="913718"/>
          </a:xfrm>
        </p:spPr>
        <p:txBody>
          <a:bodyPr>
            <a:normAutofit fontScale="90000"/>
          </a:bodyPr>
          <a:lstStyle/>
          <a:p>
            <a:r>
              <a:rPr lang="ru-RU" sz="2400" b="1" dirty="0">
                <a:solidFill>
                  <a:srgbClr val="025373"/>
                </a:solidFill>
                <a:latin typeface="+mn-lt"/>
              </a:rPr>
              <a:t>К проверке по критериям оценивания допускались итоговые сочинения, соответствующие установленным требованиям: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5D86C80C-154E-4A9A-91A8-0B09FE1889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7500" y="1426332"/>
            <a:ext cx="8623300" cy="5092498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buNone/>
            </a:pPr>
            <a:r>
              <a:rPr lang="ru-RU" sz="2000" dirty="0">
                <a:solidFill>
                  <a:srgbClr val="025373"/>
                </a:solidFill>
              </a:rPr>
              <a:t>	</a:t>
            </a:r>
            <a:endParaRPr lang="ru-RU" sz="2000" b="1" dirty="0">
              <a:solidFill>
                <a:srgbClr val="025373"/>
              </a:solidFill>
            </a:endParaRPr>
          </a:p>
          <a:p>
            <a:pPr marL="0" indent="0">
              <a:lnSpc>
                <a:spcPct val="114000"/>
              </a:lnSpc>
              <a:buNone/>
            </a:pPr>
            <a:r>
              <a:rPr lang="ru-RU" sz="2000" b="1" dirty="0">
                <a:solidFill>
                  <a:srgbClr val="025373"/>
                </a:solidFill>
              </a:rPr>
              <a:t>	</a:t>
            </a:r>
          </a:p>
          <a:p>
            <a:pPr marL="0" indent="0">
              <a:lnSpc>
                <a:spcPct val="114000"/>
              </a:lnSpc>
              <a:buNone/>
            </a:pPr>
            <a:endParaRPr lang="ru-RU" sz="2000" b="1" dirty="0">
              <a:solidFill>
                <a:srgbClr val="025373"/>
              </a:solidFill>
            </a:endParaRPr>
          </a:p>
          <a:p>
            <a:pPr marL="0" indent="0">
              <a:lnSpc>
                <a:spcPct val="114000"/>
              </a:lnSpc>
              <a:buNone/>
            </a:pPr>
            <a:endParaRPr lang="ru-RU" sz="2000" b="1" dirty="0">
              <a:solidFill>
                <a:srgbClr val="025373"/>
              </a:solidFill>
            </a:endParaRPr>
          </a:p>
          <a:p>
            <a:pPr marL="0" indent="0">
              <a:lnSpc>
                <a:spcPct val="114000"/>
              </a:lnSpc>
              <a:buNone/>
            </a:pPr>
            <a:endParaRPr lang="ru-RU" sz="2000" b="1" dirty="0">
              <a:solidFill>
                <a:srgbClr val="025373"/>
              </a:solidFill>
            </a:endParaRPr>
          </a:p>
        </p:txBody>
      </p:sp>
      <p:sp>
        <p:nvSpPr>
          <p:cNvPr id="17" name="Полилиния: фигура 16">
            <a:extLst>
              <a:ext uri="{FF2B5EF4-FFF2-40B4-BE49-F238E27FC236}">
                <a16:creationId xmlns:a16="http://schemas.microsoft.com/office/drawing/2014/main" id="{A2A92061-5817-48F5-8C5E-F4EAEC6C368B}"/>
              </a:ext>
            </a:extLst>
          </p:cNvPr>
          <p:cNvSpPr/>
          <p:nvPr/>
        </p:nvSpPr>
        <p:spPr>
          <a:xfrm>
            <a:off x="-1" y="6492873"/>
            <a:ext cx="9144000" cy="365127"/>
          </a:xfrm>
          <a:custGeom>
            <a:avLst/>
            <a:gdLst>
              <a:gd name="connsiteX0" fmla="*/ 6306605 w 9144000"/>
              <a:gd name="connsiteY0" fmla="*/ 0 h 365127"/>
              <a:gd name="connsiteX1" fmla="*/ 7918101 w 9144000"/>
              <a:gd name="connsiteY1" fmla="*/ 0 h 365127"/>
              <a:gd name="connsiteX2" fmla="*/ 8952270 w 9144000"/>
              <a:gd name="connsiteY2" fmla="*/ 0 h 365127"/>
              <a:gd name="connsiteX3" fmla="*/ 9144000 w 9144000"/>
              <a:gd name="connsiteY3" fmla="*/ 0 h 365127"/>
              <a:gd name="connsiteX4" fmla="*/ 9144000 w 9144000"/>
              <a:gd name="connsiteY4" fmla="*/ 218478 h 365127"/>
              <a:gd name="connsiteX5" fmla="*/ 9144000 w 9144000"/>
              <a:gd name="connsiteY5" fmla="*/ 353553 h 365127"/>
              <a:gd name="connsiteX6" fmla="*/ 9144000 w 9144000"/>
              <a:gd name="connsiteY6" fmla="*/ 365127 h 365127"/>
              <a:gd name="connsiteX7" fmla="*/ 0 w 9144000"/>
              <a:gd name="connsiteY7" fmla="*/ 365127 h 365127"/>
              <a:gd name="connsiteX8" fmla="*/ 0 w 9144000"/>
              <a:gd name="connsiteY8" fmla="*/ 218478 h 365127"/>
              <a:gd name="connsiteX9" fmla="*/ 6150638 w 9144000"/>
              <a:gd name="connsiteY9" fmla="*/ 218478 h 365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144000" h="365127">
                <a:moveTo>
                  <a:pt x="6306605" y="0"/>
                </a:moveTo>
                <a:lnTo>
                  <a:pt x="7918101" y="0"/>
                </a:lnTo>
                <a:lnTo>
                  <a:pt x="8952270" y="0"/>
                </a:lnTo>
                <a:lnTo>
                  <a:pt x="9144000" y="0"/>
                </a:lnTo>
                <a:lnTo>
                  <a:pt x="9144000" y="218478"/>
                </a:lnTo>
                <a:lnTo>
                  <a:pt x="9144000" y="353553"/>
                </a:lnTo>
                <a:lnTo>
                  <a:pt x="9144000" y="365127"/>
                </a:lnTo>
                <a:lnTo>
                  <a:pt x="0" y="365127"/>
                </a:lnTo>
                <a:lnTo>
                  <a:pt x="0" y="218478"/>
                </a:lnTo>
                <a:lnTo>
                  <a:pt x="6150638" y="218478"/>
                </a:lnTo>
                <a:close/>
              </a:path>
            </a:pathLst>
          </a:custGeom>
          <a:solidFill>
            <a:srgbClr val="025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олилиния: фигура 17">
            <a:extLst>
              <a:ext uri="{FF2B5EF4-FFF2-40B4-BE49-F238E27FC236}">
                <a16:creationId xmlns:a16="http://schemas.microsoft.com/office/drawing/2014/main" id="{8C6318FB-A597-45DB-B9B9-EABBB1C09BE4}"/>
              </a:ext>
            </a:extLst>
          </p:cNvPr>
          <p:cNvSpPr/>
          <p:nvPr/>
        </p:nvSpPr>
        <p:spPr>
          <a:xfrm rot="10800000">
            <a:off x="0" y="-28392"/>
            <a:ext cx="9144000" cy="365127"/>
          </a:xfrm>
          <a:custGeom>
            <a:avLst/>
            <a:gdLst>
              <a:gd name="connsiteX0" fmla="*/ 6306605 w 9144000"/>
              <a:gd name="connsiteY0" fmla="*/ 0 h 365127"/>
              <a:gd name="connsiteX1" fmla="*/ 7918101 w 9144000"/>
              <a:gd name="connsiteY1" fmla="*/ 0 h 365127"/>
              <a:gd name="connsiteX2" fmla="*/ 8952270 w 9144000"/>
              <a:gd name="connsiteY2" fmla="*/ 0 h 365127"/>
              <a:gd name="connsiteX3" fmla="*/ 9144000 w 9144000"/>
              <a:gd name="connsiteY3" fmla="*/ 0 h 365127"/>
              <a:gd name="connsiteX4" fmla="*/ 9144000 w 9144000"/>
              <a:gd name="connsiteY4" fmla="*/ 218478 h 365127"/>
              <a:gd name="connsiteX5" fmla="*/ 9144000 w 9144000"/>
              <a:gd name="connsiteY5" fmla="*/ 353553 h 365127"/>
              <a:gd name="connsiteX6" fmla="*/ 9144000 w 9144000"/>
              <a:gd name="connsiteY6" fmla="*/ 365127 h 365127"/>
              <a:gd name="connsiteX7" fmla="*/ 0 w 9144000"/>
              <a:gd name="connsiteY7" fmla="*/ 365127 h 365127"/>
              <a:gd name="connsiteX8" fmla="*/ 0 w 9144000"/>
              <a:gd name="connsiteY8" fmla="*/ 218478 h 365127"/>
              <a:gd name="connsiteX9" fmla="*/ 6150638 w 9144000"/>
              <a:gd name="connsiteY9" fmla="*/ 218478 h 365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144000" h="365127">
                <a:moveTo>
                  <a:pt x="6306605" y="0"/>
                </a:moveTo>
                <a:lnTo>
                  <a:pt x="7918101" y="0"/>
                </a:lnTo>
                <a:lnTo>
                  <a:pt x="8952270" y="0"/>
                </a:lnTo>
                <a:lnTo>
                  <a:pt x="9144000" y="0"/>
                </a:lnTo>
                <a:lnTo>
                  <a:pt x="9144000" y="218478"/>
                </a:lnTo>
                <a:lnTo>
                  <a:pt x="9144000" y="353553"/>
                </a:lnTo>
                <a:lnTo>
                  <a:pt x="9144000" y="365127"/>
                </a:lnTo>
                <a:lnTo>
                  <a:pt x="0" y="365127"/>
                </a:lnTo>
                <a:lnTo>
                  <a:pt x="0" y="218478"/>
                </a:lnTo>
                <a:lnTo>
                  <a:pt x="6150638" y="218478"/>
                </a:lnTo>
                <a:close/>
              </a:path>
            </a:pathLst>
          </a:custGeom>
          <a:solidFill>
            <a:srgbClr val="025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: пятиугольник 18">
            <a:extLst>
              <a:ext uri="{FF2B5EF4-FFF2-40B4-BE49-F238E27FC236}">
                <a16:creationId xmlns:a16="http://schemas.microsoft.com/office/drawing/2014/main" id="{0F0619EE-28AD-446A-8012-3F465FAF03ED}"/>
              </a:ext>
            </a:extLst>
          </p:cNvPr>
          <p:cNvSpPr/>
          <p:nvPr/>
        </p:nvSpPr>
        <p:spPr>
          <a:xfrm rot="5400000">
            <a:off x="8461396" y="76366"/>
            <a:ext cx="628649" cy="520741"/>
          </a:xfrm>
          <a:prstGeom prst="homePlate">
            <a:avLst>
              <a:gd name="adj" fmla="val 63066"/>
            </a:avLst>
          </a:prstGeom>
          <a:solidFill>
            <a:srgbClr val="025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10800" tIns="10800" rIns="10800" bIns="10800" rtlCol="0" anchor="ctr"/>
          <a:lstStyle/>
          <a:p>
            <a:pPr algn="ctr"/>
            <a:r>
              <a:rPr lang="ru-RU" dirty="0"/>
              <a:t>7</a:t>
            </a:r>
          </a:p>
        </p:txBody>
      </p:sp>
      <p:cxnSp>
        <p:nvCxnSpPr>
          <p:cNvPr id="24" name="Прямая соединительная линия 23">
            <a:extLst>
              <a:ext uri="{FF2B5EF4-FFF2-40B4-BE49-F238E27FC236}">
                <a16:creationId xmlns:a16="http://schemas.microsoft.com/office/drawing/2014/main" id="{CA018956-7AAA-45A5-9D22-6A1E1068E692}"/>
              </a:ext>
            </a:extLst>
          </p:cNvPr>
          <p:cNvCxnSpPr>
            <a:cxnSpLocks/>
          </p:cNvCxnSpPr>
          <p:nvPr/>
        </p:nvCxnSpPr>
        <p:spPr>
          <a:xfrm>
            <a:off x="628650" y="1025718"/>
            <a:ext cx="7886700" cy="0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27F4A89B-9C60-4B02-9A30-A31AFFFE27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5551024"/>
              </p:ext>
            </p:extLst>
          </p:nvPr>
        </p:nvGraphicFramePr>
        <p:xfrm>
          <a:off x="203200" y="1432363"/>
          <a:ext cx="8623300" cy="391907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85052">
                  <a:extLst>
                    <a:ext uri="{9D8B030D-6E8A-4147-A177-3AD203B41FA5}">
                      <a16:colId xmlns:a16="http://schemas.microsoft.com/office/drawing/2014/main" val="3592550423"/>
                    </a:ext>
                  </a:extLst>
                </a:gridCol>
                <a:gridCol w="1965829">
                  <a:extLst>
                    <a:ext uri="{9D8B030D-6E8A-4147-A177-3AD203B41FA5}">
                      <a16:colId xmlns:a16="http://schemas.microsoft.com/office/drawing/2014/main" val="101014545"/>
                    </a:ext>
                  </a:extLst>
                </a:gridCol>
                <a:gridCol w="1882532">
                  <a:extLst>
                    <a:ext uri="{9D8B030D-6E8A-4147-A177-3AD203B41FA5}">
                      <a16:colId xmlns:a16="http://schemas.microsoft.com/office/drawing/2014/main" val="1710356678"/>
                    </a:ext>
                  </a:extLst>
                </a:gridCol>
                <a:gridCol w="1889887">
                  <a:extLst>
                    <a:ext uri="{9D8B030D-6E8A-4147-A177-3AD203B41FA5}">
                      <a16:colId xmlns:a16="http://schemas.microsoft.com/office/drawing/2014/main" val="3244774886"/>
                    </a:ext>
                  </a:extLst>
                </a:gridCol>
              </a:tblGrid>
              <a:tr h="1297793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Наименование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Общее кол-во работ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Кол-во работ, получивших зачет по требованиям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% получивших зачет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96110401"/>
                  </a:ext>
                </a:extLst>
              </a:tr>
              <a:tr h="998303">
                <a:tc>
                  <a:txBody>
                    <a:bodyPr/>
                    <a:lstStyle/>
                    <a:p>
                      <a:r>
                        <a:rPr lang="ru-RU" sz="2000" dirty="0"/>
                        <a:t>Требование № 1 «Объем итогового сочинения» </a:t>
                      </a:r>
                    </a:p>
                    <a:p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9126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9120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99,9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38699790"/>
                  </a:ext>
                </a:extLst>
              </a:tr>
              <a:tr h="1297793">
                <a:tc>
                  <a:txBody>
                    <a:bodyPr/>
                    <a:lstStyle/>
                    <a:p>
                      <a:r>
                        <a:rPr lang="ru-RU" sz="2000" dirty="0"/>
                        <a:t>Требование № 2 «Самостоятельность написания итогового сочинения»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9126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9117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99,9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57301164"/>
                  </a:ext>
                </a:extLst>
              </a:tr>
            </a:tbl>
          </a:graphicData>
        </a:graphic>
      </p:graphicFrame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142977D3-7203-406C-8232-DD61E6850EE7}"/>
              </a:ext>
            </a:extLst>
          </p:cNvPr>
          <p:cNvSpPr/>
          <p:nvPr/>
        </p:nvSpPr>
        <p:spPr>
          <a:xfrm>
            <a:off x="114301" y="5729186"/>
            <a:ext cx="8712199" cy="7058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4000"/>
              </a:lnSpc>
            </a:pPr>
            <a:r>
              <a:rPr lang="ru-RU" b="1" dirty="0">
                <a:solidFill>
                  <a:srgbClr val="025373"/>
                </a:solidFill>
              </a:rPr>
              <a:t>Таким образом, с требованием № 1 и требованием № 2 справилось подавляющее большинство учащихся (99,9%). </a:t>
            </a:r>
          </a:p>
        </p:txBody>
      </p:sp>
    </p:spTree>
    <p:extLst>
      <p:ext uri="{BB962C8B-B14F-4D97-AF65-F5344CB8AC3E}">
        <p14:creationId xmlns:p14="http://schemas.microsoft.com/office/powerpoint/2010/main" val="13950949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>
            <a:extLst>
              <a:ext uri="{FF2B5EF4-FFF2-40B4-BE49-F238E27FC236}">
                <a16:creationId xmlns:a16="http://schemas.microsoft.com/office/drawing/2014/main" id="{5D86C80C-154E-4A9A-91A8-0B09FE1889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700" y="144832"/>
            <a:ext cx="8623300" cy="6484568"/>
          </a:xfrm>
        </p:spPr>
        <p:txBody>
          <a:bodyPr>
            <a:normAutofit fontScale="47500" lnSpcReduction="20000"/>
          </a:bodyPr>
          <a:lstStyle/>
          <a:p>
            <a:pPr marL="0" indent="0">
              <a:lnSpc>
                <a:spcPct val="114000"/>
              </a:lnSpc>
              <a:buNone/>
            </a:pPr>
            <a:r>
              <a:rPr lang="ru-RU" sz="2000" dirty="0">
                <a:solidFill>
                  <a:srgbClr val="025373"/>
                </a:solidFill>
              </a:rPr>
              <a:t>	</a:t>
            </a:r>
            <a:endParaRPr lang="ru-RU" sz="2000" b="1" dirty="0">
              <a:solidFill>
                <a:srgbClr val="025373"/>
              </a:solidFill>
            </a:endParaRPr>
          </a:p>
          <a:p>
            <a:pPr marL="0" indent="0">
              <a:lnSpc>
                <a:spcPct val="114000"/>
              </a:lnSpc>
              <a:buNone/>
            </a:pPr>
            <a:r>
              <a:rPr lang="ru-RU" sz="2000" b="1" dirty="0">
                <a:solidFill>
                  <a:srgbClr val="025373"/>
                </a:solidFill>
              </a:rPr>
              <a:t>	</a:t>
            </a:r>
            <a:endParaRPr lang="ru-RU" sz="2900" b="1" dirty="0">
              <a:solidFill>
                <a:srgbClr val="025373"/>
              </a:solidFill>
            </a:endParaRPr>
          </a:p>
          <a:p>
            <a:pPr marL="0" indent="0">
              <a:lnSpc>
                <a:spcPct val="114000"/>
              </a:lnSpc>
              <a:buNone/>
            </a:pPr>
            <a:r>
              <a:rPr lang="ru-RU" sz="5600" b="1" dirty="0">
                <a:solidFill>
                  <a:srgbClr val="025373"/>
                </a:solidFill>
              </a:rPr>
              <a:t>Анализ оценивании работ по критериям: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ru-RU" sz="5600" b="1" dirty="0">
                <a:solidFill>
                  <a:srgbClr val="025373"/>
                </a:solidFill>
              </a:rPr>
              <a:t>Критерий № 1 «Соответствие теме». 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ru-RU" sz="5600" dirty="0">
                <a:solidFill>
                  <a:srgbClr val="025373"/>
                </a:solidFill>
              </a:rPr>
              <a:t>Большинство обучающихся справились с задачей, ответив на вопрос, поставленный в теме, либо размышляя над предложенной проблемой в соответствии с ее содержанием.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ru-RU" sz="5600" b="1" dirty="0">
                <a:solidFill>
                  <a:srgbClr val="025373"/>
                </a:solidFill>
              </a:rPr>
              <a:t>Анализ 9126 итоговых сочинений по критерию № 1 «Соответствие теме» показал: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ru-RU" sz="5600" b="1" dirty="0">
                <a:solidFill>
                  <a:srgbClr val="025373"/>
                </a:solidFill>
              </a:rPr>
              <a:t>•	9111 участников (99,8%) получили зачет по данному критерию;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ru-RU" sz="5600" b="1" dirty="0">
                <a:solidFill>
                  <a:srgbClr val="025373"/>
                </a:solidFill>
              </a:rPr>
              <a:t>•	15 участника (0,2%) получили незачет по данному критерию. </a:t>
            </a:r>
          </a:p>
          <a:p>
            <a:pPr marL="0" indent="0">
              <a:lnSpc>
                <a:spcPct val="114000"/>
              </a:lnSpc>
              <a:buNone/>
            </a:pPr>
            <a:endParaRPr lang="ru-RU" sz="2000" b="1" dirty="0">
              <a:solidFill>
                <a:srgbClr val="025373"/>
              </a:solidFill>
            </a:endParaRPr>
          </a:p>
        </p:txBody>
      </p:sp>
      <p:sp>
        <p:nvSpPr>
          <p:cNvPr id="17" name="Полилиния: фигура 16">
            <a:extLst>
              <a:ext uri="{FF2B5EF4-FFF2-40B4-BE49-F238E27FC236}">
                <a16:creationId xmlns:a16="http://schemas.microsoft.com/office/drawing/2014/main" id="{A2A92061-5817-48F5-8C5E-F4EAEC6C368B}"/>
              </a:ext>
            </a:extLst>
          </p:cNvPr>
          <p:cNvSpPr/>
          <p:nvPr/>
        </p:nvSpPr>
        <p:spPr>
          <a:xfrm>
            <a:off x="-1" y="6492873"/>
            <a:ext cx="9144000" cy="365127"/>
          </a:xfrm>
          <a:custGeom>
            <a:avLst/>
            <a:gdLst>
              <a:gd name="connsiteX0" fmla="*/ 6306605 w 9144000"/>
              <a:gd name="connsiteY0" fmla="*/ 0 h 365127"/>
              <a:gd name="connsiteX1" fmla="*/ 7918101 w 9144000"/>
              <a:gd name="connsiteY1" fmla="*/ 0 h 365127"/>
              <a:gd name="connsiteX2" fmla="*/ 8952270 w 9144000"/>
              <a:gd name="connsiteY2" fmla="*/ 0 h 365127"/>
              <a:gd name="connsiteX3" fmla="*/ 9144000 w 9144000"/>
              <a:gd name="connsiteY3" fmla="*/ 0 h 365127"/>
              <a:gd name="connsiteX4" fmla="*/ 9144000 w 9144000"/>
              <a:gd name="connsiteY4" fmla="*/ 218478 h 365127"/>
              <a:gd name="connsiteX5" fmla="*/ 9144000 w 9144000"/>
              <a:gd name="connsiteY5" fmla="*/ 353553 h 365127"/>
              <a:gd name="connsiteX6" fmla="*/ 9144000 w 9144000"/>
              <a:gd name="connsiteY6" fmla="*/ 365127 h 365127"/>
              <a:gd name="connsiteX7" fmla="*/ 0 w 9144000"/>
              <a:gd name="connsiteY7" fmla="*/ 365127 h 365127"/>
              <a:gd name="connsiteX8" fmla="*/ 0 w 9144000"/>
              <a:gd name="connsiteY8" fmla="*/ 218478 h 365127"/>
              <a:gd name="connsiteX9" fmla="*/ 6150638 w 9144000"/>
              <a:gd name="connsiteY9" fmla="*/ 218478 h 365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144000" h="365127">
                <a:moveTo>
                  <a:pt x="6306605" y="0"/>
                </a:moveTo>
                <a:lnTo>
                  <a:pt x="7918101" y="0"/>
                </a:lnTo>
                <a:lnTo>
                  <a:pt x="8952270" y="0"/>
                </a:lnTo>
                <a:lnTo>
                  <a:pt x="9144000" y="0"/>
                </a:lnTo>
                <a:lnTo>
                  <a:pt x="9144000" y="218478"/>
                </a:lnTo>
                <a:lnTo>
                  <a:pt x="9144000" y="353553"/>
                </a:lnTo>
                <a:lnTo>
                  <a:pt x="9144000" y="365127"/>
                </a:lnTo>
                <a:lnTo>
                  <a:pt x="0" y="365127"/>
                </a:lnTo>
                <a:lnTo>
                  <a:pt x="0" y="218478"/>
                </a:lnTo>
                <a:lnTo>
                  <a:pt x="6150638" y="218478"/>
                </a:lnTo>
                <a:close/>
              </a:path>
            </a:pathLst>
          </a:custGeom>
          <a:solidFill>
            <a:srgbClr val="025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олилиния: фигура 17">
            <a:extLst>
              <a:ext uri="{FF2B5EF4-FFF2-40B4-BE49-F238E27FC236}">
                <a16:creationId xmlns:a16="http://schemas.microsoft.com/office/drawing/2014/main" id="{8C6318FB-A597-45DB-B9B9-EABBB1C09BE4}"/>
              </a:ext>
            </a:extLst>
          </p:cNvPr>
          <p:cNvSpPr/>
          <p:nvPr/>
        </p:nvSpPr>
        <p:spPr>
          <a:xfrm rot="10800000">
            <a:off x="0" y="-28392"/>
            <a:ext cx="9144000" cy="365127"/>
          </a:xfrm>
          <a:custGeom>
            <a:avLst/>
            <a:gdLst>
              <a:gd name="connsiteX0" fmla="*/ 6306605 w 9144000"/>
              <a:gd name="connsiteY0" fmla="*/ 0 h 365127"/>
              <a:gd name="connsiteX1" fmla="*/ 7918101 w 9144000"/>
              <a:gd name="connsiteY1" fmla="*/ 0 h 365127"/>
              <a:gd name="connsiteX2" fmla="*/ 8952270 w 9144000"/>
              <a:gd name="connsiteY2" fmla="*/ 0 h 365127"/>
              <a:gd name="connsiteX3" fmla="*/ 9144000 w 9144000"/>
              <a:gd name="connsiteY3" fmla="*/ 0 h 365127"/>
              <a:gd name="connsiteX4" fmla="*/ 9144000 w 9144000"/>
              <a:gd name="connsiteY4" fmla="*/ 218478 h 365127"/>
              <a:gd name="connsiteX5" fmla="*/ 9144000 w 9144000"/>
              <a:gd name="connsiteY5" fmla="*/ 353553 h 365127"/>
              <a:gd name="connsiteX6" fmla="*/ 9144000 w 9144000"/>
              <a:gd name="connsiteY6" fmla="*/ 365127 h 365127"/>
              <a:gd name="connsiteX7" fmla="*/ 0 w 9144000"/>
              <a:gd name="connsiteY7" fmla="*/ 365127 h 365127"/>
              <a:gd name="connsiteX8" fmla="*/ 0 w 9144000"/>
              <a:gd name="connsiteY8" fmla="*/ 218478 h 365127"/>
              <a:gd name="connsiteX9" fmla="*/ 6150638 w 9144000"/>
              <a:gd name="connsiteY9" fmla="*/ 218478 h 365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144000" h="365127">
                <a:moveTo>
                  <a:pt x="6306605" y="0"/>
                </a:moveTo>
                <a:lnTo>
                  <a:pt x="7918101" y="0"/>
                </a:lnTo>
                <a:lnTo>
                  <a:pt x="8952270" y="0"/>
                </a:lnTo>
                <a:lnTo>
                  <a:pt x="9144000" y="0"/>
                </a:lnTo>
                <a:lnTo>
                  <a:pt x="9144000" y="218478"/>
                </a:lnTo>
                <a:lnTo>
                  <a:pt x="9144000" y="353553"/>
                </a:lnTo>
                <a:lnTo>
                  <a:pt x="9144000" y="365127"/>
                </a:lnTo>
                <a:lnTo>
                  <a:pt x="0" y="365127"/>
                </a:lnTo>
                <a:lnTo>
                  <a:pt x="0" y="218478"/>
                </a:lnTo>
                <a:lnTo>
                  <a:pt x="6150638" y="218478"/>
                </a:lnTo>
                <a:close/>
              </a:path>
            </a:pathLst>
          </a:custGeom>
          <a:solidFill>
            <a:srgbClr val="025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: пятиугольник 18">
            <a:extLst>
              <a:ext uri="{FF2B5EF4-FFF2-40B4-BE49-F238E27FC236}">
                <a16:creationId xmlns:a16="http://schemas.microsoft.com/office/drawing/2014/main" id="{0F0619EE-28AD-446A-8012-3F465FAF03ED}"/>
              </a:ext>
            </a:extLst>
          </p:cNvPr>
          <p:cNvSpPr/>
          <p:nvPr/>
        </p:nvSpPr>
        <p:spPr>
          <a:xfrm rot="5400000">
            <a:off x="8461396" y="76365"/>
            <a:ext cx="628649" cy="520741"/>
          </a:xfrm>
          <a:prstGeom prst="homePlate">
            <a:avLst>
              <a:gd name="adj" fmla="val 63066"/>
            </a:avLst>
          </a:prstGeom>
          <a:solidFill>
            <a:srgbClr val="025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10800" tIns="10800" rIns="10800" bIns="10800" rtlCol="0" anchor="ctr"/>
          <a:lstStyle/>
          <a:p>
            <a:pPr algn="ctr"/>
            <a:r>
              <a:rPr lang="ru-RU" dirty="0"/>
              <a:t>8</a:t>
            </a:r>
          </a:p>
        </p:txBody>
      </p:sp>
      <p:cxnSp>
        <p:nvCxnSpPr>
          <p:cNvPr id="24" name="Прямая соединительная линия 23">
            <a:extLst>
              <a:ext uri="{FF2B5EF4-FFF2-40B4-BE49-F238E27FC236}">
                <a16:creationId xmlns:a16="http://schemas.microsoft.com/office/drawing/2014/main" id="{CA018956-7AAA-45A5-9D22-6A1E1068E692}"/>
              </a:ext>
            </a:extLst>
          </p:cNvPr>
          <p:cNvCxnSpPr>
            <a:cxnSpLocks/>
          </p:cNvCxnSpPr>
          <p:nvPr/>
        </p:nvCxnSpPr>
        <p:spPr>
          <a:xfrm>
            <a:off x="628650" y="1025718"/>
            <a:ext cx="7886700" cy="0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71888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>
            <a:extLst>
              <a:ext uri="{FF2B5EF4-FFF2-40B4-BE49-F238E27FC236}">
                <a16:creationId xmlns:a16="http://schemas.microsoft.com/office/drawing/2014/main" id="{5D86C80C-154E-4A9A-91A8-0B09FE1889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700" y="195632"/>
            <a:ext cx="8623300" cy="6484568"/>
          </a:xfrm>
        </p:spPr>
        <p:txBody>
          <a:bodyPr>
            <a:normAutofit fontScale="40000" lnSpcReduction="20000"/>
          </a:bodyPr>
          <a:lstStyle/>
          <a:p>
            <a:pPr marL="0" indent="0">
              <a:lnSpc>
                <a:spcPct val="114000"/>
              </a:lnSpc>
              <a:buNone/>
            </a:pPr>
            <a:r>
              <a:rPr lang="ru-RU" sz="2000" dirty="0">
                <a:solidFill>
                  <a:srgbClr val="025373"/>
                </a:solidFill>
              </a:rPr>
              <a:t>	</a:t>
            </a:r>
            <a:endParaRPr lang="ru-RU" sz="2000" b="1" dirty="0">
              <a:solidFill>
                <a:srgbClr val="025373"/>
              </a:solidFill>
            </a:endParaRPr>
          </a:p>
          <a:p>
            <a:pPr marL="0" indent="0">
              <a:lnSpc>
                <a:spcPct val="114000"/>
              </a:lnSpc>
              <a:buNone/>
            </a:pPr>
            <a:r>
              <a:rPr lang="ru-RU" sz="2000" b="1" dirty="0">
                <a:solidFill>
                  <a:srgbClr val="025373"/>
                </a:solidFill>
              </a:rPr>
              <a:t>	</a:t>
            </a:r>
            <a:endParaRPr lang="ru-RU" sz="2900" b="1" dirty="0">
              <a:solidFill>
                <a:srgbClr val="025373"/>
              </a:solidFill>
            </a:endParaRPr>
          </a:p>
          <a:p>
            <a:pPr marL="0" indent="0">
              <a:lnSpc>
                <a:spcPct val="114000"/>
              </a:lnSpc>
              <a:buNone/>
            </a:pPr>
            <a:r>
              <a:rPr lang="ru-RU" sz="5600" b="1" dirty="0">
                <a:solidFill>
                  <a:srgbClr val="025373"/>
                </a:solidFill>
              </a:rPr>
              <a:t>Критерий № 2 «Аргументация. 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ru-RU" sz="5600" dirty="0">
                <a:solidFill>
                  <a:srgbClr val="025373"/>
                </a:solidFill>
              </a:rPr>
              <a:t>В основном обучающиеся умеют использовать текст художественного произведения для аргументации своей точки зрения; наиболее распространенный путь привлечения литературного материала – смысловой анализ текста, интерпретация тематики и проблематики, сюжета и литературных характеров. 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ru-RU" sz="5600" b="1" dirty="0">
                <a:solidFill>
                  <a:srgbClr val="025373"/>
                </a:solidFill>
              </a:rPr>
              <a:t>Анализ 9</a:t>
            </a:r>
            <a:r>
              <a:rPr lang="en-US" sz="5600" b="1" dirty="0">
                <a:solidFill>
                  <a:srgbClr val="025373"/>
                </a:solidFill>
              </a:rPr>
              <a:t>126</a:t>
            </a:r>
            <a:r>
              <a:rPr lang="ru-RU" sz="5600" b="1" dirty="0">
                <a:solidFill>
                  <a:srgbClr val="025373"/>
                </a:solidFill>
              </a:rPr>
              <a:t> итоговых сочинений по критерию № 2 «Аргументация. Привлечение литературного материала» показал: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ru-RU" sz="5600" b="1" dirty="0">
                <a:solidFill>
                  <a:srgbClr val="025373"/>
                </a:solidFill>
              </a:rPr>
              <a:t>•	9107 участника (99,8%) получили зачет по данному критерию;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ru-RU" sz="5600" b="1" dirty="0">
                <a:solidFill>
                  <a:srgbClr val="025373"/>
                </a:solidFill>
              </a:rPr>
              <a:t>•	19 участника (0,2%) получили незачет по данному критерию. </a:t>
            </a:r>
          </a:p>
          <a:p>
            <a:pPr marL="0" indent="0">
              <a:lnSpc>
                <a:spcPct val="114000"/>
              </a:lnSpc>
              <a:buNone/>
            </a:pPr>
            <a:endParaRPr lang="ru-RU" sz="2000" b="1" dirty="0">
              <a:solidFill>
                <a:srgbClr val="025373"/>
              </a:solidFill>
            </a:endParaRPr>
          </a:p>
        </p:txBody>
      </p:sp>
      <p:sp>
        <p:nvSpPr>
          <p:cNvPr id="17" name="Полилиния: фигура 16">
            <a:extLst>
              <a:ext uri="{FF2B5EF4-FFF2-40B4-BE49-F238E27FC236}">
                <a16:creationId xmlns:a16="http://schemas.microsoft.com/office/drawing/2014/main" id="{A2A92061-5817-48F5-8C5E-F4EAEC6C368B}"/>
              </a:ext>
            </a:extLst>
          </p:cNvPr>
          <p:cNvSpPr/>
          <p:nvPr/>
        </p:nvSpPr>
        <p:spPr>
          <a:xfrm>
            <a:off x="-1" y="6492873"/>
            <a:ext cx="9144000" cy="365127"/>
          </a:xfrm>
          <a:custGeom>
            <a:avLst/>
            <a:gdLst>
              <a:gd name="connsiteX0" fmla="*/ 6306605 w 9144000"/>
              <a:gd name="connsiteY0" fmla="*/ 0 h 365127"/>
              <a:gd name="connsiteX1" fmla="*/ 7918101 w 9144000"/>
              <a:gd name="connsiteY1" fmla="*/ 0 h 365127"/>
              <a:gd name="connsiteX2" fmla="*/ 8952270 w 9144000"/>
              <a:gd name="connsiteY2" fmla="*/ 0 h 365127"/>
              <a:gd name="connsiteX3" fmla="*/ 9144000 w 9144000"/>
              <a:gd name="connsiteY3" fmla="*/ 0 h 365127"/>
              <a:gd name="connsiteX4" fmla="*/ 9144000 w 9144000"/>
              <a:gd name="connsiteY4" fmla="*/ 218478 h 365127"/>
              <a:gd name="connsiteX5" fmla="*/ 9144000 w 9144000"/>
              <a:gd name="connsiteY5" fmla="*/ 353553 h 365127"/>
              <a:gd name="connsiteX6" fmla="*/ 9144000 w 9144000"/>
              <a:gd name="connsiteY6" fmla="*/ 365127 h 365127"/>
              <a:gd name="connsiteX7" fmla="*/ 0 w 9144000"/>
              <a:gd name="connsiteY7" fmla="*/ 365127 h 365127"/>
              <a:gd name="connsiteX8" fmla="*/ 0 w 9144000"/>
              <a:gd name="connsiteY8" fmla="*/ 218478 h 365127"/>
              <a:gd name="connsiteX9" fmla="*/ 6150638 w 9144000"/>
              <a:gd name="connsiteY9" fmla="*/ 218478 h 365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144000" h="365127">
                <a:moveTo>
                  <a:pt x="6306605" y="0"/>
                </a:moveTo>
                <a:lnTo>
                  <a:pt x="7918101" y="0"/>
                </a:lnTo>
                <a:lnTo>
                  <a:pt x="8952270" y="0"/>
                </a:lnTo>
                <a:lnTo>
                  <a:pt x="9144000" y="0"/>
                </a:lnTo>
                <a:lnTo>
                  <a:pt x="9144000" y="218478"/>
                </a:lnTo>
                <a:lnTo>
                  <a:pt x="9144000" y="353553"/>
                </a:lnTo>
                <a:lnTo>
                  <a:pt x="9144000" y="365127"/>
                </a:lnTo>
                <a:lnTo>
                  <a:pt x="0" y="365127"/>
                </a:lnTo>
                <a:lnTo>
                  <a:pt x="0" y="218478"/>
                </a:lnTo>
                <a:lnTo>
                  <a:pt x="6150638" y="218478"/>
                </a:lnTo>
                <a:close/>
              </a:path>
            </a:pathLst>
          </a:custGeom>
          <a:solidFill>
            <a:srgbClr val="025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олилиния: фигура 17">
            <a:extLst>
              <a:ext uri="{FF2B5EF4-FFF2-40B4-BE49-F238E27FC236}">
                <a16:creationId xmlns:a16="http://schemas.microsoft.com/office/drawing/2014/main" id="{8C6318FB-A597-45DB-B9B9-EABBB1C09BE4}"/>
              </a:ext>
            </a:extLst>
          </p:cNvPr>
          <p:cNvSpPr/>
          <p:nvPr/>
        </p:nvSpPr>
        <p:spPr>
          <a:xfrm rot="10800000">
            <a:off x="0" y="-28392"/>
            <a:ext cx="9144000" cy="365127"/>
          </a:xfrm>
          <a:custGeom>
            <a:avLst/>
            <a:gdLst>
              <a:gd name="connsiteX0" fmla="*/ 6306605 w 9144000"/>
              <a:gd name="connsiteY0" fmla="*/ 0 h 365127"/>
              <a:gd name="connsiteX1" fmla="*/ 7918101 w 9144000"/>
              <a:gd name="connsiteY1" fmla="*/ 0 h 365127"/>
              <a:gd name="connsiteX2" fmla="*/ 8952270 w 9144000"/>
              <a:gd name="connsiteY2" fmla="*/ 0 h 365127"/>
              <a:gd name="connsiteX3" fmla="*/ 9144000 w 9144000"/>
              <a:gd name="connsiteY3" fmla="*/ 0 h 365127"/>
              <a:gd name="connsiteX4" fmla="*/ 9144000 w 9144000"/>
              <a:gd name="connsiteY4" fmla="*/ 218478 h 365127"/>
              <a:gd name="connsiteX5" fmla="*/ 9144000 w 9144000"/>
              <a:gd name="connsiteY5" fmla="*/ 353553 h 365127"/>
              <a:gd name="connsiteX6" fmla="*/ 9144000 w 9144000"/>
              <a:gd name="connsiteY6" fmla="*/ 365127 h 365127"/>
              <a:gd name="connsiteX7" fmla="*/ 0 w 9144000"/>
              <a:gd name="connsiteY7" fmla="*/ 365127 h 365127"/>
              <a:gd name="connsiteX8" fmla="*/ 0 w 9144000"/>
              <a:gd name="connsiteY8" fmla="*/ 218478 h 365127"/>
              <a:gd name="connsiteX9" fmla="*/ 6150638 w 9144000"/>
              <a:gd name="connsiteY9" fmla="*/ 218478 h 365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144000" h="365127">
                <a:moveTo>
                  <a:pt x="6306605" y="0"/>
                </a:moveTo>
                <a:lnTo>
                  <a:pt x="7918101" y="0"/>
                </a:lnTo>
                <a:lnTo>
                  <a:pt x="8952270" y="0"/>
                </a:lnTo>
                <a:lnTo>
                  <a:pt x="9144000" y="0"/>
                </a:lnTo>
                <a:lnTo>
                  <a:pt x="9144000" y="218478"/>
                </a:lnTo>
                <a:lnTo>
                  <a:pt x="9144000" y="353553"/>
                </a:lnTo>
                <a:lnTo>
                  <a:pt x="9144000" y="365127"/>
                </a:lnTo>
                <a:lnTo>
                  <a:pt x="0" y="365127"/>
                </a:lnTo>
                <a:lnTo>
                  <a:pt x="0" y="218478"/>
                </a:lnTo>
                <a:lnTo>
                  <a:pt x="6150638" y="218478"/>
                </a:lnTo>
                <a:close/>
              </a:path>
            </a:pathLst>
          </a:custGeom>
          <a:solidFill>
            <a:srgbClr val="025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: пятиугольник 18">
            <a:extLst>
              <a:ext uri="{FF2B5EF4-FFF2-40B4-BE49-F238E27FC236}">
                <a16:creationId xmlns:a16="http://schemas.microsoft.com/office/drawing/2014/main" id="{0F0619EE-28AD-446A-8012-3F465FAF03ED}"/>
              </a:ext>
            </a:extLst>
          </p:cNvPr>
          <p:cNvSpPr/>
          <p:nvPr/>
        </p:nvSpPr>
        <p:spPr>
          <a:xfrm rot="5400000">
            <a:off x="8461396" y="76366"/>
            <a:ext cx="628649" cy="520741"/>
          </a:xfrm>
          <a:prstGeom prst="homePlate">
            <a:avLst>
              <a:gd name="adj" fmla="val 63066"/>
            </a:avLst>
          </a:prstGeom>
          <a:solidFill>
            <a:srgbClr val="025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10800" tIns="10800" rIns="10800" bIns="10800" rtlCol="0" anchor="ctr"/>
          <a:lstStyle/>
          <a:p>
            <a:pPr algn="ctr"/>
            <a:r>
              <a:rPr lang="ru-RU" dirty="0"/>
              <a:t>9</a:t>
            </a:r>
          </a:p>
        </p:txBody>
      </p:sp>
      <p:cxnSp>
        <p:nvCxnSpPr>
          <p:cNvPr id="24" name="Прямая соединительная линия 23">
            <a:extLst>
              <a:ext uri="{FF2B5EF4-FFF2-40B4-BE49-F238E27FC236}">
                <a16:creationId xmlns:a16="http://schemas.microsoft.com/office/drawing/2014/main" id="{CA018956-7AAA-45A5-9D22-6A1E1068E692}"/>
              </a:ext>
            </a:extLst>
          </p:cNvPr>
          <p:cNvCxnSpPr>
            <a:cxnSpLocks/>
          </p:cNvCxnSpPr>
          <p:nvPr/>
        </p:nvCxnSpPr>
        <p:spPr>
          <a:xfrm>
            <a:off x="628650" y="1025718"/>
            <a:ext cx="7886700" cy="0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98320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1876</TotalTime>
  <Words>3126</Words>
  <Application>Microsoft Office PowerPoint</Application>
  <PresentationFormat>Экран (4:3)</PresentationFormat>
  <Paragraphs>1417</Paragraphs>
  <Slides>26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2" baseType="lpstr">
      <vt:lpstr>Arial</vt:lpstr>
      <vt:lpstr>ArialMT</vt:lpstr>
      <vt:lpstr>Calibri</vt:lpstr>
      <vt:lpstr>Calibri Light</vt:lpstr>
      <vt:lpstr>Times New Roman</vt:lpstr>
      <vt:lpstr>Тема Office</vt:lpstr>
      <vt:lpstr>Презентация PowerPoint</vt:lpstr>
      <vt:lpstr> Анализ результатов итогового сочинения (изложения) в выпускных классах школ Приморского края в  2021-2022 учебном году </vt:lpstr>
      <vt:lpstr>Результаты итогового сочинения (изложения)  в выпускных классах Приморского края в 2021-2022 учебном году:</vt:lpstr>
      <vt:lpstr>В 2021-2022 учебном году Рособрнадзором были предложены следующие открытые тематические направления:  </vt:lpstr>
      <vt:lpstr>Выбор участниками тем итогового сочинения (изложения)</vt:lpstr>
      <vt:lpstr>Презентация PowerPoint</vt:lpstr>
      <vt:lpstr>К проверке по критериям оценивания допускались итоговые сочинения, соответствующие установленным требованиям: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К проверке по критериям оценивания допускались итоговые изложения, соответствующие установленным требованиям: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Дмитрий А. Кустов (локально)</dc:creator>
  <cp:lastModifiedBy>Ирина В. Винник</cp:lastModifiedBy>
  <cp:revision>232</cp:revision>
  <cp:lastPrinted>2022-07-06T02:03:54Z</cp:lastPrinted>
  <dcterms:created xsi:type="dcterms:W3CDTF">2020-09-24T02:03:27Z</dcterms:created>
  <dcterms:modified xsi:type="dcterms:W3CDTF">2022-07-07T05:08:10Z</dcterms:modified>
</cp:coreProperties>
</file>