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226A5E-2200-4A47-BC07-0E8FCC1B589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02D0029-7BC7-4274-B0D4-3B72E8899BE3}">
      <dgm:prSet phldrT="[Текст]" custT="1"/>
      <dgm:spPr/>
      <dgm:t>
        <a:bodyPr/>
        <a:lstStyle/>
        <a:p>
          <a:r>
            <a:rPr lang="ru-RU" sz="2000" b="1" dirty="0" smtClean="0"/>
            <a:t>Мотивирующий мониторинг</a:t>
          </a:r>
          <a:endParaRPr lang="ru-RU" sz="2000" b="1" dirty="0"/>
        </a:p>
      </dgm:t>
    </dgm:pt>
    <dgm:pt modelId="{A1E9FCCD-4A1D-4097-9A73-A1199EE6E92C}" type="parTrans" cxnId="{505521CB-4F52-48A2-8F91-686CDCFAE13D}">
      <dgm:prSet/>
      <dgm:spPr/>
      <dgm:t>
        <a:bodyPr/>
        <a:lstStyle/>
        <a:p>
          <a:endParaRPr lang="ru-RU"/>
        </a:p>
      </dgm:t>
    </dgm:pt>
    <dgm:pt modelId="{C9603EBB-E174-4381-A5B2-FD5A4F55771C}" type="sibTrans" cxnId="{505521CB-4F52-48A2-8F91-686CDCFAE13D}">
      <dgm:prSet/>
      <dgm:spPr/>
      <dgm:t>
        <a:bodyPr/>
        <a:lstStyle/>
        <a:p>
          <a:endParaRPr lang="ru-RU"/>
        </a:p>
      </dgm:t>
    </dgm:pt>
    <dgm:pt modelId="{A0EE733C-E752-42C2-AAE6-26A30371D9E8}">
      <dgm:prSet phldrT="[Текст]" custT="1"/>
      <dgm:spPr/>
      <dgm:t>
        <a:bodyPr/>
        <a:lstStyle/>
        <a:p>
          <a:r>
            <a:rPr lang="ru-RU" sz="1400" b="1" dirty="0" smtClean="0"/>
            <a:t>Оценка механизмов управления качеством образования</a:t>
          </a:r>
          <a:endParaRPr lang="ru-RU" sz="1400" b="1" dirty="0"/>
        </a:p>
      </dgm:t>
    </dgm:pt>
    <dgm:pt modelId="{37958821-F114-4BCF-BD97-38BBB9E6761C}" type="parTrans" cxnId="{B14E535C-514C-4625-83E5-EEFC5FBB12F3}">
      <dgm:prSet/>
      <dgm:spPr/>
      <dgm:t>
        <a:bodyPr/>
        <a:lstStyle/>
        <a:p>
          <a:endParaRPr lang="ru-RU"/>
        </a:p>
      </dgm:t>
    </dgm:pt>
    <dgm:pt modelId="{A6A78F18-F224-4967-BA60-49BBE417BCE7}" type="sibTrans" cxnId="{B14E535C-514C-4625-83E5-EEFC5FBB12F3}">
      <dgm:prSet/>
      <dgm:spPr/>
      <dgm:t>
        <a:bodyPr/>
        <a:lstStyle/>
        <a:p>
          <a:endParaRPr lang="ru-RU"/>
        </a:p>
      </dgm:t>
    </dgm:pt>
    <dgm:pt modelId="{086C5BBD-321E-4F29-80AF-891EAE071BDD}">
      <dgm:prSet phldrT="[Текст]" custT="1"/>
      <dgm:spPr/>
      <dgm:t>
        <a:bodyPr/>
        <a:lstStyle/>
        <a:p>
          <a:r>
            <a:rPr lang="ru-RU" sz="1200" dirty="0" smtClean="0"/>
            <a:t>по выявлению профессиональных дефицитов педагогических работников</a:t>
          </a:r>
          <a:endParaRPr lang="ru-RU" sz="1200" dirty="0"/>
        </a:p>
      </dgm:t>
    </dgm:pt>
    <dgm:pt modelId="{C6E13B4C-2A27-4942-8EB1-AE316CD05C46}" type="parTrans" cxnId="{845DEDD8-49EC-415A-B5E7-A7C083BA5562}">
      <dgm:prSet/>
      <dgm:spPr/>
      <dgm:t>
        <a:bodyPr/>
        <a:lstStyle/>
        <a:p>
          <a:endParaRPr lang="ru-RU"/>
        </a:p>
      </dgm:t>
    </dgm:pt>
    <dgm:pt modelId="{F43728D1-ABA4-4986-8BFB-FCC037221B06}" type="sibTrans" cxnId="{845DEDD8-49EC-415A-B5E7-A7C083BA5562}">
      <dgm:prSet/>
      <dgm:spPr/>
      <dgm:t>
        <a:bodyPr/>
        <a:lstStyle/>
        <a:p>
          <a:endParaRPr lang="ru-RU"/>
        </a:p>
      </dgm:t>
    </dgm:pt>
    <dgm:pt modelId="{0736FF75-5AB7-4093-A7E4-24326C2CEAD4}">
      <dgm:prSet phldrT="[Текст]" custT="1"/>
      <dgm:spPr/>
      <dgm:t>
        <a:bodyPr/>
        <a:lstStyle/>
        <a:p>
          <a:r>
            <a:rPr lang="ru-RU" sz="1200" dirty="0" smtClean="0"/>
            <a:t>по поддержке молодых педагогов/реализации программ наставничества педагогических работников</a:t>
          </a:r>
          <a:endParaRPr lang="ru-RU" sz="1200" dirty="0"/>
        </a:p>
      </dgm:t>
    </dgm:pt>
    <dgm:pt modelId="{3CA8A973-4F85-4F51-8B6F-B61E9ACFA7B8}" type="parTrans" cxnId="{C98A5B0C-D845-4DF6-8D98-D0401AFE48E7}">
      <dgm:prSet/>
      <dgm:spPr/>
      <dgm:t>
        <a:bodyPr/>
        <a:lstStyle/>
        <a:p>
          <a:endParaRPr lang="ru-RU"/>
        </a:p>
      </dgm:t>
    </dgm:pt>
    <dgm:pt modelId="{4914E43D-E2AB-410A-8A1A-4D85AE114779}" type="sibTrans" cxnId="{C98A5B0C-D845-4DF6-8D98-D0401AFE48E7}">
      <dgm:prSet/>
      <dgm:spPr/>
      <dgm:t>
        <a:bodyPr/>
        <a:lstStyle/>
        <a:p>
          <a:endParaRPr lang="ru-RU"/>
        </a:p>
      </dgm:t>
    </dgm:pt>
    <dgm:pt modelId="{68E39875-BF52-4B79-A52B-7C1D6EDBE55C}">
      <dgm:prSet phldrT="[Текст]" custT="1"/>
      <dgm:spPr/>
      <dgm:t>
        <a:bodyPr/>
        <a:lstStyle/>
        <a:p>
          <a:r>
            <a:rPr lang="ru-RU" sz="1800" b="1" dirty="0" smtClean="0"/>
            <a:t>Показатели эффективности ЦНППМ</a:t>
          </a:r>
          <a:endParaRPr lang="ru-RU" sz="1800" b="1" dirty="0"/>
        </a:p>
      </dgm:t>
    </dgm:pt>
    <dgm:pt modelId="{01C79797-5D74-407D-9FBF-71464DCC4C67}" type="parTrans" cxnId="{C00D3718-0748-4084-8977-F062B4054A29}">
      <dgm:prSet/>
      <dgm:spPr/>
      <dgm:t>
        <a:bodyPr/>
        <a:lstStyle/>
        <a:p>
          <a:endParaRPr lang="ru-RU"/>
        </a:p>
      </dgm:t>
    </dgm:pt>
    <dgm:pt modelId="{7F6ED008-02F6-480F-9C51-F65819ECE04E}" type="sibTrans" cxnId="{C00D3718-0748-4084-8977-F062B4054A29}">
      <dgm:prSet/>
      <dgm:spPr/>
      <dgm:t>
        <a:bodyPr/>
        <a:lstStyle/>
        <a:p>
          <a:endParaRPr lang="ru-RU"/>
        </a:p>
      </dgm:t>
    </dgm:pt>
    <dgm:pt modelId="{8D7F165D-AF50-4FC4-AFFB-288A32977C22}">
      <dgm:prSet phldrT="[Текст]" custT="1"/>
      <dgm:spPr/>
      <dgm:t>
        <a:bodyPr/>
        <a:lstStyle/>
        <a:p>
          <a:r>
            <a:rPr lang="ru-RU" sz="1200" dirty="0" smtClean="0"/>
            <a:t>Доля образовательных организаций субъекта Российской Федерации, принявших участие в программах повышения квалификации управленческих команд (руководителей и заместителей руководителей) (10%)</a:t>
          </a:r>
          <a:endParaRPr lang="ru-RU" sz="1200" dirty="0"/>
        </a:p>
      </dgm:t>
    </dgm:pt>
    <dgm:pt modelId="{060BFDCF-759D-4BEC-AE22-B284158B7399}" type="parTrans" cxnId="{C4817193-6BE3-4E3F-BA9B-0D6D69D3C323}">
      <dgm:prSet/>
      <dgm:spPr/>
      <dgm:t>
        <a:bodyPr/>
        <a:lstStyle/>
        <a:p>
          <a:endParaRPr lang="ru-RU"/>
        </a:p>
      </dgm:t>
    </dgm:pt>
    <dgm:pt modelId="{63BD1C8A-B68A-4AD9-B91B-770838028498}" type="sibTrans" cxnId="{C4817193-6BE3-4E3F-BA9B-0D6D69D3C323}">
      <dgm:prSet/>
      <dgm:spPr/>
      <dgm:t>
        <a:bodyPr/>
        <a:lstStyle/>
        <a:p>
          <a:endParaRPr lang="ru-RU"/>
        </a:p>
      </dgm:t>
    </dgm:pt>
    <dgm:pt modelId="{CFEFB296-CF19-40C5-8A3D-273C27799712}">
      <dgm:prSet phldrT="[Текст]" custT="1"/>
      <dgm:spPr/>
      <dgm:t>
        <a:bodyPr/>
        <a:lstStyle/>
        <a:p>
          <a:r>
            <a:rPr lang="ru-RU" sz="1200" dirty="0" smtClean="0"/>
            <a:t>Доля общеобразовательных организаций, образовательных организаций дополнительного образования, реализующих целевую модель наставничества педагогических работников (100%)</a:t>
          </a:r>
          <a:endParaRPr lang="ru-RU" sz="1200" dirty="0"/>
        </a:p>
      </dgm:t>
    </dgm:pt>
    <dgm:pt modelId="{DF8D1997-992F-4785-9873-1F54AA99AEC2}" type="parTrans" cxnId="{D4884B05-6522-4E19-B9C1-2EB145CCF3A7}">
      <dgm:prSet/>
      <dgm:spPr/>
      <dgm:t>
        <a:bodyPr/>
        <a:lstStyle/>
        <a:p>
          <a:endParaRPr lang="ru-RU"/>
        </a:p>
      </dgm:t>
    </dgm:pt>
    <dgm:pt modelId="{B3F41101-AB5E-405B-B0D2-DB36EE7C8AAD}" type="sibTrans" cxnId="{D4884B05-6522-4E19-B9C1-2EB145CCF3A7}">
      <dgm:prSet/>
      <dgm:spPr/>
      <dgm:t>
        <a:bodyPr/>
        <a:lstStyle/>
        <a:p>
          <a:endParaRPr lang="ru-RU"/>
        </a:p>
      </dgm:t>
    </dgm:pt>
    <dgm:pt modelId="{DA54B88A-2C30-4E8A-BB2E-19F02485CC9D}">
      <dgm:prSet phldrT="[Текст]" custT="1"/>
      <dgm:spPr/>
      <dgm:t>
        <a:bodyPr/>
        <a:lstStyle/>
        <a:p>
          <a:r>
            <a:rPr lang="ru-RU" sz="1200" dirty="0" smtClean="0"/>
            <a:t>П. 45 Доля слушателей субъектов РФ, прошедших итоговую диагностику модульного курса повышения квалификации функциональной грамотности, в общей численности слушателей, заявленных на курс от субъекта РФ , %</a:t>
          </a:r>
          <a:endParaRPr lang="ru-RU" sz="1200" dirty="0"/>
        </a:p>
      </dgm:t>
    </dgm:pt>
    <dgm:pt modelId="{FF2BC506-3E6C-4DE8-B606-D894955B6676}" type="sibTrans" cxnId="{E4DD00A7-68EA-4D29-8920-C91FA4DF56B9}">
      <dgm:prSet/>
      <dgm:spPr/>
      <dgm:t>
        <a:bodyPr/>
        <a:lstStyle/>
        <a:p>
          <a:endParaRPr lang="ru-RU"/>
        </a:p>
      </dgm:t>
    </dgm:pt>
    <dgm:pt modelId="{2009581F-954B-41D0-BA52-55EC58488F0F}" type="parTrans" cxnId="{E4DD00A7-68EA-4D29-8920-C91FA4DF56B9}">
      <dgm:prSet/>
      <dgm:spPr/>
      <dgm:t>
        <a:bodyPr/>
        <a:lstStyle/>
        <a:p>
          <a:endParaRPr lang="ru-RU"/>
        </a:p>
      </dgm:t>
    </dgm:pt>
    <dgm:pt modelId="{A4248E9B-9E70-4E7C-A453-C8C936177678}">
      <dgm:prSet phldrT="[Текст]" custT="1"/>
      <dgm:spPr/>
      <dgm:t>
        <a:bodyPr/>
        <a:lstStyle/>
        <a:p>
          <a:r>
            <a:rPr lang="ru-RU" sz="1200" dirty="0" smtClean="0"/>
            <a:t>по организации сетевого взаимодействия педагогов (методических объединений, профессиональных сообществ педагогов)</a:t>
          </a:r>
          <a:endParaRPr lang="ru-RU" sz="1200" dirty="0"/>
        </a:p>
      </dgm:t>
    </dgm:pt>
    <dgm:pt modelId="{0FD94F0F-B62F-47EF-950F-B71CF1812041}" type="parTrans" cxnId="{156A455E-4BE2-4F38-BE71-7C7A3BB39499}">
      <dgm:prSet/>
      <dgm:spPr/>
      <dgm:t>
        <a:bodyPr/>
        <a:lstStyle/>
        <a:p>
          <a:endParaRPr lang="ru-RU"/>
        </a:p>
      </dgm:t>
    </dgm:pt>
    <dgm:pt modelId="{10837A56-0A72-4716-A579-4EE6B42BC62C}" type="sibTrans" cxnId="{156A455E-4BE2-4F38-BE71-7C7A3BB39499}">
      <dgm:prSet/>
      <dgm:spPr/>
      <dgm:t>
        <a:bodyPr/>
        <a:lstStyle/>
        <a:p>
          <a:endParaRPr lang="ru-RU"/>
        </a:p>
      </dgm:t>
    </dgm:pt>
    <dgm:pt modelId="{5DEBDAE0-9AAF-40F1-93EF-7FEC55C26159}">
      <dgm:prSet phldrT="[Текст]" custT="1"/>
      <dgm:spPr/>
      <dgm:t>
        <a:bodyPr/>
        <a:lstStyle/>
        <a:p>
          <a:r>
            <a:rPr lang="ru-RU" sz="1200" dirty="0" smtClean="0"/>
            <a:t>по осуществлению методического сопровождения педагогических работников</a:t>
          </a:r>
          <a:endParaRPr lang="ru-RU" sz="1200" dirty="0"/>
        </a:p>
      </dgm:t>
    </dgm:pt>
    <dgm:pt modelId="{9FDAC3DD-876C-4DAD-B4FF-412627497791}" type="parTrans" cxnId="{30E98F3D-0DBA-4BE2-A560-D3B3D82FBCD4}">
      <dgm:prSet/>
      <dgm:spPr/>
      <dgm:t>
        <a:bodyPr/>
        <a:lstStyle/>
        <a:p>
          <a:endParaRPr lang="ru-RU"/>
        </a:p>
      </dgm:t>
    </dgm:pt>
    <dgm:pt modelId="{4E6075F4-26D3-4552-866E-4B6AAA83EF12}" type="sibTrans" cxnId="{30E98F3D-0DBA-4BE2-A560-D3B3D82FBCD4}">
      <dgm:prSet/>
      <dgm:spPr/>
      <dgm:t>
        <a:bodyPr/>
        <a:lstStyle/>
        <a:p>
          <a:endParaRPr lang="ru-RU"/>
        </a:p>
      </dgm:t>
    </dgm:pt>
    <dgm:pt modelId="{0277986B-8662-4E7D-AEB7-B617A18C7559}">
      <dgm:prSet phldrT="[Текст]" custT="1"/>
      <dgm:spPr/>
      <dgm:t>
        <a:bodyPr/>
        <a:lstStyle/>
        <a:p>
          <a:r>
            <a:rPr lang="ru-RU" sz="1200" dirty="0" smtClean="0">
              <a:solidFill>
                <a:srgbClr val="FF0000"/>
              </a:solidFill>
            </a:rPr>
            <a:t>по формированию методического актива</a:t>
          </a:r>
          <a:endParaRPr lang="ru-RU" sz="1200" dirty="0">
            <a:solidFill>
              <a:srgbClr val="FF0000"/>
            </a:solidFill>
          </a:endParaRPr>
        </a:p>
      </dgm:t>
    </dgm:pt>
    <dgm:pt modelId="{15122E97-86B9-4A3C-A185-6F1460168397}" type="parTrans" cxnId="{03CF8A38-C5C9-4D11-850B-E732E81CB791}">
      <dgm:prSet/>
      <dgm:spPr/>
      <dgm:t>
        <a:bodyPr/>
        <a:lstStyle/>
        <a:p>
          <a:endParaRPr lang="ru-RU"/>
        </a:p>
      </dgm:t>
    </dgm:pt>
    <dgm:pt modelId="{B26ECC8D-473C-4276-847C-BB67C51E6500}" type="sibTrans" cxnId="{03CF8A38-C5C9-4D11-850B-E732E81CB791}">
      <dgm:prSet/>
      <dgm:spPr/>
      <dgm:t>
        <a:bodyPr/>
        <a:lstStyle/>
        <a:p>
          <a:endParaRPr lang="ru-RU"/>
        </a:p>
      </dgm:t>
    </dgm:pt>
    <dgm:pt modelId="{E9D92667-D1EE-4227-BFF5-FC03C162B731}">
      <dgm:prSet phldrT="[Текст]" custT="1"/>
      <dgm:spPr/>
      <dgm:t>
        <a:bodyPr/>
        <a:lstStyle/>
        <a:p>
          <a:r>
            <a:rPr lang="ru-RU" sz="1200" dirty="0" smtClean="0"/>
            <a:t>по анализу состояния и результатов деятельности методических объединений и/или профессиональных сообществ педагогов</a:t>
          </a:r>
          <a:endParaRPr lang="ru-RU" sz="1200" dirty="0"/>
        </a:p>
      </dgm:t>
    </dgm:pt>
    <dgm:pt modelId="{1BEDCC57-B5BD-400E-A96D-554619288847}" type="parTrans" cxnId="{B83ED12E-8240-424D-8BA4-F4E8757316A8}">
      <dgm:prSet/>
      <dgm:spPr/>
      <dgm:t>
        <a:bodyPr/>
        <a:lstStyle/>
        <a:p>
          <a:endParaRPr lang="ru-RU"/>
        </a:p>
      </dgm:t>
    </dgm:pt>
    <dgm:pt modelId="{56F8CC99-C77E-4C90-B19A-EA71D89F7705}" type="sibTrans" cxnId="{B83ED12E-8240-424D-8BA4-F4E8757316A8}">
      <dgm:prSet/>
      <dgm:spPr/>
      <dgm:t>
        <a:bodyPr/>
        <a:lstStyle/>
        <a:p>
          <a:endParaRPr lang="ru-RU"/>
        </a:p>
      </dgm:t>
    </dgm:pt>
    <dgm:pt modelId="{6D0DA1F0-0CD4-40A8-AA39-C0F867AB1313}">
      <dgm:prSet phldrT="[Текст]" custT="1"/>
      <dgm:spPr/>
      <dgm:t>
        <a:bodyPr/>
        <a:lstStyle/>
        <a:p>
          <a:r>
            <a:rPr lang="ru-RU" sz="1200" dirty="0" smtClean="0"/>
            <a:t>Доля педагогических работников общеобразовательных организаций, прошедших повышение квалификации, в том числе в центрах непрерывного повышения профессионального мастерства (не менее 30%)</a:t>
          </a:r>
          <a:endParaRPr lang="ru-RU" sz="1200" dirty="0"/>
        </a:p>
      </dgm:t>
    </dgm:pt>
    <dgm:pt modelId="{DC30FB6B-694F-41A6-896B-263E30A81A69}" type="parTrans" cxnId="{A0638803-FE45-4C93-ACD5-7C89758D02D4}">
      <dgm:prSet/>
      <dgm:spPr/>
      <dgm:t>
        <a:bodyPr/>
        <a:lstStyle/>
        <a:p>
          <a:endParaRPr lang="ru-RU"/>
        </a:p>
      </dgm:t>
    </dgm:pt>
    <dgm:pt modelId="{2ECBBF31-6BAA-4752-9E8A-1AA39C33E542}" type="sibTrans" cxnId="{A0638803-FE45-4C93-ACD5-7C89758D02D4}">
      <dgm:prSet/>
      <dgm:spPr/>
      <dgm:t>
        <a:bodyPr/>
        <a:lstStyle/>
        <a:p>
          <a:endParaRPr lang="ru-RU"/>
        </a:p>
      </dgm:t>
    </dgm:pt>
    <dgm:pt modelId="{D45791D5-2F4F-45A2-8B99-EBD0F872F131}">
      <dgm:prSet phldrT="[Текст]" custT="1"/>
      <dgm:spPr/>
      <dgm:t>
        <a:bodyPr/>
        <a:lstStyle/>
        <a:p>
          <a:r>
            <a:rPr lang="ru-RU" sz="1200" dirty="0" smtClean="0"/>
            <a:t>Академия/ </a:t>
          </a:r>
          <a:r>
            <a:rPr lang="ru-RU" sz="1200" dirty="0" smtClean="0">
              <a:solidFill>
                <a:srgbClr val="FF0000"/>
              </a:solidFill>
            </a:rPr>
            <a:t>ЦНППМ</a:t>
          </a:r>
          <a:r>
            <a:rPr lang="ru-RU" sz="1200" dirty="0" smtClean="0"/>
            <a:t> (1040чел.) </a:t>
          </a:r>
          <a:endParaRPr lang="ru-RU" sz="1200" dirty="0"/>
        </a:p>
      </dgm:t>
    </dgm:pt>
    <dgm:pt modelId="{99369756-6CC7-42E9-8490-877EDC688E36}" type="parTrans" cxnId="{C2033409-7991-4AB7-A8E0-C465D7DE5FDF}">
      <dgm:prSet/>
      <dgm:spPr/>
      <dgm:t>
        <a:bodyPr/>
        <a:lstStyle/>
        <a:p>
          <a:endParaRPr lang="ru-RU"/>
        </a:p>
      </dgm:t>
    </dgm:pt>
    <dgm:pt modelId="{2B318A49-9579-4524-ABB6-C3B8918BF9E0}" type="sibTrans" cxnId="{C2033409-7991-4AB7-A8E0-C465D7DE5FDF}">
      <dgm:prSet/>
      <dgm:spPr/>
      <dgm:t>
        <a:bodyPr/>
        <a:lstStyle/>
        <a:p>
          <a:endParaRPr lang="ru-RU"/>
        </a:p>
      </dgm:t>
    </dgm:pt>
    <dgm:pt modelId="{6BF86816-F470-4644-B2CB-3BAD23841AE0}">
      <dgm:prSet phldrT="[Текст]" custT="1"/>
      <dgm:spPr/>
      <dgm:t>
        <a:bodyPr/>
        <a:lstStyle/>
        <a:p>
          <a:r>
            <a:rPr lang="ru-RU" sz="1200" dirty="0" smtClean="0"/>
            <a:t>П. 47 Доля слушателей субъекта Российской Федерации, прошедших обучение по программам из федерального реестра образовательных программ дополнительного профессионального образования, в общей численности слушателей субъекта Российской Федерации, прошедших программы повышения квалификации (12 месяцев 2022 г.), %</a:t>
          </a:r>
          <a:endParaRPr lang="ru-RU" sz="1200" dirty="0"/>
        </a:p>
      </dgm:t>
    </dgm:pt>
    <dgm:pt modelId="{957EEE7B-3CE7-43EE-8456-FC026F52C86B}" type="sibTrans" cxnId="{AB35BFFC-E449-4C78-BB07-7C0A615FDEE1}">
      <dgm:prSet/>
      <dgm:spPr/>
      <dgm:t>
        <a:bodyPr/>
        <a:lstStyle/>
        <a:p>
          <a:endParaRPr lang="ru-RU"/>
        </a:p>
      </dgm:t>
    </dgm:pt>
    <dgm:pt modelId="{0EC87EE7-1CC6-4D63-81C0-F95E664591E5}" type="parTrans" cxnId="{AB35BFFC-E449-4C78-BB07-7C0A615FDEE1}">
      <dgm:prSet/>
      <dgm:spPr/>
      <dgm:t>
        <a:bodyPr/>
        <a:lstStyle/>
        <a:p>
          <a:endParaRPr lang="ru-RU"/>
        </a:p>
      </dgm:t>
    </dgm:pt>
    <dgm:pt modelId="{5450988A-A09B-4B0E-A29D-A00431B1ED0C}" type="pres">
      <dgm:prSet presAssocID="{E5226A5E-2200-4A47-BC07-0E8FCC1B589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0718F7F-5026-48AC-B856-EDB5FC1C69F5}" type="pres">
      <dgm:prSet presAssocID="{C02D0029-7BC7-4274-B0D4-3B72E8899BE3}" presName="composite" presStyleCnt="0"/>
      <dgm:spPr/>
    </dgm:pt>
    <dgm:pt modelId="{105A092A-A0F3-49E9-82D2-301654758F2B}" type="pres">
      <dgm:prSet presAssocID="{C02D0029-7BC7-4274-B0D4-3B72E8899BE3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9D1CEB-F7C7-4553-9533-EC9F00D126FF}" type="pres">
      <dgm:prSet presAssocID="{C02D0029-7BC7-4274-B0D4-3B72E8899BE3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E0DCE6-E1D9-4E66-AFA0-835ED14E2F2D}" type="pres">
      <dgm:prSet presAssocID="{C9603EBB-E174-4381-A5B2-FD5A4F55771C}" presName="space" presStyleCnt="0"/>
      <dgm:spPr/>
    </dgm:pt>
    <dgm:pt modelId="{85A7C2B6-5D7F-47C0-8626-42F96D560972}" type="pres">
      <dgm:prSet presAssocID="{A0EE733C-E752-42C2-AAE6-26A30371D9E8}" presName="composite" presStyleCnt="0"/>
      <dgm:spPr/>
    </dgm:pt>
    <dgm:pt modelId="{A0C99529-B485-4157-9074-83E05449FD08}" type="pres">
      <dgm:prSet presAssocID="{A0EE733C-E752-42C2-AAE6-26A30371D9E8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A466BD-44B3-494A-9D03-6FD0779DFEB3}" type="pres">
      <dgm:prSet presAssocID="{A0EE733C-E752-42C2-AAE6-26A30371D9E8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112740-FA56-4D77-9C00-51F01928DD3A}" type="pres">
      <dgm:prSet presAssocID="{A6A78F18-F224-4967-BA60-49BBE417BCE7}" presName="space" presStyleCnt="0"/>
      <dgm:spPr/>
    </dgm:pt>
    <dgm:pt modelId="{F2FF3D44-3544-4EA9-9F7C-B9A15EEFEF37}" type="pres">
      <dgm:prSet presAssocID="{68E39875-BF52-4B79-A52B-7C1D6EDBE55C}" presName="composite" presStyleCnt="0"/>
      <dgm:spPr/>
    </dgm:pt>
    <dgm:pt modelId="{CE85FAE0-961D-4A43-9FB5-109442B1AABC}" type="pres">
      <dgm:prSet presAssocID="{68E39875-BF52-4B79-A52B-7C1D6EDBE55C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230687-8D09-4015-9C8A-1206C04DEE84}" type="pres">
      <dgm:prSet presAssocID="{68E39875-BF52-4B79-A52B-7C1D6EDBE55C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4DD00A7-68EA-4D29-8920-C91FA4DF56B9}" srcId="{C02D0029-7BC7-4274-B0D4-3B72E8899BE3}" destId="{DA54B88A-2C30-4E8A-BB2E-19F02485CC9D}" srcOrd="0" destOrd="0" parTransId="{2009581F-954B-41D0-BA52-55EC58488F0F}" sibTransId="{FF2BC506-3E6C-4DE8-B606-D894955B6676}"/>
    <dgm:cxn modelId="{AB35BFFC-E449-4C78-BB07-7C0A615FDEE1}" srcId="{C02D0029-7BC7-4274-B0D4-3B72E8899BE3}" destId="{6BF86816-F470-4644-B2CB-3BAD23841AE0}" srcOrd="1" destOrd="0" parTransId="{0EC87EE7-1CC6-4D63-81C0-F95E664591E5}" sibTransId="{957EEE7B-3CE7-43EE-8456-FC026F52C86B}"/>
    <dgm:cxn modelId="{845DEDD8-49EC-415A-B5E7-A7C083BA5562}" srcId="{A0EE733C-E752-42C2-AAE6-26A30371D9E8}" destId="{086C5BBD-321E-4F29-80AF-891EAE071BDD}" srcOrd="0" destOrd="0" parTransId="{C6E13B4C-2A27-4942-8EB1-AE316CD05C46}" sibTransId="{F43728D1-ABA4-4986-8BFB-FCC037221B06}"/>
    <dgm:cxn modelId="{0BEB7D04-52FA-412B-A14A-A1DA80E502A3}" type="presOf" srcId="{0277986B-8662-4E7D-AEB7-B617A18C7559}" destId="{26A466BD-44B3-494A-9D03-6FD0779DFEB3}" srcOrd="0" destOrd="5" presId="urn:microsoft.com/office/officeart/2005/8/layout/hList1"/>
    <dgm:cxn modelId="{B18C8B96-538D-46B2-901C-7C15F87E8C71}" type="presOf" srcId="{6BF86816-F470-4644-B2CB-3BAD23841AE0}" destId="{4C9D1CEB-F7C7-4553-9533-EC9F00D126FF}" srcOrd="0" destOrd="1" presId="urn:microsoft.com/office/officeart/2005/8/layout/hList1"/>
    <dgm:cxn modelId="{C7E42D02-3466-447D-9CBF-DADB37D9FB76}" type="presOf" srcId="{D45791D5-2F4F-45A2-8B99-EBD0F872F131}" destId="{D1230687-8D09-4015-9C8A-1206C04DEE84}" srcOrd="0" destOrd="3" presId="urn:microsoft.com/office/officeart/2005/8/layout/hList1"/>
    <dgm:cxn modelId="{EC44EFFC-1359-43F5-8AC7-8AD4008B5EFE}" type="presOf" srcId="{C02D0029-7BC7-4274-B0D4-3B72E8899BE3}" destId="{105A092A-A0F3-49E9-82D2-301654758F2B}" srcOrd="0" destOrd="0" presId="urn:microsoft.com/office/officeart/2005/8/layout/hList1"/>
    <dgm:cxn modelId="{A0638803-FE45-4C93-ACD5-7C89758D02D4}" srcId="{68E39875-BF52-4B79-A52B-7C1D6EDBE55C}" destId="{6D0DA1F0-0CD4-40A8-AA39-C0F867AB1313}" srcOrd="2" destOrd="0" parTransId="{DC30FB6B-694F-41A6-896B-263E30A81A69}" sibTransId="{2ECBBF31-6BAA-4752-9E8A-1AA39C33E542}"/>
    <dgm:cxn modelId="{505521CB-4F52-48A2-8F91-686CDCFAE13D}" srcId="{E5226A5E-2200-4A47-BC07-0E8FCC1B5896}" destId="{C02D0029-7BC7-4274-B0D4-3B72E8899BE3}" srcOrd="0" destOrd="0" parTransId="{A1E9FCCD-4A1D-4097-9A73-A1199EE6E92C}" sibTransId="{C9603EBB-E174-4381-A5B2-FD5A4F55771C}"/>
    <dgm:cxn modelId="{365A95D1-4A8E-4D2A-A6E8-64263A17B51E}" type="presOf" srcId="{E9D92667-D1EE-4227-BFF5-FC03C162B731}" destId="{26A466BD-44B3-494A-9D03-6FD0779DFEB3}" srcOrd="0" destOrd="4" presId="urn:microsoft.com/office/officeart/2005/8/layout/hList1"/>
    <dgm:cxn modelId="{228E0821-2FB0-419B-AE9A-6E812825172B}" type="presOf" srcId="{0736FF75-5AB7-4093-A7E4-24326C2CEAD4}" destId="{26A466BD-44B3-494A-9D03-6FD0779DFEB3}" srcOrd="0" destOrd="1" presId="urn:microsoft.com/office/officeart/2005/8/layout/hList1"/>
    <dgm:cxn modelId="{DC48FA5C-EB23-4305-A2D3-F319B1C3665B}" type="presOf" srcId="{6D0DA1F0-0CD4-40A8-AA39-C0F867AB1313}" destId="{D1230687-8D09-4015-9C8A-1206C04DEE84}" srcOrd="0" destOrd="2" presId="urn:microsoft.com/office/officeart/2005/8/layout/hList1"/>
    <dgm:cxn modelId="{38A528E1-E3DD-40B9-A219-E9D177D35D53}" type="presOf" srcId="{E5226A5E-2200-4A47-BC07-0E8FCC1B5896}" destId="{5450988A-A09B-4B0E-A29D-A00431B1ED0C}" srcOrd="0" destOrd="0" presId="urn:microsoft.com/office/officeart/2005/8/layout/hList1"/>
    <dgm:cxn modelId="{E54D2847-6342-43FA-9FC2-BB73A833B444}" type="presOf" srcId="{5DEBDAE0-9AAF-40F1-93EF-7FEC55C26159}" destId="{26A466BD-44B3-494A-9D03-6FD0779DFEB3}" srcOrd="0" destOrd="3" presId="urn:microsoft.com/office/officeart/2005/8/layout/hList1"/>
    <dgm:cxn modelId="{72394597-04DA-4C83-8972-7B477C646255}" type="presOf" srcId="{086C5BBD-321E-4F29-80AF-891EAE071BDD}" destId="{26A466BD-44B3-494A-9D03-6FD0779DFEB3}" srcOrd="0" destOrd="0" presId="urn:microsoft.com/office/officeart/2005/8/layout/hList1"/>
    <dgm:cxn modelId="{59DB174A-F691-463E-BE1F-CAA1F35195ED}" type="presOf" srcId="{A0EE733C-E752-42C2-AAE6-26A30371D9E8}" destId="{A0C99529-B485-4157-9074-83E05449FD08}" srcOrd="0" destOrd="0" presId="urn:microsoft.com/office/officeart/2005/8/layout/hList1"/>
    <dgm:cxn modelId="{C98A5B0C-D845-4DF6-8D98-D0401AFE48E7}" srcId="{A0EE733C-E752-42C2-AAE6-26A30371D9E8}" destId="{0736FF75-5AB7-4093-A7E4-24326C2CEAD4}" srcOrd="1" destOrd="0" parTransId="{3CA8A973-4F85-4F51-8B6F-B61E9ACFA7B8}" sibTransId="{4914E43D-E2AB-410A-8A1A-4D85AE114779}"/>
    <dgm:cxn modelId="{C00D3718-0748-4084-8977-F062B4054A29}" srcId="{E5226A5E-2200-4A47-BC07-0E8FCC1B5896}" destId="{68E39875-BF52-4B79-A52B-7C1D6EDBE55C}" srcOrd="2" destOrd="0" parTransId="{01C79797-5D74-407D-9FBF-71464DCC4C67}" sibTransId="{7F6ED008-02F6-480F-9C51-F65819ECE04E}"/>
    <dgm:cxn modelId="{30E98F3D-0DBA-4BE2-A560-D3B3D82FBCD4}" srcId="{A0EE733C-E752-42C2-AAE6-26A30371D9E8}" destId="{5DEBDAE0-9AAF-40F1-93EF-7FEC55C26159}" srcOrd="3" destOrd="0" parTransId="{9FDAC3DD-876C-4DAD-B4FF-412627497791}" sibTransId="{4E6075F4-26D3-4552-866E-4B6AAA83EF12}"/>
    <dgm:cxn modelId="{3ACB3526-E134-4C80-9759-189F11096348}" type="presOf" srcId="{A4248E9B-9E70-4E7C-A453-C8C936177678}" destId="{26A466BD-44B3-494A-9D03-6FD0779DFEB3}" srcOrd="0" destOrd="2" presId="urn:microsoft.com/office/officeart/2005/8/layout/hList1"/>
    <dgm:cxn modelId="{625713F1-063F-440D-92D6-E734549EE299}" type="presOf" srcId="{DA54B88A-2C30-4E8A-BB2E-19F02485CC9D}" destId="{4C9D1CEB-F7C7-4553-9533-EC9F00D126FF}" srcOrd="0" destOrd="0" presId="urn:microsoft.com/office/officeart/2005/8/layout/hList1"/>
    <dgm:cxn modelId="{03CF8A38-C5C9-4D11-850B-E732E81CB791}" srcId="{A0EE733C-E752-42C2-AAE6-26A30371D9E8}" destId="{0277986B-8662-4E7D-AEB7-B617A18C7559}" srcOrd="5" destOrd="0" parTransId="{15122E97-86B9-4A3C-A185-6F1460168397}" sibTransId="{B26ECC8D-473C-4276-847C-BB67C51E6500}"/>
    <dgm:cxn modelId="{B14E535C-514C-4625-83E5-EEFC5FBB12F3}" srcId="{E5226A5E-2200-4A47-BC07-0E8FCC1B5896}" destId="{A0EE733C-E752-42C2-AAE6-26A30371D9E8}" srcOrd="1" destOrd="0" parTransId="{37958821-F114-4BCF-BD97-38BBB9E6761C}" sibTransId="{A6A78F18-F224-4967-BA60-49BBE417BCE7}"/>
    <dgm:cxn modelId="{5035C3C7-1FE9-4D70-BBAB-2AAD476A6851}" type="presOf" srcId="{CFEFB296-CF19-40C5-8A3D-273C27799712}" destId="{D1230687-8D09-4015-9C8A-1206C04DEE84}" srcOrd="0" destOrd="1" presId="urn:microsoft.com/office/officeart/2005/8/layout/hList1"/>
    <dgm:cxn modelId="{C4817193-6BE3-4E3F-BA9B-0D6D69D3C323}" srcId="{68E39875-BF52-4B79-A52B-7C1D6EDBE55C}" destId="{8D7F165D-AF50-4FC4-AFFB-288A32977C22}" srcOrd="0" destOrd="0" parTransId="{060BFDCF-759D-4BEC-AE22-B284158B7399}" sibTransId="{63BD1C8A-B68A-4AD9-B91B-770838028498}"/>
    <dgm:cxn modelId="{AC5A6DC2-5BB9-4EEF-9B9F-310629FDDECA}" type="presOf" srcId="{68E39875-BF52-4B79-A52B-7C1D6EDBE55C}" destId="{CE85FAE0-961D-4A43-9FB5-109442B1AABC}" srcOrd="0" destOrd="0" presId="urn:microsoft.com/office/officeart/2005/8/layout/hList1"/>
    <dgm:cxn modelId="{D4884B05-6522-4E19-B9C1-2EB145CCF3A7}" srcId="{68E39875-BF52-4B79-A52B-7C1D6EDBE55C}" destId="{CFEFB296-CF19-40C5-8A3D-273C27799712}" srcOrd="1" destOrd="0" parTransId="{DF8D1997-992F-4785-9873-1F54AA99AEC2}" sibTransId="{B3F41101-AB5E-405B-B0D2-DB36EE7C8AAD}"/>
    <dgm:cxn modelId="{389B06B1-55D0-4FEB-9567-D24F79CBD237}" type="presOf" srcId="{8D7F165D-AF50-4FC4-AFFB-288A32977C22}" destId="{D1230687-8D09-4015-9C8A-1206C04DEE84}" srcOrd="0" destOrd="0" presId="urn:microsoft.com/office/officeart/2005/8/layout/hList1"/>
    <dgm:cxn modelId="{B83ED12E-8240-424D-8BA4-F4E8757316A8}" srcId="{A0EE733C-E752-42C2-AAE6-26A30371D9E8}" destId="{E9D92667-D1EE-4227-BFF5-FC03C162B731}" srcOrd="4" destOrd="0" parTransId="{1BEDCC57-B5BD-400E-A96D-554619288847}" sibTransId="{56F8CC99-C77E-4C90-B19A-EA71D89F7705}"/>
    <dgm:cxn modelId="{156A455E-4BE2-4F38-BE71-7C7A3BB39499}" srcId="{A0EE733C-E752-42C2-AAE6-26A30371D9E8}" destId="{A4248E9B-9E70-4E7C-A453-C8C936177678}" srcOrd="2" destOrd="0" parTransId="{0FD94F0F-B62F-47EF-950F-B71CF1812041}" sibTransId="{10837A56-0A72-4716-A579-4EE6B42BC62C}"/>
    <dgm:cxn modelId="{C2033409-7991-4AB7-A8E0-C465D7DE5FDF}" srcId="{68E39875-BF52-4B79-A52B-7C1D6EDBE55C}" destId="{D45791D5-2F4F-45A2-8B99-EBD0F872F131}" srcOrd="3" destOrd="0" parTransId="{99369756-6CC7-42E9-8490-877EDC688E36}" sibTransId="{2B318A49-9579-4524-ABB6-C3B8918BF9E0}"/>
    <dgm:cxn modelId="{4CC4B5F3-DCED-4C2D-A66C-0AD090C4C822}" type="presParOf" srcId="{5450988A-A09B-4B0E-A29D-A00431B1ED0C}" destId="{C0718F7F-5026-48AC-B856-EDB5FC1C69F5}" srcOrd="0" destOrd="0" presId="urn:microsoft.com/office/officeart/2005/8/layout/hList1"/>
    <dgm:cxn modelId="{EF47BAAE-1EB6-4821-B0F4-811A9713BB91}" type="presParOf" srcId="{C0718F7F-5026-48AC-B856-EDB5FC1C69F5}" destId="{105A092A-A0F3-49E9-82D2-301654758F2B}" srcOrd="0" destOrd="0" presId="urn:microsoft.com/office/officeart/2005/8/layout/hList1"/>
    <dgm:cxn modelId="{6C6E5FC1-B08F-4EE4-9B6D-56C2A2455AD6}" type="presParOf" srcId="{C0718F7F-5026-48AC-B856-EDB5FC1C69F5}" destId="{4C9D1CEB-F7C7-4553-9533-EC9F00D126FF}" srcOrd="1" destOrd="0" presId="urn:microsoft.com/office/officeart/2005/8/layout/hList1"/>
    <dgm:cxn modelId="{DA15FAC6-385F-4F2A-BDD1-E45B400C46BB}" type="presParOf" srcId="{5450988A-A09B-4B0E-A29D-A00431B1ED0C}" destId="{2FE0DCE6-E1D9-4E66-AFA0-835ED14E2F2D}" srcOrd="1" destOrd="0" presId="urn:microsoft.com/office/officeart/2005/8/layout/hList1"/>
    <dgm:cxn modelId="{AC4DA02C-BC92-49D3-8946-10024625BA15}" type="presParOf" srcId="{5450988A-A09B-4B0E-A29D-A00431B1ED0C}" destId="{85A7C2B6-5D7F-47C0-8626-42F96D560972}" srcOrd="2" destOrd="0" presId="urn:microsoft.com/office/officeart/2005/8/layout/hList1"/>
    <dgm:cxn modelId="{87872953-98B5-4610-8BD5-294E8D3248F6}" type="presParOf" srcId="{85A7C2B6-5D7F-47C0-8626-42F96D560972}" destId="{A0C99529-B485-4157-9074-83E05449FD08}" srcOrd="0" destOrd="0" presId="urn:microsoft.com/office/officeart/2005/8/layout/hList1"/>
    <dgm:cxn modelId="{2E939800-216B-467F-9970-317ED233F98C}" type="presParOf" srcId="{85A7C2B6-5D7F-47C0-8626-42F96D560972}" destId="{26A466BD-44B3-494A-9D03-6FD0779DFEB3}" srcOrd="1" destOrd="0" presId="urn:microsoft.com/office/officeart/2005/8/layout/hList1"/>
    <dgm:cxn modelId="{7F72D342-288D-412E-9E56-B5A612B5C744}" type="presParOf" srcId="{5450988A-A09B-4B0E-A29D-A00431B1ED0C}" destId="{33112740-FA56-4D77-9C00-51F01928DD3A}" srcOrd="3" destOrd="0" presId="urn:microsoft.com/office/officeart/2005/8/layout/hList1"/>
    <dgm:cxn modelId="{6E21619E-A0F7-43A7-9294-7CD60A259F8E}" type="presParOf" srcId="{5450988A-A09B-4B0E-A29D-A00431B1ED0C}" destId="{F2FF3D44-3544-4EA9-9F7C-B9A15EEFEF37}" srcOrd="4" destOrd="0" presId="urn:microsoft.com/office/officeart/2005/8/layout/hList1"/>
    <dgm:cxn modelId="{1067E98B-E010-46C4-A623-07570CD90D24}" type="presParOf" srcId="{F2FF3D44-3544-4EA9-9F7C-B9A15EEFEF37}" destId="{CE85FAE0-961D-4A43-9FB5-109442B1AABC}" srcOrd="0" destOrd="0" presId="urn:microsoft.com/office/officeart/2005/8/layout/hList1"/>
    <dgm:cxn modelId="{DFF59252-E182-47BE-9C0A-B9E92F0772D3}" type="presParOf" srcId="{F2FF3D44-3544-4EA9-9F7C-B9A15EEFEF37}" destId="{D1230687-8D09-4015-9C8A-1206C04DEE8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5A092A-A0F3-49E9-82D2-301654758F2B}">
      <dsp:nvSpPr>
        <dsp:cNvPr id="0" name=""/>
        <dsp:cNvSpPr/>
      </dsp:nvSpPr>
      <dsp:spPr>
        <a:xfrm>
          <a:off x="2733" y="7718"/>
          <a:ext cx="2664850" cy="9798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Мотивирующий мониторинг</a:t>
          </a:r>
          <a:endParaRPr lang="ru-RU" sz="2000" b="1" kern="1200" dirty="0"/>
        </a:p>
      </dsp:txBody>
      <dsp:txXfrm>
        <a:off x="2733" y="7718"/>
        <a:ext cx="2664850" cy="979817"/>
      </dsp:txXfrm>
    </dsp:sp>
    <dsp:sp modelId="{4C9D1CEB-F7C7-4553-9533-EC9F00D126FF}">
      <dsp:nvSpPr>
        <dsp:cNvPr id="0" name=""/>
        <dsp:cNvSpPr/>
      </dsp:nvSpPr>
      <dsp:spPr>
        <a:xfrm>
          <a:off x="2733" y="987536"/>
          <a:ext cx="2664850" cy="471024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П. 45 Доля слушателей субъектов РФ, прошедших итоговую диагностику модульного курса повышения квалификации функциональной грамотности, в общей численности слушателей, заявленных на курс от субъекта РФ , %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П. 47 Доля слушателей субъекта Российской Федерации, прошедших обучение по программам из федерального реестра образовательных программ дополнительного профессионального образования, в общей численности слушателей субъекта Российской Федерации, прошедших программы повышения квалификации (12 месяцев 2022 г.), %</a:t>
          </a:r>
          <a:endParaRPr lang="ru-RU" sz="1200" kern="1200" dirty="0"/>
        </a:p>
      </dsp:txBody>
      <dsp:txXfrm>
        <a:off x="2733" y="987536"/>
        <a:ext cx="2664850" cy="4710248"/>
      </dsp:txXfrm>
    </dsp:sp>
    <dsp:sp modelId="{A0C99529-B485-4157-9074-83E05449FD08}">
      <dsp:nvSpPr>
        <dsp:cNvPr id="0" name=""/>
        <dsp:cNvSpPr/>
      </dsp:nvSpPr>
      <dsp:spPr>
        <a:xfrm>
          <a:off x="3040662" y="7718"/>
          <a:ext cx="2664850" cy="9798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Оценка механизмов управления качеством образования</a:t>
          </a:r>
          <a:endParaRPr lang="ru-RU" sz="1400" b="1" kern="1200" dirty="0"/>
        </a:p>
      </dsp:txBody>
      <dsp:txXfrm>
        <a:off x="3040662" y="7718"/>
        <a:ext cx="2664850" cy="979817"/>
      </dsp:txXfrm>
    </dsp:sp>
    <dsp:sp modelId="{26A466BD-44B3-494A-9D03-6FD0779DFEB3}">
      <dsp:nvSpPr>
        <dsp:cNvPr id="0" name=""/>
        <dsp:cNvSpPr/>
      </dsp:nvSpPr>
      <dsp:spPr>
        <a:xfrm>
          <a:off x="3040662" y="987536"/>
          <a:ext cx="2664850" cy="471024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по выявлению профессиональных дефицитов педагогических работников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по поддержке молодых педагогов/реализации программ наставничества педагогических работников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по организации сетевого взаимодействия педагогов (методических объединений, профессиональных сообществ педагогов)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по осуществлению методического сопровождения педагогических работников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по анализу состояния и результатов деятельности методических объединений и/или профессиональных сообществ педагогов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solidFill>
                <a:srgbClr val="FF0000"/>
              </a:solidFill>
            </a:rPr>
            <a:t>по формированию методического актива</a:t>
          </a:r>
          <a:endParaRPr lang="ru-RU" sz="1200" kern="1200" dirty="0">
            <a:solidFill>
              <a:srgbClr val="FF0000"/>
            </a:solidFill>
          </a:endParaRPr>
        </a:p>
      </dsp:txBody>
      <dsp:txXfrm>
        <a:off x="3040662" y="987536"/>
        <a:ext cx="2664850" cy="4710248"/>
      </dsp:txXfrm>
    </dsp:sp>
    <dsp:sp modelId="{CE85FAE0-961D-4A43-9FB5-109442B1AABC}">
      <dsp:nvSpPr>
        <dsp:cNvPr id="0" name=""/>
        <dsp:cNvSpPr/>
      </dsp:nvSpPr>
      <dsp:spPr>
        <a:xfrm>
          <a:off x="6078592" y="7718"/>
          <a:ext cx="2664850" cy="9798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Показатели эффективности ЦНППМ</a:t>
          </a:r>
          <a:endParaRPr lang="ru-RU" sz="1800" b="1" kern="1200" dirty="0"/>
        </a:p>
      </dsp:txBody>
      <dsp:txXfrm>
        <a:off x="6078592" y="7718"/>
        <a:ext cx="2664850" cy="979817"/>
      </dsp:txXfrm>
    </dsp:sp>
    <dsp:sp modelId="{D1230687-8D09-4015-9C8A-1206C04DEE84}">
      <dsp:nvSpPr>
        <dsp:cNvPr id="0" name=""/>
        <dsp:cNvSpPr/>
      </dsp:nvSpPr>
      <dsp:spPr>
        <a:xfrm>
          <a:off x="6078592" y="987536"/>
          <a:ext cx="2664850" cy="471024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Доля образовательных организаций субъекта Российской Федерации, принявших участие в программах повышения квалификации управленческих команд (руководителей и заместителей руководителей) (10%)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Доля общеобразовательных организаций, образовательных организаций дополнительного образования, реализующих целевую модель наставничества педагогических работников (100%)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Доля педагогических работников общеобразовательных организаций, прошедших повышение квалификации, в том числе в центрах непрерывного повышения профессионального мастерства (не менее 30%)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Академия/ </a:t>
          </a:r>
          <a:r>
            <a:rPr lang="ru-RU" sz="1200" kern="1200" dirty="0" smtClean="0">
              <a:solidFill>
                <a:srgbClr val="FF0000"/>
              </a:solidFill>
            </a:rPr>
            <a:t>ЦНППМ</a:t>
          </a:r>
          <a:r>
            <a:rPr lang="ru-RU" sz="1200" kern="1200" dirty="0" smtClean="0"/>
            <a:t> (1040чел.) </a:t>
          </a:r>
          <a:endParaRPr lang="ru-RU" sz="1200" kern="1200" dirty="0"/>
        </a:p>
      </dsp:txBody>
      <dsp:txXfrm>
        <a:off x="6078592" y="987536"/>
        <a:ext cx="2664850" cy="47102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3395463"/>
          </a:xfrm>
        </p:spPr>
        <p:txBody>
          <a:bodyPr/>
          <a:lstStyle/>
          <a:p>
            <a:r>
              <a:rPr lang="ru-RU" sz="4400" dirty="0" smtClean="0"/>
              <a:t>Первоочередные меры по переходу школ в проект «Школы </a:t>
            </a:r>
            <a:r>
              <a:rPr lang="ru-RU" sz="4400" dirty="0" err="1" smtClean="0"/>
              <a:t>Минпросвещения</a:t>
            </a:r>
            <a:r>
              <a:rPr lang="ru-RU" sz="4400" dirty="0" smtClean="0"/>
              <a:t> России»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73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ru-RU" sz="3600" dirty="0" smtClean="0"/>
              <a:t>Основное направление августовских конференций школьного и муниципального уровней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3500" b="1" dirty="0" smtClean="0">
                <a:solidFill>
                  <a:schemeClr val="tx1"/>
                </a:solidFill>
              </a:rPr>
              <a:t>Основополагающие принципы ПРОЕКТА:</a:t>
            </a:r>
            <a:endParaRPr lang="ru-RU" sz="35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- обеспечение </a:t>
            </a:r>
            <a:r>
              <a:rPr lang="ru-RU" sz="3000" b="1" dirty="0">
                <a:solidFill>
                  <a:schemeClr val="tx1"/>
                </a:solidFill>
              </a:rPr>
              <a:t>доступности</a:t>
            </a:r>
            <a:r>
              <a:rPr lang="ru-RU" dirty="0">
                <a:solidFill>
                  <a:schemeClr val="tx1"/>
                </a:solidFill>
              </a:rPr>
              <a:t> качественного образования и равных возможностей для всех обучающихся;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- сохранение </a:t>
            </a:r>
            <a:r>
              <a:rPr lang="ru-RU" sz="3000" b="1" dirty="0">
                <a:solidFill>
                  <a:schemeClr val="tx1"/>
                </a:solidFill>
              </a:rPr>
              <a:t>здоровья</a:t>
            </a:r>
            <a:r>
              <a:rPr lang="ru-RU" dirty="0">
                <a:solidFill>
                  <a:schemeClr val="tx1"/>
                </a:solidFill>
              </a:rPr>
              <a:t> и обеспечение </a:t>
            </a:r>
            <a:r>
              <a:rPr lang="ru-RU" sz="3000" b="1" dirty="0">
                <a:solidFill>
                  <a:schemeClr val="tx1"/>
                </a:solidFill>
              </a:rPr>
              <a:t>безопасности</a:t>
            </a:r>
            <a:r>
              <a:rPr lang="ru-RU" dirty="0">
                <a:solidFill>
                  <a:schemeClr val="tx1"/>
                </a:solidFill>
              </a:rPr>
              <a:t> обучающихся;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- непрерывное </a:t>
            </a:r>
            <a:r>
              <a:rPr lang="ru-RU" dirty="0">
                <a:solidFill>
                  <a:schemeClr val="tx1"/>
                </a:solidFill>
              </a:rPr>
              <a:t>совершенствование </a:t>
            </a:r>
            <a:r>
              <a:rPr lang="ru-RU" sz="3000" b="1" dirty="0">
                <a:solidFill>
                  <a:schemeClr val="tx1"/>
                </a:solidFill>
              </a:rPr>
              <a:t>качества образования</a:t>
            </a:r>
            <a:r>
              <a:rPr lang="ru-RU" dirty="0">
                <a:solidFill>
                  <a:schemeClr val="tx1"/>
                </a:solidFill>
              </a:rPr>
              <a:t>;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tx1"/>
                </a:solidFill>
              </a:rPr>
              <a:t>- </a:t>
            </a:r>
            <a:r>
              <a:rPr lang="ru-RU" sz="3000" b="1" dirty="0" smtClean="0">
                <a:solidFill>
                  <a:schemeClr val="tx1"/>
                </a:solidFill>
              </a:rPr>
              <a:t>развитие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обучающихся (интеллект, талант, личность)</a:t>
            </a:r>
          </a:p>
          <a:p>
            <a:pPr marL="0" indent="0" algn="just">
              <a:buNone/>
            </a:pPr>
            <a:r>
              <a:rPr lang="ru-RU" dirty="0">
                <a:solidFill>
                  <a:schemeClr val="tx1"/>
                </a:solidFill>
              </a:rPr>
              <a:t>социализация и </a:t>
            </a:r>
            <a:r>
              <a:rPr lang="ru-RU" sz="3000" b="1" dirty="0">
                <a:solidFill>
                  <a:schemeClr val="tx1"/>
                </a:solidFill>
              </a:rPr>
              <a:t>выбор жизненного пути </a:t>
            </a:r>
            <a:r>
              <a:rPr lang="ru-RU" dirty="0">
                <a:solidFill>
                  <a:schemeClr val="tx1"/>
                </a:solidFill>
              </a:rPr>
              <a:t>обучающихся (мировоззрение, традиции, профессия).</a:t>
            </a:r>
          </a:p>
        </p:txBody>
      </p:sp>
    </p:spTree>
    <p:extLst>
      <p:ext uri="{BB962C8B-B14F-4D97-AF65-F5344CB8AC3E}">
        <p14:creationId xmlns:p14="http://schemas.microsoft.com/office/powerpoint/2010/main" val="186603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3" t="14431" r="11172" b="4996"/>
          <a:stretch/>
        </p:blipFill>
        <p:spPr bwMode="auto">
          <a:xfrm>
            <a:off x="416243" y="1052736"/>
            <a:ext cx="8727757" cy="4856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62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267544"/>
          </a:xfrm>
        </p:spPr>
        <p:txBody>
          <a:bodyPr/>
          <a:lstStyle/>
          <a:p>
            <a:r>
              <a:rPr lang="ru-RU" dirty="0" smtClean="0"/>
              <a:t>Первоочередные меры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Самодиагностика образовательных организаций</a:t>
            </a:r>
            <a:r>
              <a:rPr lang="ru-RU" b="1" dirty="0" smtClean="0">
                <a:solidFill>
                  <a:schemeClr val="tx1"/>
                </a:solidFill>
              </a:rPr>
              <a:t>:</a:t>
            </a:r>
          </a:p>
          <a:p>
            <a:pPr marL="0" indent="0" algn="just">
              <a:buNone/>
            </a:pPr>
            <a:r>
              <a:rPr lang="ru-RU" b="1" dirty="0" smtClean="0">
                <a:solidFill>
                  <a:schemeClr val="tx1"/>
                </a:solidFill>
              </a:rPr>
              <a:t>- </a:t>
            </a:r>
            <a:r>
              <a:rPr lang="ru-RU" dirty="0" smtClean="0">
                <a:solidFill>
                  <a:schemeClr val="tx1"/>
                </a:solidFill>
              </a:rPr>
              <a:t>Письмо – поручение Министерства образования Приморского края;</a:t>
            </a:r>
          </a:p>
          <a:p>
            <a:pPr algn="just">
              <a:buFontTx/>
              <a:buChar char="-"/>
            </a:pPr>
            <a:r>
              <a:rPr lang="ru-RU" dirty="0" smtClean="0">
                <a:solidFill>
                  <a:schemeClr val="tx1"/>
                </a:solidFill>
              </a:rPr>
              <a:t>Проведение самодиагностики ОО по материалам Министерства Просвещения до 1 июля 2022 года;</a:t>
            </a:r>
          </a:p>
          <a:p>
            <a:pPr algn="just">
              <a:buFontTx/>
              <a:buChar char="-"/>
            </a:pP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 Предоставление информации </a:t>
            </a:r>
            <a:r>
              <a:rPr lang="ru-RU" sz="3200" b="1" dirty="0" smtClean="0">
                <a:solidFill>
                  <a:schemeClr val="tx1"/>
                </a:solidFill>
              </a:rPr>
              <a:t>муниципалитетом </a:t>
            </a:r>
            <a:r>
              <a:rPr lang="ru-RU" dirty="0" smtClean="0">
                <a:solidFill>
                  <a:schemeClr val="tx1"/>
                </a:solidFill>
              </a:rPr>
              <a:t>о количестве ОО, соответствующих каждому уровню по всем направлениям развития (даже один пункт несоответствия не дает возможность отнести школу к соответствующему уровню);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21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147248" cy="134076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4400" dirty="0" smtClean="0"/>
              <a:t>В целях обеспечения достоверности информации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Использование данных проведенных ГАУ ДПО ПК ИРО  мониторингов</a:t>
            </a:r>
          </a:p>
          <a:p>
            <a:pPr marL="0" indent="0">
              <a:buNone/>
            </a:pPr>
            <a:endParaRPr lang="ru-RU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2800" dirty="0">
              <a:solidFill>
                <a:schemeClr val="tx1"/>
              </a:solidFill>
            </a:endParaRPr>
          </a:p>
          <a:p>
            <a:r>
              <a:rPr lang="ru-RU" sz="2800" b="1" dirty="0" smtClean="0">
                <a:solidFill>
                  <a:schemeClr val="tx1"/>
                </a:solidFill>
              </a:rPr>
              <a:t>Усиление контроля за предоставляемой информацией</a:t>
            </a:r>
            <a:endParaRPr lang="ru-RU" sz="2800" b="1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816" y="2544763"/>
            <a:ext cx="1604317" cy="1604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800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Недостоверная информация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Количество педагогов – небрежность в подсчетах;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Некорректность данных – 1 участник муниципального этапа конкурса (2 года подряд);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Отсутствие понимания сущности данных -(повышение квалификации прошло 120% педагогов, есть понятие уникальности каждого педагогического работника);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Непроверенные данные -  повысили квалификацию 0% работников ДОД;</a:t>
            </a: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68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600200"/>
          </a:xfrm>
        </p:spPr>
        <p:txBody>
          <a:bodyPr/>
          <a:lstStyle/>
          <a:p>
            <a:r>
              <a:rPr lang="ru-RU" sz="4000" dirty="0" smtClean="0"/>
              <a:t>Ориентир на показатели ведущих национальных, региональных и муниципальных проектов: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284984"/>
            <a:ext cx="8229600" cy="3345235"/>
          </a:xfrm>
        </p:spPr>
        <p:txBody>
          <a:bodyPr/>
          <a:lstStyle/>
          <a:p>
            <a:r>
              <a:rPr lang="ru-RU" sz="3200" dirty="0" smtClean="0">
                <a:solidFill>
                  <a:schemeClr val="tx1"/>
                </a:solidFill>
              </a:rPr>
              <a:t>Мотивирующий мониторинг</a:t>
            </a:r>
            <a:r>
              <a:rPr lang="ru-RU" dirty="0" smtClean="0"/>
              <a:t>;</a:t>
            </a:r>
          </a:p>
          <a:p>
            <a:r>
              <a:rPr lang="ru-RU" sz="3200" dirty="0">
                <a:solidFill>
                  <a:schemeClr val="tx1"/>
                </a:solidFill>
              </a:rPr>
              <a:t>Оценка механизмов управления качеством </a:t>
            </a:r>
            <a:r>
              <a:rPr lang="ru-RU" sz="3200" dirty="0" smtClean="0">
                <a:solidFill>
                  <a:schemeClr val="tx1"/>
                </a:solidFill>
              </a:rPr>
              <a:t>образования;</a:t>
            </a:r>
          </a:p>
          <a:p>
            <a:r>
              <a:rPr lang="ru-RU" sz="3200" dirty="0">
                <a:solidFill>
                  <a:schemeClr val="tx1"/>
                </a:solidFill>
              </a:rPr>
              <a:t>Показатели эффективности ЦНППМ</a:t>
            </a:r>
          </a:p>
          <a:p>
            <a:pPr marL="0" indent="0">
              <a:buNone/>
            </a:pPr>
            <a:endParaRPr lang="ru-RU" sz="3200" dirty="0">
              <a:solidFill>
                <a:schemeClr val="tx1"/>
              </a:solidFill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376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340" y="116632"/>
            <a:ext cx="806400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Показатели эффективности функционирования </a:t>
            </a:r>
            <a:endParaRPr lang="ru-RU" sz="2800" b="1" dirty="0" smtClean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РСНМС</a:t>
            </a:r>
            <a:endParaRPr lang="ru-RU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3047188082"/>
              </p:ext>
            </p:extLst>
          </p:nvPr>
        </p:nvGraphicFramePr>
        <p:xfrm>
          <a:off x="231569" y="980304"/>
          <a:ext cx="8746176" cy="5705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8034" y="5502183"/>
            <a:ext cx="706277" cy="671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137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37</TotalTime>
  <Words>429</Words>
  <Application>Microsoft Office PowerPoint</Application>
  <PresentationFormat>Экран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Исполнительная</vt:lpstr>
      <vt:lpstr>Первоочередные меры по переходу школ в проект «Школы Минпросвещения России»</vt:lpstr>
      <vt:lpstr>Основное направление августовских конференций школьного и муниципального уровней</vt:lpstr>
      <vt:lpstr>Презентация PowerPoint</vt:lpstr>
      <vt:lpstr>Первоочередные меры</vt:lpstr>
      <vt:lpstr>В целях обеспечения достоверности информации</vt:lpstr>
      <vt:lpstr>Недостоверная информация</vt:lpstr>
      <vt:lpstr>Ориентир на показатели ведущих национальных, региональных и муниципальных проектов: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Первоочередные меры по переходу школ в проект «Школы Минпросвещения России»</dc:title>
  <dc:creator>Екатерина Г. Казак</dc:creator>
  <cp:lastModifiedBy>Татьяна Г. Родионова</cp:lastModifiedBy>
  <cp:revision>5</cp:revision>
  <dcterms:created xsi:type="dcterms:W3CDTF">2022-05-11T22:20:52Z</dcterms:created>
  <dcterms:modified xsi:type="dcterms:W3CDTF">2022-05-19T00:15:33Z</dcterms:modified>
</cp:coreProperties>
</file>