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8" r:id="rId2"/>
  </p:sldMasterIdLst>
  <p:notesMasterIdLst>
    <p:notesMasterId r:id="rId30"/>
  </p:notesMasterIdLst>
  <p:handoutMasterIdLst>
    <p:handoutMasterId r:id="rId31"/>
  </p:handoutMasterIdLst>
  <p:sldIdLst>
    <p:sldId id="356" r:id="rId3"/>
    <p:sldId id="321" r:id="rId4"/>
    <p:sldId id="256" r:id="rId5"/>
    <p:sldId id="258" r:id="rId6"/>
    <p:sldId id="322" r:id="rId7"/>
    <p:sldId id="351" r:id="rId8"/>
    <p:sldId id="262" r:id="rId9"/>
    <p:sldId id="263" r:id="rId10"/>
    <p:sldId id="261" r:id="rId11"/>
    <p:sldId id="319" r:id="rId12"/>
    <p:sldId id="352" r:id="rId13"/>
    <p:sldId id="348" r:id="rId14"/>
    <p:sldId id="349" r:id="rId15"/>
    <p:sldId id="320" r:id="rId16"/>
    <p:sldId id="297" r:id="rId17"/>
    <p:sldId id="353" r:id="rId18"/>
    <p:sldId id="280" r:id="rId19"/>
    <p:sldId id="281" r:id="rId20"/>
    <p:sldId id="357" r:id="rId21"/>
    <p:sldId id="310" r:id="rId22"/>
    <p:sldId id="333" r:id="rId23"/>
    <p:sldId id="336" r:id="rId24"/>
    <p:sldId id="340" r:id="rId25"/>
    <p:sldId id="332" r:id="rId26"/>
    <p:sldId id="354" r:id="rId27"/>
    <p:sldId id="327" r:id="rId28"/>
    <p:sldId id="309" r:id="rId29"/>
  </p:sldIdLst>
  <p:sldSz cx="9144000" cy="6858000" type="screen4x3"/>
  <p:notesSz cx="9144000" cy="6858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</p:embeddedFontLst>
  <p:defaultTextStyle>
    <a:defPPr>
      <a:defRPr kern="0"/>
    </a:def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F8B7D-B4EC-4C78-B222-0148A6D108BF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57043-EA8B-4820-BAEB-FF240DF00E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2828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34B3B-12D7-48D6-8C5B-379805FE2E43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5E84B-49F5-4C71-816F-73BF0BF8EF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4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E84B-49F5-4C71-816F-73BF0BF8EFA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5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5E84B-49F5-4C71-816F-73BF0BF8EFA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902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A3AB2B-189A-4C92-A457-C6A3833631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97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7761" y="1827022"/>
            <a:ext cx="8488476" cy="2829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17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4606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235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61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90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19708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17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58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3048000" y="3200400"/>
            <a:ext cx="6096000" cy="1828800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13"/>
          </p:nvPr>
        </p:nvSpPr>
        <p:spPr>
          <a:xfrm>
            <a:off x="0" y="1371600"/>
            <a:ext cx="6096762" cy="3657600"/>
          </a:xfrm>
          <a:custGeom>
            <a:avLst/>
            <a:gdLst>
              <a:gd name="connsiteX0" fmla="*/ 0 w 8129016"/>
              <a:gd name="connsiteY0" fmla="*/ 0 h 3657600"/>
              <a:gd name="connsiteX1" fmla="*/ 8129016 w 8129016"/>
              <a:gd name="connsiteY1" fmla="*/ 0 h 3657600"/>
              <a:gd name="connsiteX2" fmla="*/ 8129016 w 8129016"/>
              <a:gd name="connsiteY2" fmla="*/ 1828800 h 3657600"/>
              <a:gd name="connsiteX3" fmla="*/ 8128000 w 8129016"/>
              <a:gd name="connsiteY3" fmla="*/ 1828800 h 3657600"/>
              <a:gd name="connsiteX4" fmla="*/ 4064000 w 8129016"/>
              <a:gd name="connsiteY4" fmla="*/ 1828800 h 3657600"/>
              <a:gd name="connsiteX5" fmla="*/ 4064000 w 8129016"/>
              <a:gd name="connsiteY5" fmla="*/ 3657600 h 3657600"/>
              <a:gd name="connsiteX6" fmla="*/ 0 w 8129016"/>
              <a:gd name="connsiteY6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9016" h="3657600">
                <a:moveTo>
                  <a:pt x="0" y="0"/>
                </a:moveTo>
                <a:lnTo>
                  <a:pt x="8129016" y="0"/>
                </a:lnTo>
                <a:lnTo>
                  <a:pt x="8129016" y="182880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4064000" y="3657600"/>
                </a:lnTo>
                <a:lnTo>
                  <a:pt x="0" y="36576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6096000" y="1371600"/>
            <a:ext cx="3048000" cy="182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Rectangle 11"/>
          <p:cNvSpPr/>
          <p:nvPr userDrawn="1"/>
        </p:nvSpPr>
        <p:spPr>
          <a:xfrm>
            <a:off x="3048000" y="5029200"/>
            <a:ext cx="3048000" cy="182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3" name="Rectangle 12"/>
          <p:cNvSpPr/>
          <p:nvPr userDrawn="1"/>
        </p:nvSpPr>
        <p:spPr>
          <a:xfrm>
            <a:off x="6096000" y="5029200"/>
            <a:ext cx="3048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3225452"/>
            <a:ext cx="6096000" cy="1067644"/>
          </a:xfrm>
          <a:prstGeom prst="rect">
            <a:avLst/>
          </a:prstGeom>
        </p:spPr>
        <p:txBody>
          <a:bodyPr lIns="274320" rIns="457200" anchor="b">
            <a:noAutofit/>
          </a:bodyPr>
          <a:lstStyle>
            <a:lvl1pPr algn="l">
              <a:defRPr sz="2475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356352"/>
            <a:ext cx="3048000" cy="365125"/>
          </a:xfrm>
          <a:prstGeom prst="rect">
            <a:avLst/>
          </a:prstGeom>
        </p:spPr>
        <p:txBody>
          <a:bodyPr rIns="457200"/>
          <a:lstStyle>
            <a:lvl1pPr algn="ctr"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Date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56353"/>
            <a:ext cx="3048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048000" y="6356353"/>
            <a:ext cx="30480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FC1CF07D-8B3F-4D32-B059-0039CEA46DB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4323604"/>
            <a:ext cx="6096000" cy="407890"/>
          </a:xfrm>
          <a:prstGeom prst="rect">
            <a:avLst/>
          </a:prstGeom>
        </p:spPr>
        <p:txBody>
          <a:bodyPr lIns="274320"/>
          <a:lstStyle>
            <a:lvl1pPr marL="0" indent="0" algn="l">
              <a:buNone/>
              <a:defRPr sz="1350">
                <a:solidFill>
                  <a:schemeClr val="accent6">
                    <a:lumMod val="40000"/>
                    <a:lumOff val="60000"/>
                  </a:schemeClr>
                </a:solidFill>
              </a:defRPr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656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/>
          <p:cNvSpPr/>
          <p:nvPr userDrawn="1"/>
        </p:nvSpPr>
        <p:spPr>
          <a:xfrm>
            <a:off x="0" y="4293096"/>
            <a:ext cx="9144000" cy="2564904"/>
          </a:xfrm>
          <a:custGeom>
            <a:avLst/>
            <a:gdLst>
              <a:gd name="connsiteX0" fmla="*/ 0 w 8128000"/>
              <a:gd name="connsiteY0" fmla="*/ 0 h 1828800"/>
              <a:gd name="connsiteX1" fmla="*/ 4064000 w 8128000"/>
              <a:gd name="connsiteY1" fmla="*/ 0 h 1828800"/>
              <a:gd name="connsiteX2" fmla="*/ 8128000 w 8128000"/>
              <a:gd name="connsiteY2" fmla="*/ 0 h 1828800"/>
              <a:gd name="connsiteX3" fmla="*/ 8128000 w 8128000"/>
              <a:gd name="connsiteY3" fmla="*/ 1828800 h 1828800"/>
              <a:gd name="connsiteX4" fmla="*/ 4064000 w 8128000"/>
              <a:gd name="connsiteY4" fmla="*/ 1828800 h 1828800"/>
              <a:gd name="connsiteX5" fmla="*/ 0 w 8128000"/>
              <a:gd name="connsiteY5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8000" h="1828800">
                <a:moveTo>
                  <a:pt x="0" y="0"/>
                </a:moveTo>
                <a:lnTo>
                  <a:pt x="4064000" y="0"/>
                </a:lnTo>
                <a:lnTo>
                  <a:pt x="8128000" y="0"/>
                </a:lnTo>
                <a:lnTo>
                  <a:pt x="8128000" y="1828800"/>
                </a:lnTo>
                <a:lnTo>
                  <a:pt x="4064000" y="1828800"/>
                </a:lnTo>
                <a:lnTo>
                  <a:pt x="0" y="18288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3"/>
            <a:ext cx="9144000" cy="5029201"/>
          </a:xfrm>
          <a:custGeom>
            <a:avLst/>
            <a:gdLst>
              <a:gd name="connsiteX0" fmla="*/ 0 w 12192000"/>
              <a:gd name="connsiteY0" fmla="*/ 0 h 5029201"/>
              <a:gd name="connsiteX1" fmla="*/ 12192000 w 12192000"/>
              <a:gd name="connsiteY1" fmla="*/ 0 h 5029201"/>
              <a:gd name="connsiteX2" fmla="*/ 12192000 w 12192000"/>
              <a:gd name="connsiteY2" fmla="*/ 2514601 h 5029201"/>
              <a:gd name="connsiteX3" fmla="*/ 12192000 w 12192000"/>
              <a:gd name="connsiteY3" fmla="*/ 5029201 h 5029201"/>
              <a:gd name="connsiteX4" fmla="*/ 6614601 w 12192000"/>
              <a:gd name="connsiteY4" fmla="*/ 5029201 h 5029201"/>
              <a:gd name="connsiteX5" fmla="*/ 6096000 w 12192000"/>
              <a:gd name="connsiteY5" fmla="*/ 4524815 h 5029201"/>
              <a:gd name="connsiteX6" fmla="*/ 5577400 w 12192000"/>
              <a:gd name="connsiteY6" fmla="*/ 5029201 h 5029201"/>
              <a:gd name="connsiteX7" fmla="*/ 0 w 12192000"/>
              <a:gd name="connsiteY7" fmla="*/ 5029201 h 502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029201">
                <a:moveTo>
                  <a:pt x="0" y="0"/>
                </a:moveTo>
                <a:lnTo>
                  <a:pt x="12192000" y="0"/>
                </a:lnTo>
                <a:lnTo>
                  <a:pt x="12192000" y="2514601"/>
                </a:lnTo>
                <a:lnTo>
                  <a:pt x="12192000" y="5029201"/>
                </a:lnTo>
                <a:lnTo>
                  <a:pt x="6614601" y="5029201"/>
                </a:lnTo>
                <a:lnTo>
                  <a:pt x="6096000" y="4524815"/>
                </a:lnTo>
                <a:lnTo>
                  <a:pt x="5577400" y="5029201"/>
                </a:lnTo>
                <a:lnTo>
                  <a:pt x="0" y="5029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526" y="5207653"/>
            <a:ext cx="8532948" cy="1533717"/>
          </a:xfrm>
          <a:prstGeom prst="rect">
            <a:avLst/>
          </a:prstGeom>
        </p:spPr>
        <p:txBody>
          <a:bodyPr lIns="274320" rIns="274320" anchor="ctr">
            <a:noAutofit/>
          </a:bodyPr>
          <a:lstStyle>
            <a:lvl1pPr algn="ctr">
              <a:defRPr sz="27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682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77940"/>
            <a:ext cx="2103120" cy="276999"/>
          </a:xfrm>
        </p:spPr>
        <p:txBody>
          <a:bodyPr/>
          <a:lstStyle/>
          <a:p>
            <a:fld id="{711BE66B-B9B1-4B94-8C3E-BF361B949EE4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08960" y="6377940"/>
            <a:ext cx="2926080" cy="276999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276999"/>
          </a:xfrm>
        </p:spPr>
        <p:txBody>
          <a:bodyPr/>
          <a:lstStyle/>
          <a:p>
            <a:fld id="{DDC8E162-4195-4EAD-8309-C35D59E3C2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74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93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587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656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9090" y="23571"/>
            <a:ext cx="8665819" cy="13055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97065" y="1390650"/>
            <a:ext cx="8282940" cy="39897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9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D4E29-5170-4656-BADC-0F0E0BC6AE01}" type="datetimeFigureOut">
              <a:rPr lang="ru-RU" smtClean="0"/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76B87-4802-48CE-AA1B-1FBE24BE8D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575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3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s03.infourok.ru/uploads/ex/0006/00033455-0b0b3bc8/img14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4974"/>
            <a:ext cx="8153400" cy="618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332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257" y="0"/>
            <a:ext cx="8665819" cy="1292662"/>
          </a:xfrm>
        </p:spPr>
        <p:txBody>
          <a:bodyPr/>
          <a:lstStyle/>
          <a:p>
            <a:pPr algn="ctr"/>
            <a:r>
              <a:rPr lang="ru-RU" dirty="0"/>
              <a:t>Почему именно экосистемы могут изменить </a:t>
            </a:r>
            <a:r>
              <a:rPr lang="ru-RU" dirty="0" smtClean="0"/>
              <a:t>образование?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755904" y="919167"/>
            <a:ext cx="7962076" cy="5321729"/>
            <a:chOff x="502024" y="1282819"/>
            <a:chExt cx="8215762" cy="5506887"/>
          </a:xfrm>
        </p:grpSpPr>
        <p:pic>
          <p:nvPicPr>
            <p:cNvPr id="15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024" y="1282819"/>
              <a:ext cx="8215762" cy="5506887"/>
            </a:xfrm>
            <a:prstGeom prst="rect">
              <a:avLst/>
            </a:prstGeom>
          </p:spPr>
        </p:pic>
        <p:sp>
          <p:nvSpPr>
            <p:cNvPr id="16" name="object 5"/>
            <p:cNvSpPr txBox="1"/>
            <p:nvPr/>
          </p:nvSpPr>
          <p:spPr>
            <a:xfrm>
              <a:off x="2395383" y="1627632"/>
              <a:ext cx="4481789" cy="318485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0480" rIns="0" bIns="0" rtlCol="0">
              <a:spAutoFit/>
            </a:bodyPr>
            <a:lstStyle/>
            <a:p>
              <a:pPr marL="197485">
                <a:lnSpc>
                  <a:spcPct val="100000"/>
                </a:lnSpc>
                <a:spcBef>
                  <a:spcPts val="240"/>
                </a:spcBef>
              </a:pPr>
              <a:r>
                <a:rPr lang="ru-RU" dirty="0" err="1">
                  <a:latin typeface="Calibri"/>
                  <a:cs typeface="Calibri"/>
                </a:rPr>
                <a:t>Б</a:t>
              </a:r>
              <a:r>
                <a:rPr lang="ru-RU" sz="1800" dirty="0" err="1" smtClean="0">
                  <a:latin typeface="Calibri"/>
                  <a:cs typeface="Calibri"/>
                </a:rPr>
                <a:t>о</a:t>
              </a:r>
              <a:r>
                <a:rPr sz="1800" dirty="0" err="1" smtClean="0">
                  <a:latin typeface="Calibri"/>
                  <a:cs typeface="Calibri"/>
                </a:rPr>
                <a:t>льшая</a:t>
              </a:r>
              <a:r>
                <a:rPr sz="1800" spc="-70" dirty="0" smtClean="0">
                  <a:latin typeface="Calibri"/>
                  <a:cs typeface="Calibri"/>
                </a:rPr>
                <a:t> </a:t>
              </a:r>
              <a:r>
                <a:rPr sz="1800" dirty="0">
                  <a:latin typeface="Calibri"/>
                  <a:cs typeface="Calibri"/>
                </a:rPr>
                <a:t>образовательная</a:t>
              </a:r>
              <a:r>
                <a:rPr sz="1800" spc="-35" dirty="0">
                  <a:latin typeface="Calibri"/>
                  <a:cs typeface="Calibri"/>
                </a:rPr>
                <a:t> </a:t>
              </a:r>
              <a:r>
                <a:rPr sz="1800" spc="-10" dirty="0">
                  <a:latin typeface="Calibri"/>
                  <a:cs typeface="Calibri"/>
                </a:rPr>
                <a:t>экосистема</a:t>
              </a:r>
              <a:endParaRPr sz="1800" dirty="0">
                <a:latin typeface="Calibri"/>
                <a:cs typeface="Calibri"/>
              </a:endParaRPr>
            </a:p>
          </p:txBody>
        </p:sp>
        <p:sp>
          <p:nvSpPr>
            <p:cNvPr id="17" name="object 6"/>
            <p:cNvSpPr txBox="1"/>
            <p:nvPr/>
          </p:nvSpPr>
          <p:spPr>
            <a:xfrm>
              <a:off x="3539519" y="5585868"/>
              <a:ext cx="2315661" cy="607111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2384" rIns="0" bIns="0" rtlCol="0">
              <a:spAutoFit/>
            </a:bodyPr>
            <a:lstStyle/>
            <a:p>
              <a:pPr marL="351790" marR="95250" indent="-247015">
                <a:lnSpc>
                  <a:spcPct val="100000"/>
                </a:lnSpc>
                <a:spcBef>
                  <a:spcPts val="254"/>
                </a:spcBef>
              </a:pPr>
              <a:r>
                <a:rPr lang="ru-RU" spc="-10" dirty="0">
                  <a:latin typeface="Calibri"/>
                  <a:cs typeface="Calibri"/>
                </a:rPr>
                <a:t>с</a:t>
              </a:r>
              <a:r>
                <a:rPr sz="1800" spc="-10" dirty="0" err="1" smtClean="0">
                  <a:latin typeface="Calibri"/>
                  <a:cs typeface="Calibri"/>
                </a:rPr>
                <a:t>амостоятельность</a:t>
              </a:r>
              <a:r>
                <a:rPr sz="1800" spc="-10" dirty="0" smtClean="0">
                  <a:latin typeface="Calibri"/>
                  <a:cs typeface="Calibri"/>
                </a:rPr>
                <a:t> </a:t>
              </a:r>
              <a:r>
                <a:rPr sz="1800" dirty="0">
                  <a:latin typeface="Calibri"/>
                  <a:cs typeface="Calibri"/>
                </a:rPr>
                <a:t>внутри</a:t>
              </a:r>
              <a:r>
                <a:rPr sz="1800" spc="5" dirty="0">
                  <a:latin typeface="Calibri"/>
                  <a:cs typeface="Calibri"/>
                </a:rPr>
                <a:t> </a:t>
              </a:r>
              <a:r>
                <a:rPr sz="1800" spc="-20" dirty="0">
                  <a:latin typeface="Calibri"/>
                  <a:cs typeface="Calibri"/>
                </a:rPr>
                <a:t>школы</a:t>
              </a:r>
              <a:endParaRPr sz="1800" dirty="0">
                <a:latin typeface="Calibri"/>
                <a:cs typeface="Calibri"/>
              </a:endParaRPr>
            </a:p>
          </p:txBody>
        </p:sp>
        <p:sp>
          <p:nvSpPr>
            <p:cNvPr id="18" name="object 7"/>
            <p:cNvSpPr txBox="1"/>
            <p:nvPr/>
          </p:nvSpPr>
          <p:spPr>
            <a:xfrm>
              <a:off x="3968463" y="4655973"/>
              <a:ext cx="1742353" cy="606449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1750" rIns="0" bIns="0" rtlCol="0">
              <a:spAutoFit/>
            </a:bodyPr>
            <a:lstStyle/>
            <a:p>
              <a:pPr marL="300990" marR="292735" indent="130810">
                <a:lnSpc>
                  <a:spcPct val="100000"/>
                </a:lnSpc>
                <a:spcBef>
                  <a:spcPts val="250"/>
                </a:spcBef>
              </a:pPr>
              <a:r>
                <a:rPr sz="1800" spc="-10" dirty="0">
                  <a:latin typeface="Calibri"/>
                  <a:cs typeface="Calibri"/>
                </a:rPr>
                <a:t>Голос ученика</a:t>
              </a:r>
              <a:endParaRPr sz="1800" dirty="0">
                <a:latin typeface="Calibri"/>
                <a:cs typeface="Calibri"/>
              </a:endParaRPr>
            </a:p>
          </p:txBody>
        </p:sp>
        <p:sp>
          <p:nvSpPr>
            <p:cNvPr id="19" name="object 8"/>
            <p:cNvSpPr txBox="1"/>
            <p:nvPr/>
          </p:nvSpPr>
          <p:spPr>
            <a:xfrm>
              <a:off x="3081782" y="2649880"/>
              <a:ext cx="1067435" cy="10521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540" algn="ctr">
                <a:lnSpc>
                  <a:spcPts val="1710"/>
                </a:lnSpc>
              </a:pPr>
              <a:r>
                <a:rPr sz="1800" spc="-10" dirty="0">
                  <a:latin typeface="Calibri"/>
                  <a:cs typeface="Calibri"/>
                </a:rPr>
                <a:t>Право</a:t>
              </a:r>
              <a:endParaRPr sz="1800">
                <a:latin typeface="Calibri"/>
                <a:cs typeface="Calibri"/>
              </a:endParaRPr>
            </a:p>
            <a:p>
              <a:pPr algn="ctr">
                <a:lnSpc>
                  <a:spcPct val="100000"/>
                </a:lnSpc>
              </a:pPr>
              <a:r>
                <a:rPr sz="1800" dirty="0">
                  <a:latin typeface="Calibri"/>
                  <a:cs typeface="Calibri"/>
                </a:rPr>
                <a:t>владения</a:t>
              </a:r>
              <a:r>
                <a:rPr sz="1800" spc="-50" dirty="0">
                  <a:latin typeface="Calibri"/>
                  <a:cs typeface="Calibri"/>
                </a:rPr>
                <a:t> / </a:t>
              </a:r>
              <a:r>
                <a:rPr sz="1800" spc="-10" dirty="0">
                  <a:latin typeface="Calibri"/>
                  <a:cs typeface="Calibri"/>
                </a:rPr>
                <a:t>ответст- венность</a:t>
              </a:r>
              <a:endParaRPr sz="1800">
                <a:latin typeface="Calibri"/>
                <a:cs typeface="Calibri"/>
              </a:endParaRPr>
            </a:p>
          </p:txBody>
        </p:sp>
        <p:sp>
          <p:nvSpPr>
            <p:cNvPr id="20" name="object 9"/>
            <p:cNvSpPr txBox="1"/>
            <p:nvPr/>
          </p:nvSpPr>
          <p:spPr>
            <a:xfrm>
              <a:off x="2872739" y="2538983"/>
              <a:ext cx="1434465" cy="1224280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1750" rIns="0" bIns="0" rtlCol="0">
              <a:spAutoFit/>
            </a:bodyPr>
            <a:lstStyle/>
            <a:p>
              <a:pPr marL="101600" marR="139700" indent="-3175" algn="ctr">
                <a:lnSpc>
                  <a:spcPct val="100000"/>
                </a:lnSpc>
                <a:spcBef>
                  <a:spcPts val="250"/>
                </a:spcBef>
              </a:pPr>
              <a:r>
                <a:rPr sz="1800" spc="-10" dirty="0">
                  <a:latin typeface="Calibri"/>
                  <a:cs typeface="Calibri"/>
                </a:rPr>
                <a:t>«Право </a:t>
              </a:r>
              <a:r>
                <a:rPr sz="1800" dirty="0">
                  <a:latin typeface="Calibri"/>
                  <a:cs typeface="Calibri"/>
                </a:rPr>
                <a:t>владения»</a:t>
              </a:r>
              <a:r>
                <a:rPr sz="1800" spc="-50" dirty="0">
                  <a:latin typeface="Calibri"/>
                  <a:cs typeface="Calibri"/>
                </a:rPr>
                <a:t> / </a:t>
              </a:r>
              <a:r>
                <a:rPr sz="1800" spc="-10" dirty="0">
                  <a:latin typeface="Calibri"/>
                  <a:cs typeface="Calibri"/>
                </a:rPr>
                <a:t>ответст- венность</a:t>
              </a:r>
              <a:endParaRPr sz="1800" dirty="0">
                <a:latin typeface="Calibri"/>
                <a:cs typeface="Calibri"/>
              </a:endParaRPr>
            </a:p>
          </p:txBody>
        </p:sp>
        <p:sp>
          <p:nvSpPr>
            <p:cNvPr id="21" name="object 10"/>
            <p:cNvSpPr txBox="1"/>
            <p:nvPr/>
          </p:nvSpPr>
          <p:spPr>
            <a:xfrm>
              <a:off x="5139871" y="2689623"/>
              <a:ext cx="2158313" cy="972706"/>
            </a:xfrm>
            <a:prstGeom prst="rect">
              <a:avLst/>
            </a:prstGeom>
            <a:solidFill>
              <a:srgbClr val="FFFFFF"/>
            </a:solidFill>
          </p:spPr>
          <p:txBody>
            <a:bodyPr vert="horz" wrap="square" lIns="0" tIns="31750" rIns="0" bIns="0" rtlCol="0">
              <a:spAutoFit/>
            </a:bodyPr>
            <a:lstStyle/>
            <a:p>
              <a:pPr marL="486409" marR="336550" indent="-140970">
                <a:lnSpc>
                  <a:spcPct val="100000"/>
                </a:lnSpc>
                <a:spcBef>
                  <a:spcPts val="250"/>
                </a:spcBef>
              </a:pPr>
              <a:endParaRPr lang="ru-RU" spc="-10" dirty="0" smtClean="0">
                <a:latin typeface="Calibri"/>
                <a:cs typeface="Calibri"/>
              </a:endParaRPr>
            </a:p>
            <a:p>
              <a:pPr marL="486409" marR="336550" indent="-140970">
                <a:lnSpc>
                  <a:spcPct val="100000"/>
                </a:lnSpc>
                <a:spcBef>
                  <a:spcPts val="250"/>
                </a:spcBef>
              </a:pPr>
              <a:r>
                <a:rPr spc="-10" dirty="0" err="1" smtClean="0">
                  <a:latin typeface="Calibri"/>
                  <a:cs typeface="Calibri"/>
                </a:rPr>
                <a:t>Лидер</a:t>
              </a:r>
              <a:r>
                <a:rPr spc="-20" dirty="0" err="1" smtClean="0">
                  <a:latin typeface="Calibri"/>
                  <a:cs typeface="Calibri"/>
                </a:rPr>
                <a:t>ство</a:t>
              </a:r>
              <a:endParaRPr lang="ru-RU" spc="-20" dirty="0" smtClean="0">
                <a:latin typeface="Calibri"/>
                <a:cs typeface="Calibri"/>
              </a:endParaRPr>
            </a:p>
            <a:p>
              <a:pPr marL="486409" marR="336550" indent="-140970">
                <a:lnSpc>
                  <a:spcPct val="100000"/>
                </a:lnSpc>
                <a:spcBef>
                  <a:spcPts val="250"/>
                </a:spcBef>
              </a:pPr>
              <a:endParaRPr dirty="0">
                <a:latin typeface="Calibri"/>
                <a:cs typeface="Calibri"/>
              </a:endParaRPr>
            </a:p>
          </p:txBody>
        </p:sp>
      </p:grpSp>
      <p:sp>
        <p:nvSpPr>
          <p:cNvPr id="22" name="object 3"/>
          <p:cNvSpPr txBox="1">
            <a:spLocks/>
          </p:cNvSpPr>
          <p:nvPr/>
        </p:nvSpPr>
        <p:spPr>
          <a:xfrm>
            <a:off x="255634" y="5867400"/>
            <a:ext cx="499491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12700">
              <a:spcBef>
                <a:spcPts val="95"/>
              </a:spcBef>
            </a:pPr>
            <a:r>
              <a:rPr lang="ru-RU" dirty="0" smtClean="0"/>
              <a:t>Ключевой</a:t>
            </a:r>
            <a:r>
              <a:rPr lang="ru-RU" spc="-114" dirty="0" smtClean="0"/>
              <a:t> </a:t>
            </a:r>
            <a:r>
              <a:rPr lang="ru-RU" spc="-10" dirty="0" smtClean="0"/>
              <a:t>переход:</a:t>
            </a:r>
          </a:p>
          <a:p>
            <a:pPr marL="12700"/>
            <a:r>
              <a:rPr lang="ru-RU" dirty="0" smtClean="0"/>
              <a:t>ученическая</a:t>
            </a:r>
            <a:r>
              <a:rPr lang="ru-RU" spc="-160" dirty="0" smtClean="0"/>
              <a:t> </a:t>
            </a:r>
            <a:r>
              <a:rPr lang="ru-RU" spc="-10" dirty="0" smtClean="0"/>
              <a:t>самостоятельность</a:t>
            </a:r>
            <a:endParaRPr lang="ru-RU" spc="-10" dirty="0"/>
          </a:p>
        </p:txBody>
      </p:sp>
    </p:spTree>
    <p:extLst>
      <p:ext uri="{BB962C8B-B14F-4D97-AF65-F5344CB8AC3E}">
        <p14:creationId xmlns:p14="http://schemas.microsoft.com/office/powerpoint/2010/main" val="1600309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5186" y="228600"/>
            <a:ext cx="8665819" cy="369332"/>
          </a:xfrm>
        </p:spPr>
        <p:txBody>
          <a:bodyPr/>
          <a:lstStyle/>
          <a:p>
            <a:r>
              <a:rPr lang="ru-RU" sz="2400" dirty="0" smtClean="0"/>
              <a:t>Индивидуальный образовательный маршрут: </a:t>
            </a:r>
            <a:r>
              <a:rPr lang="ru-RU" sz="2400" i="1" dirty="0" smtClean="0"/>
              <a:t>учебный план</a:t>
            </a:r>
            <a:endParaRPr 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291" t="2521" r="727"/>
          <a:stretch/>
        </p:blipFill>
        <p:spPr>
          <a:xfrm>
            <a:off x="196595" y="990600"/>
            <a:ext cx="8763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60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9090" y="23571"/>
            <a:ext cx="8665819" cy="509829"/>
          </a:xfrm>
        </p:spPr>
        <p:txBody>
          <a:bodyPr/>
          <a:lstStyle/>
          <a:p>
            <a:r>
              <a:rPr lang="ru-RU" sz="2400" dirty="0" smtClean="0"/>
              <a:t>Индивидуальный образовательный маршрут: </a:t>
            </a:r>
            <a:r>
              <a:rPr lang="ru-RU" sz="2400" i="1" dirty="0" smtClean="0"/>
              <a:t>учебный план</a:t>
            </a:r>
            <a:endParaRPr lang="ru-RU" sz="2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1666" t="21692" r="28751" b="28347"/>
          <a:stretch/>
        </p:blipFill>
        <p:spPr>
          <a:xfrm>
            <a:off x="1118680" y="609600"/>
            <a:ext cx="6906638" cy="5410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992" y="54102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34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9943" t="21481" r="26307" b="23704"/>
          <a:stretch/>
        </p:blipFill>
        <p:spPr>
          <a:xfrm>
            <a:off x="1752600" y="990600"/>
            <a:ext cx="6172200" cy="563880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65819" cy="357429"/>
          </a:xfrm>
        </p:spPr>
        <p:txBody>
          <a:bodyPr/>
          <a:lstStyle/>
          <a:p>
            <a:r>
              <a:rPr lang="ru-RU" sz="2400" dirty="0" smtClean="0"/>
              <a:t>Индивидуальный образовательный маршрут: </a:t>
            </a:r>
            <a:r>
              <a:rPr lang="ru-RU" sz="2400" i="1" dirty="0" smtClean="0"/>
              <a:t>учебный план</a:t>
            </a:r>
            <a:endParaRPr lang="ru-RU" sz="2400" i="1" dirty="0"/>
          </a:p>
        </p:txBody>
      </p:sp>
      <p:sp>
        <p:nvSpPr>
          <p:cNvPr id="7" name="AutoShape 4" descr="https://yt3.ggpht.com/ytc/AKedOLT0QeFhy9n5g1qqIHcJL3RAdsUTGDyWrj07VOkG=s900-c-k-c0x00ffffff-no-rj"/>
          <p:cNvSpPr>
            <a:spLocks noChangeAspect="1" noChangeArrowheads="1"/>
          </p:cNvSpPr>
          <p:nvPr/>
        </p:nvSpPr>
        <p:spPr bwMode="auto">
          <a:xfrm>
            <a:off x="228600" y="2667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5257800"/>
            <a:ext cx="721783" cy="94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151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32960" b="34080"/>
          <a:stretch/>
        </p:blipFill>
        <p:spPr>
          <a:xfrm>
            <a:off x="153495" y="2681905"/>
            <a:ext cx="8968427" cy="23622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676" y="248414"/>
            <a:ext cx="8665819" cy="586029"/>
          </a:xfrm>
        </p:spPr>
        <p:txBody>
          <a:bodyPr/>
          <a:lstStyle/>
          <a:p>
            <a:pPr algn="ctr"/>
            <a:r>
              <a:rPr lang="ru-RU" dirty="0" smtClean="0"/>
              <a:t>Какое управление в экосистеме?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1" y="2590801"/>
            <a:ext cx="1981200" cy="254440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04800" y="977451"/>
            <a:ext cx="8665819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r"/>
            <a:r>
              <a:rPr lang="ru-RU" sz="2400" b="0" i="1" dirty="0" smtClean="0"/>
              <a:t>«Вокруг „армейского подразделения“ </a:t>
            </a:r>
          </a:p>
          <a:p>
            <a:pPr algn="r"/>
            <a:r>
              <a:rPr lang="ru-RU" sz="2400" b="0" i="1" dirty="0" smtClean="0"/>
              <a:t>экосистемы строить сложно»</a:t>
            </a:r>
            <a:br>
              <a:rPr lang="ru-RU" sz="2400" b="0" i="1" dirty="0" smtClean="0"/>
            </a:br>
            <a:r>
              <a:rPr lang="ru-RU" sz="2000" b="0" i="1" dirty="0" smtClean="0"/>
              <a:t>П. Лукша</a:t>
            </a:r>
            <a:r>
              <a:rPr lang="ru-RU" sz="2400" b="0" i="1" dirty="0" smtClean="0"/>
              <a:t> </a:t>
            </a:r>
            <a:endParaRPr lang="ru-RU" sz="1800" b="0" dirty="0"/>
          </a:p>
        </p:txBody>
      </p:sp>
    </p:spTree>
    <p:extLst>
      <p:ext uri="{BB962C8B-B14F-4D97-AF65-F5344CB8AC3E}">
        <p14:creationId xmlns:p14="http://schemas.microsoft.com/office/powerpoint/2010/main" val="26896494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1066800"/>
            <a:ext cx="8633460" cy="4419600"/>
            <a:chOff x="214884" y="1056132"/>
            <a:chExt cx="8633460" cy="3705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84" y="1720595"/>
              <a:ext cx="8633459" cy="304030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21838" y="1062228"/>
              <a:ext cx="2884170" cy="2273300"/>
            </a:xfrm>
            <a:custGeom>
              <a:avLst/>
              <a:gdLst/>
              <a:ahLst/>
              <a:cxnLst/>
              <a:rect l="l" t="t" r="r" b="b"/>
              <a:pathLst>
                <a:path w="2884170" h="2273300">
                  <a:moveTo>
                    <a:pt x="2883789" y="0"/>
                  </a:moveTo>
                  <a:lnTo>
                    <a:pt x="449961" y="0"/>
                  </a:lnTo>
                  <a:lnTo>
                    <a:pt x="449961" y="800100"/>
                  </a:lnTo>
                  <a:lnTo>
                    <a:pt x="855599" y="800100"/>
                  </a:lnTo>
                  <a:lnTo>
                    <a:pt x="0" y="2273173"/>
                  </a:lnTo>
                  <a:lnTo>
                    <a:pt x="1464056" y="800100"/>
                  </a:lnTo>
                  <a:lnTo>
                    <a:pt x="2883789" y="800100"/>
                  </a:lnTo>
                  <a:lnTo>
                    <a:pt x="288378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21838" y="1062228"/>
              <a:ext cx="2884170" cy="2273300"/>
            </a:xfrm>
            <a:custGeom>
              <a:avLst/>
              <a:gdLst/>
              <a:ahLst/>
              <a:cxnLst/>
              <a:rect l="l" t="t" r="r" b="b"/>
              <a:pathLst>
                <a:path w="2884170" h="2273300">
                  <a:moveTo>
                    <a:pt x="449961" y="0"/>
                  </a:moveTo>
                  <a:lnTo>
                    <a:pt x="855599" y="0"/>
                  </a:lnTo>
                  <a:lnTo>
                    <a:pt x="1464056" y="0"/>
                  </a:lnTo>
                  <a:lnTo>
                    <a:pt x="2883789" y="0"/>
                  </a:lnTo>
                  <a:lnTo>
                    <a:pt x="2883789" y="466725"/>
                  </a:lnTo>
                  <a:lnTo>
                    <a:pt x="2883789" y="666750"/>
                  </a:lnTo>
                  <a:lnTo>
                    <a:pt x="2883789" y="800100"/>
                  </a:lnTo>
                  <a:lnTo>
                    <a:pt x="1464056" y="800100"/>
                  </a:lnTo>
                  <a:lnTo>
                    <a:pt x="0" y="2273173"/>
                  </a:lnTo>
                  <a:lnTo>
                    <a:pt x="855599" y="800100"/>
                  </a:lnTo>
                  <a:lnTo>
                    <a:pt x="449961" y="800100"/>
                  </a:lnTo>
                  <a:lnTo>
                    <a:pt x="449961" y="666750"/>
                  </a:lnTo>
                  <a:lnTo>
                    <a:pt x="449961" y="466725"/>
                  </a:lnTo>
                  <a:lnTo>
                    <a:pt x="449961" y="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33600" y="279704"/>
            <a:ext cx="453136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Стадии</a:t>
            </a:r>
            <a:r>
              <a:rPr spc="-114" dirty="0"/>
              <a:t> </a:t>
            </a:r>
            <a:r>
              <a:rPr dirty="0"/>
              <a:t>развития</a:t>
            </a:r>
            <a:r>
              <a:rPr spc="-85" dirty="0"/>
              <a:t> </a:t>
            </a:r>
            <a:r>
              <a:rPr spc="-10" dirty="0"/>
              <a:t>экосистемы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3082289" y="1160145"/>
            <a:ext cx="22148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40995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Момент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явного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рождения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экосистемы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User\Downloads\Screenshot_20220426-002420_PowerPoin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4062" r="15909"/>
          <a:stretch/>
        </p:blipFill>
        <p:spPr bwMode="auto">
          <a:xfrm>
            <a:off x="381000" y="0"/>
            <a:ext cx="845906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468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6991" y="1524000"/>
            <a:ext cx="2316480" cy="658495"/>
            <a:chOff x="316991" y="1524000"/>
            <a:chExt cx="2316480" cy="658495"/>
          </a:xfrm>
        </p:grpSpPr>
        <p:sp>
          <p:nvSpPr>
            <p:cNvPr id="3" name="object 3"/>
            <p:cNvSpPr/>
            <p:nvPr/>
          </p:nvSpPr>
          <p:spPr>
            <a:xfrm>
              <a:off x="323087" y="1530095"/>
              <a:ext cx="2304415" cy="646430"/>
            </a:xfrm>
            <a:custGeom>
              <a:avLst/>
              <a:gdLst/>
              <a:ahLst/>
              <a:cxnLst/>
              <a:rect l="l" t="t" r="r" b="b"/>
              <a:pathLst>
                <a:path w="2304415" h="646430">
                  <a:moveTo>
                    <a:pt x="2196592" y="0"/>
                  </a:moveTo>
                  <a:lnTo>
                    <a:pt x="107696" y="0"/>
                  </a:lnTo>
                  <a:lnTo>
                    <a:pt x="65777" y="8469"/>
                  </a:lnTo>
                  <a:lnTo>
                    <a:pt x="31545" y="31559"/>
                  </a:lnTo>
                  <a:lnTo>
                    <a:pt x="8463" y="65793"/>
                  </a:lnTo>
                  <a:lnTo>
                    <a:pt x="0" y="107695"/>
                  </a:lnTo>
                  <a:lnTo>
                    <a:pt x="0" y="538479"/>
                  </a:lnTo>
                  <a:lnTo>
                    <a:pt x="8463" y="580382"/>
                  </a:lnTo>
                  <a:lnTo>
                    <a:pt x="31545" y="614616"/>
                  </a:lnTo>
                  <a:lnTo>
                    <a:pt x="65777" y="637706"/>
                  </a:lnTo>
                  <a:lnTo>
                    <a:pt x="107696" y="646176"/>
                  </a:lnTo>
                  <a:lnTo>
                    <a:pt x="2196592" y="646176"/>
                  </a:lnTo>
                  <a:lnTo>
                    <a:pt x="2238494" y="637706"/>
                  </a:lnTo>
                  <a:lnTo>
                    <a:pt x="2272728" y="614616"/>
                  </a:lnTo>
                  <a:lnTo>
                    <a:pt x="2295818" y="580382"/>
                  </a:lnTo>
                  <a:lnTo>
                    <a:pt x="2304288" y="538479"/>
                  </a:lnTo>
                  <a:lnTo>
                    <a:pt x="2304288" y="107695"/>
                  </a:lnTo>
                  <a:lnTo>
                    <a:pt x="2295818" y="65793"/>
                  </a:lnTo>
                  <a:lnTo>
                    <a:pt x="2272728" y="31559"/>
                  </a:lnTo>
                  <a:lnTo>
                    <a:pt x="2238494" y="8469"/>
                  </a:lnTo>
                  <a:lnTo>
                    <a:pt x="219659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23087" y="1530095"/>
              <a:ext cx="2304415" cy="646430"/>
            </a:xfrm>
            <a:custGeom>
              <a:avLst/>
              <a:gdLst/>
              <a:ahLst/>
              <a:cxnLst/>
              <a:rect l="l" t="t" r="r" b="b"/>
              <a:pathLst>
                <a:path w="2304415" h="646430">
                  <a:moveTo>
                    <a:pt x="0" y="107695"/>
                  </a:moveTo>
                  <a:lnTo>
                    <a:pt x="8463" y="65793"/>
                  </a:lnTo>
                  <a:lnTo>
                    <a:pt x="31545" y="31559"/>
                  </a:lnTo>
                  <a:lnTo>
                    <a:pt x="65777" y="8469"/>
                  </a:lnTo>
                  <a:lnTo>
                    <a:pt x="107696" y="0"/>
                  </a:lnTo>
                  <a:lnTo>
                    <a:pt x="2196592" y="0"/>
                  </a:lnTo>
                  <a:lnTo>
                    <a:pt x="2238494" y="8469"/>
                  </a:lnTo>
                  <a:lnTo>
                    <a:pt x="2272728" y="31559"/>
                  </a:lnTo>
                  <a:lnTo>
                    <a:pt x="2295818" y="65793"/>
                  </a:lnTo>
                  <a:lnTo>
                    <a:pt x="2304288" y="107695"/>
                  </a:lnTo>
                  <a:lnTo>
                    <a:pt x="2304288" y="538479"/>
                  </a:lnTo>
                  <a:lnTo>
                    <a:pt x="2295818" y="580382"/>
                  </a:lnTo>
                  <a:lnTo>
                    <a:pt x="2272728" y="614616"/>
                  </a:lnTo>
                  <a:lnTo>
                    <a:pt x="2238494" y="637706"/>
                  </a:lnTo>
                  <a:lnTo>
                    <a:pt x="2196592" y="646176"/>
                  </a:lnTo>
                  <a:lnTo>
                    <a:pt x="107696" y="646176"/>
                  </a:lnTo>
                  <a:lnTo>
                    <a:pt x="65777" y="637706"/>
                  </a:lnTo>
                  <a:lnTo>
                    <a:pt x="31545" y="614616"/>
                  </a:lnTo>
                  <a:lnTo>
                    <a:pt x="8463" y="580382"/>
                  </a:lnTo>
                  <a:lnTo>
                    <a:pt x="0" y="538479"/>
                  </a:lnTo>
                  <a:lnTo>
                    <a:pt x="0" y="107695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53897" y="1688972"/>
            <a:ext cx="16440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Санкт-Петербург</a:t>
            </a:r>
            <a:endParaRPr sz="1800" dirty="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316991" y="2749295"/>
            <a:ext cx="2316480" cy="657225"/>
            <a:chOff x="316991" y="2749295"/>
            <a:chExt cx="2316480" cy="657225"/>
          </a:xfrm>
        </p:grpSpPr>
        <p:sp>
          <p:nvSpPr>
            <p:cNvPr id="7" name="object 7"/>
            <p:cNvSpPr/>
            <p:nvPr/>
          </p:nvSpPr>
          <p:spPr>
            <a:xfrm>
              <a:off x="323087" y="2755391"/>
              <a:ext cx="2304415" cy="645160"/>
            </a:xfrm>
            <a:custGeom>
              <a:avLst/>
              <a:gdLst/>
              <a:ahLst/>
              <a:cxnLst/>
              <a:rect l="l" t="t" r="r" b="b"/>
              <a:pathLst>
                <a:path w="2304415" h="645160">
                  <a:moveTo>
                    <a:pt x="2196846" y="0"/>
                  </a:moveTo>
                  <a:lnTo>
                    <a:pt x="107441" y="0"/>
                  </a:lnTo>
                  <a:lnTo>
                    <a:pt x="65622" y="8447"/>
                  </a:lnTo>
                  <a:lnTo>
                    <a:pt x="31470" y="31480"/>
                  </a:lnTo>
                  <a:lnTo>
                    <a:pt x="8443" y="65633"/>
                  </a:lnTo>
                  <a:lnTo>
                    <a:pt x="0" y="107442"/>
                  </a:lnTo>
                  <a:lnTo>
                    <a:pt x="0" y="537210"/>
                  </a:lnTo>
                  <a:lnTo>
                    <a:pt x="8443" y="579018"/>
                  </a:lnTo>
                  <a:lnTo>
                    <a:pt x="31470" y="613171"/>
                  </a:lnTo>
                  <a:lnTo>
                    <a:pt x="65622" y="636204"/>
                  </a:lnTo>
                  <a:lnTo>
                    <a:pt x="107441" y="644652"/>
                  </a:lnTo>
                  <a:lnTo>
                    <a:pt x="2196846" y="644652"/>
                  </a:lnTo>
                  <a:lnTo>
                    <a:pt x="2238654" y="636204"/>
                  </a:lnTo>
                  <a:lnTo>
                    <a:pt x="2272807" y="613171"/>
                  </a:lnTo>
                  <a:lnTo>
                    <a:pt x="2295840" y="579018"/>
                  </a:lnTo>
                  <a:lnTo>
                    <a:pt x="2304288" y="537210"/>
                  </a:lnTo>
                  <a:lnTo>
                    <a:pt x="2304288" y="107442"/>
                  </a:lnTo>
                  <a:lnTo>
                    <a:pt x="2295840" y="65633"/>
                  </a:lnTo>
                  <a:lnTo>
                    <a:pt x="2272807" y="31480"/>
                  </a:lnTo>
                  <a:lnTo>
                    <a:pt x="2238654" y="8447"/>
                  </a:lnTo>
                  <a:lnTo>
                    <a:pt x="219684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23087" y="2755391"/>
              <a:ext cx="2304415" cy="645160"/>
            </a:xfrm>
            <a:custGeom>
              <a:avLst/>
              <a:gdLst/>
              <a:ahLst/>
              <a:cxnLst/>
              <a:rect l="l" t="t" r="r" b="b"/>
              <a:pathLst>
                <a:path w="2304415" h="645160">
                  <a:moveTo>
                    <a:pt x="0" y="107442"/>
                  </a:moveTo>
                  <a:lnTo>
                    <a:pt x="8443" y="65633"/>
                  </a:lnTo>
                  <a:lnTo>
                    <a:pt x="31470" y="31480"/>
                  </a:lnTo>
                  <a:lnTo>
                    <a:pt x="65622" y="8447"/>
                  </a:lnTo>
                  <a:lnTo>
                    <a:pt x="107441" y="0"/>
                  </a:lnTo>
                  <a:lnTo>
                    <a:pt x="2196846" y="0"/>
                  </a:lnTo>
                  <a:lnTo>
                    <a:pt x="2238654" y="8447"/>
                  </a:lnTo>
                  <a:lnTo>
                    <a:pt x="2272807" y="31480"/>
                  </a:lnTo>
                  <a:lnTo>
                    <a:pt x="2295840" y="65633"/>
                  </a:lnTo>
                  <a:lnTo>
                    <a:pt x="2304288" y="107442"/>
                  </a:lnTo>
                  <a:lnTo>
                    <a:pt x="2304288" y="537210"/>
                  </a:lnTo>
                  <a:lnTo>
                    <a:pt x="2295840" y="579018"/>
                  </a:lnTo>
                  <a:lnTo>
                    <a:pt x="2272807" y="613171"/>
                  </a:lnTo>
                  <a:lnTo>
                    <a:pt x="2238654" y="636204"/>
                  </a:lnTo>
                  <a:lnTo>
                    <a:pt x="2196846" y="644652"/>
                  </a:lnTo>
                  <a:lnTo>
                    <a:pt x="107441" y="644652"/>
                  </a:lnTo>
                  <a:lnTo>
                    <a:pt x="65622" y="636204"/>
                  </a:lnTo>
                  <a:lnTo>
                    <a:pt x="31470" y="613171"/>
                  </a:lnTo>
                  <a:lnTo>
                    <a:pt x="8443" y="579018"/>
                  </a:lnTo>
                  <a:lnTo>
                    <a:pt x="0" y="537210"/>
                  </a:lnTo>
                  <a:lnTo>
                    <a:pt x="0" y="10744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079093" y="2913379"/>
            <a:ext cx="791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Иркутск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16991" y="3970020"/>
            <a:ext cx="2316480" cy="658495"/>
            <a:chOff x="316991" y="3970020"/>
            <a:chExt cx="2316480" cy="658495"/>
          </a:xfrm>
        </p:grpSpPr>
        <p:sp>
          <p:nvSpPr>
            <p:cNvPr id="11" name="object 11"/>
            <p:cNvSpPr/>
            <p:nvPr/>
          </p:nvSpPr>
          <p:spPr>
            <a:xfrm>
              <a:off x="323087" y="3976116"/>
              <a:ext cx="2304415" cy="646430"/>
            </a:xfrm>
            <a:custGeom>
              <a:avLst/>
              <a:gdLst/>
              <a:ahLst/>
              <a:cxnLst/>
              <a:rect l="l" t="t" r="r" b="b"/>
              <a:pathLst>
                <a:path w="2304415" h="646429">
                  <a:moveTo>
                    <a:pt x="2196592" y="0"/>
                  </a:moveTo>
                  <a:lnTo>
                    <a:pt x="107696" y="0"/>
                  </a:lnTo>
                  <a:lnTo>
                    <a:pt x="65777" y="8469"/>
                  </a:lnTo>
                  <a:lnTo>
                    <a:pt x="31545" y="31559"/>
                  </a:lnTo>
                  <a:lnTo>
                    <a:pt x="8463" y="65793"/>
                  </a:lnTo>
                  <a:lnTo>
                    <a:pt x="0" y="107695"/>
                  </a:lnTo>
                  <a:lnTo>
                    <a:pt x="0" y="538479"/>
                  </a:lnTo>
                  <a:lnTo>
                    <a:pt x="8463" y="580382"/>
                  </a:lnTo>
                  <a:lnTo>
                    <a:pt x="31545" y="614616"/>
                  </a:lnTo>
                  <a:lnTo>
                    <a:pt x="65777" y="637706"/>
                  </a:lnTo>
                  <a:lnTo>
                    <a:pt x="107696" y="646175"/>
                  </a:lnTo>
                  <a:lnTo>
                    <a:pt x="2196592" y="646175"/>
                  </a:lnTo>
                  <a:lnTo>
                    <a:pt x="2238494" y="637706"/>
                  </a:lnTo>
                  <a:lnTo>
                    <a:pt x="2272728" y="614616"/>
                  </a:lnTo>
                  <a:lnTo>
                    <a:pt x="2295818" y="580382"/>
                  </a:lnTo>
                  <a:lnTo>
                    <a:pt x="2304288" y="538479"/>
                  </a:lnTo>
                  <a:lnTo>
                    <a:pt x="2304288" y="107695"/>
                  </a:lnTo>
                  <a:lnTo>
                    <a:pt x="2295818" y="65793"/>
                  </a:lnTo>
                  <a:lnTo>
                    <a:pt x="2272728" y="31559"/>
                  </a:lnTo>
                  <a:lnTo>
                    <a:pt x="2238494" y="8469"/>
                  </a:lnTo>
                  <a:lnTo>
                    <a:pt x="219659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23087" y="3976116"/>
              <a:ext cx="2304415" cy="646430"/>
            </a:xfrm>
            <a:custGeom>
              <a:avLst/>
              <a:gdLst/>
              <a:ahLst/>
              <a:cxnLst/>
              <a:rect l="l" t="t" r="r" b="b"/>
              <a:pathLst>
                <a:path w="2304415" h="646429">
                  <a:moveTo>
                    <a:pt x="0" y="107695"/>
                  </a:moveTo>
                  <a:lnTo>
                    <a:pt x="8463" y="65793"/>
                  </a:lnTo>
                  <a:lnTo>
                    <a:pt x="31545" y="31559"/>
                  </a:lnTo>
                  <a:lnTo>
                    <a:pt x="65777" y="8469"/>
                  </a:lnTo>
                  <a:lnTo>
                    <a:pt x="107696" y="0"/>
                  </a:lnTo>
                  <a:lnTo>
                    <a:pt x="2196592" y="0"/>
                  </a:lnTo>
                  <a:lnTo>
                    <a:pt x="2238494" y="8469"/>
                  </a:lnTo>
                  <a:lnTo>
                    <a:pt x="2272728" y="31559"/>
                  </a:lnTo>
                  <a:lnTo>
                    <a:pt x="2295818" y="65793"/>
                  </a:lnTo>
                  <a:lnTo>
                    <a:pt x="2304288" y="107695"/>
                  </a:lnTo>
                  <a:lnTo>
                    <a:pt x="2304288" y="538479"/>
                  </a:lnTo>
                  <a:lnTo>
                    <a:pt x="2295818" y="580382"/>
                  </a:lnTo>
                  <a:lnTo>
                    <a:pt x="2272728" y="614616"/>
                  </a:lnTo>
                  <a:lnTo>
                    <a:pt x="2238494" y="637706"/>
                  </a:lnTo>
                  <a:lnTo>
                    <a:pt x="2196592" y="646175"/>
                  </a:lnTo>
                  <a:lnTo>
                    <a:pt x="107696" y="646175"/>
                  </a:lnTo>
                  <a:lnTo>
                    <a:pt x="65777" y="637706"/>
                  </a:lnTo>
                  <a:lnTo>
                    <a:pt x="31545" y="614616"/>
                  </a:lnTo>
                  <a:lnTo>
                    <a:pt x="8463" y="580382"/>
                  </a:lnTo>
                  <a:lnTo>
                    <a:pt x="0" y="538479"/>
                  </a:lnTo>
                  <a:lnTo>
                    <a:pt x="0" y="107695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040993" y="4135882"/>
            <a:ext cx="8680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Обнинск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6303" y="5121655"/>
            <a:ext cx="719010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А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также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проекты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Екатеринбурге,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Тюмени,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Новосибирске,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Томске, </a:t>
            </a:r>
            <a:r>
              <a:rPr sz="1600" spc="-30" dirty="0">
                <a:latin typeface="Calibri"/>
                <a:cs typeface="Calibri"/>
              </a:rPr>
              <a:t>Тобольске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др. </a:t>
            </a:r>
            <a:r>
              <a:rPr sz="1600" spc="-10" dirty="0">
                <a:latin typeface="Calibri"/>
                <a:cs typeface="Calibri"/>
              </a:rPr>
              <a:t>Потенциально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Казань,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Москва,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МО.</a:t>
            </a:r>
            <a:endParaRPr sz="1600" dirty="0">
              <a:latin typeface="Calibri"/>
              <a:cs typeface="Calibri"/>
            </a:endParaRPr>
          </a:p>
          <a:p>
            <a:pPr marL="12700" marR="200025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«Экосистемные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эффекты»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–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Сириус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(Е.Шмелева),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 err="1">
                <a:latin typeface="Calibri"/>
                <a:cs typeface="Calibri"/>
              </a:rPr>
              <a:t>Кванториум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 smtClean="0">
                <a:latin typeface="Calibri"/>
                <a:cs typeface="Calibri"/>
              </a:rPr>
              <a:t>,</a:t>
            </a:r>
            <a:r>
              <a:rPr sz="1600" spc="225" dirty="0" smtClean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Junior </a:t>
            </a:r>
            <a:r>
              <a:rPr sz="1600" dirty="0">
                <a:latin typeface="Calibri"/>
                <a:cs typeface="Calibri"/>
              </a:rPr>
              <a:t>Skills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(В.Пронькин),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Космическая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Одиссея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(П.Рабинович)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004566" y="1380236"/>
            <a:ext cx="520763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ЛенПолиграфМаш: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частная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экосистема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выращивания</a:t>
            </a:r>
            <a:endParaRPr sz="16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технологических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предпринимателей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команд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-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детей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до </a:t>
            </a:r>
            <a:r>
              <a:rPr sz="1600" spc="-10" dirty="0">
                <a:latin typeface="Calibri"/>
                <a:cs typeface="Calibri"/>
              </a:rPr>
              <a:t>молодых</a:t>
            </a:r>
            <a:r>
              <a:rPr sz="1600" spc="-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лидеров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04566" y="3982339"/>
            <a:ext cx="503237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Обнинский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образовательный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кластер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(МАН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Интеллект </a:t>
            </a:r>
            <a:r>
              <a:rPr sz="1600" spc="-20" dirty="0">
                <a:latin typeface="Calibri"/>
                <a:cs typeface="Calibri"/>
              </a:rPr>
              <a:t>будущего,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МИФИ,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ЦИПК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др.):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от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детей,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интересующихся наукой,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до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ученых-предпринимателей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004566" y="2683205"/>
            <a:ext cx="5156835" cy="7575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Иркутский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/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Байкальский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кластер: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экосистема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подготовки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в</a:t>
            </a:r>
            <a:endParaRPr sz="1600">
              <a:latin typeface="Calibri"/>
              <a:cs typeface="Calibri"/>
            </a:endParaRPr>
          </a:p>
          <a:p>
            <a:pPr marL="12700" marR="187325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Calibri"/>
                <a:cs typeface="Calibri"/>
              </a:rPr>
              <a:t>сфере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«новой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культуры»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выращивания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команд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сфере </a:t>
            </a:r>
            <a:r>
              <a:rPr sz="1600" spc="-20" dirty="0">
                <a:latin typeface="Calibri"/>
                <a:cs typeface="Calibri"/>
              </a:rPr>
              <a:t>культуры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ремесленничества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61228"/>
            <a:ext cx="883919" cy="826994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1027277" y="182117"/>
            <a:ext cx="745553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В</a:t>
            </a:r>
            <a:r>
              <a:rPr spc="-125" dirty="0"/>
              <a:t> </a:t>
            </a:r>
            <a:r>
              <a:rPr dirty="0"/>
              <a:t>России</a:t>
            </a:r>
            <a:r>
              <a:rPr spc="-120" dirty="0"/>
              <a:t> </a:t>
            </a:r>
            <a:r>
              <a:rPr spc="-10" dirty="0"/>
              <a:t>тоже</a:t>
            </a:r>
            <a:r>
              <a:rPr spc="-120" dirty="0"/>
              <a:t> </a:t>
            </a:r>
            <a:r>
              <a:rPr dirty="0"/>
              <a:t>начинается</a:t>
            </a:r>
            <a:r>
              <a:rPr spc="-75" dirty="0"/>
              <a:t> </a:t>
            </a:r>
            <a:r>
              <a:rPr spc="-10" dirty="0"/>
              <a:t>экосистемный</a:t>
            </a:r>
            <a:r>
              <a:rPr spc="-95" dirty="0"/>
              <a:t> </a:t>
            </a:r>
            <a:r>
              <a:rPr spc="-10" dirty="0"/>
              <a:t>сдвиг?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29411" y="21081"/>
            <a:ext cx="512381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ЛенПолиграфМаш:</a:t>
            </a:r>
          </a:p>
          <a:p>
            <a:pPr marL="12700">
              <a:lnSpc>
                <a:spcPct val="100000"/>
              </a:lnSpc>
            </a:pPr>
            <a:r>
              <a:rPr dirty="0"/>
              <a:t>попытка</a:t>
            </a:r>
            <a:r>
              <a:rPr spc="-114" dirty="0"/>
              <a:t> </a:t>
            </a:r>
            <a:r>
              <a:rPr spc="-10" dirty="0"/>
              <a:t>интеграции</a:t>
            </a:r>
            <a:r>
              <a:rPr spc="-125" dirty="0"/>
              <a:t> </a:t>
            </a:r>
            <a:r>
              <a:rPr spc="-10" dirty="0"/>
              <a:t>экосистемы</a:t>
            </a:r>
          </a:p>
        </p:txBody>
      </p:sp>
      <p:sp>
        <p:nvSpPr>
          <p:cNvPr id="3" name="object 3"/>
          <p:cNvSpPr/>
          <p:nvPr/>
        </p:nvSpPr>
        <p:spPr>
          <a:xfrm>
            <a:off x="357377" y="3621023"/>
            <a:ext cx="2371090" cy="114300"/>
          </a:xfrm>
          <a:custGeom>
            <a:avLst/>
            <a:gdLst/>
            <a:ahLst/>
            <a:cxnLst/>
            <a:rect l="l" t="t" r="r" b="b"/>
            <a:pathLst>
              <a:path w="237109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2371090" h="114300">
                <a:moveTo>
                  <a:pt x="2256790" y="0"/>
                </a:moveTo>
                <a:lnTo>
                  <a:pt x="2256790" y="114300"/>
                </a:lnTo>
                <a:lnTo>
                  <a:pt x="2332990" y="76200"/>
                </a:lnTo>
                <a:lnTo>
                  <a:pt x="2275840" y="76200"/>
                </a:lnTo>
                <a:lnTo>
                  <a:pt x="2275840" y="38100"/>
                </a:lnTo>
                <a:lnTo>
                  <a:pt x="2332990" y="38100"/>
                </a:lnTo>
                <a:lnTo>
                  <a:pt x="2256790" y="0"/>
                </a:lnTo>
                <a:close/>
              </a:path>
              <a:path w="2371090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2371090" h="114300">
                <a:moveTo>
                  <a:pt x="2256790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2256790" y="76200"/>
                </a:lnTo>
                <a:lnTo>
                  <a:pt x="2256790" y="38100"/>
                </a:lnTo>
                <a:close/>
              </a:path>
              <a:path w="2371090" h="114300">
                <a:moveTo>
                  <a:pt x="2332990" y="38100"/>
                </a:moveTo>
                <a:lnTo>
                  <a:pt x="2275840" y="38100"/>
                </a:lnTo>
                <a:lnTo>
                  <a:pt x="2275840" y="76200"/>
                </a:lnTo>
                <a:lnTo>
                  <a:pt x="2332990" y="76200"/>
                </a:lnTo>
                <a:lnTo>
                  <a:pt x="2371090" y="57150"/>
                </a:lnTo>
                <a:lnTo>
                  <a:pt x="2332990" y="381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0466" y="3366642"/>
            <a:ext cx="20542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20" dirty="0">
                <a:latin typeface="Calibri"/>
                <a:cs typeface="Calibri"/>
              </a:rPr>
              <a:t>Талантливые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школьники</a:t>
            </a:r>
            <a:r>
              <a:rPr sz="1200" b="1" spc="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11-</a:t>
            </a:r>
            <a:r>
              <a:rPr sz="1200" b="1" spc="-25" dirty="0">
                <a:latin typeface="Calibri"/>
                <a:cs typeface="Calibri"/>
              </a:rPr>
              <a:t>16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6270" y="3978909"/>
            <a:ext cx="207772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Технологические</a:t>
            </a:r>
            <a:r>
              <a:rPr sz="1050" b="1" spc="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и</a:t>
            </a:r>
            <a:r>
              <a:rPr sz="1050" b="1" spc="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научные</a:t>
            </a:r>
            <a:r>
              <a:rPr sz="1050" b="1" spc="10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опыты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6270" y="4138929"/>
            <a:ext cx="147447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050" spc="-10" dirty="0">
                <a:latin typeface="Calibri"/>
                <a:cs typeface="Calibri"/>
              </a:rPr>
              <a:t>ФабЛаб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Музей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науки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ФизЛенд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Выставка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Роботех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62178" y="4943602"/>
            <a:ext cx="81089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STEM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кружки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178" y="5103621"/>
            <a:ext cx="156908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Школьная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лига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РосНано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Школа</a:t>
            </a:r>
            <a:r>
              <a:rPr sz="1050" spc="-3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Сириус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Клуб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РОББО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</a:t>
            </a:r>
            <a:r>
              <a:rPr sz="1050" spc="-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Роботех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2178" y="5773623"/>
            <a:ext cx="1605280" cy="34734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Экспериментальная</a:t>
            </a:r>
            <a:r>
              <a:rPr sz="1050" b="1" spc="45" dirty="0">
                <a:latin typeface="Calibri"/>
                <a:cs typeface="Calibri"/>
              </a:rPr>
              <a:t> </a:t>
            </a:r>
            <a:r>
              <a:rPr sz="1050" b="1" spc="-20" dirty="0">
                <a:latin typeface="Calibri"/>
                <a:cs typeface="Calibri"/>
              </a:rPr>
              <a:t>школа</a:t>
            </a:r>
            <a:endParaRPr sz="1050" dirty="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Школа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Апельсин</a:t>
            </a:r>
            <a:endParaRPr sz="1050" dirty="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16401" y="3026664"/>
            <a:ext cx="2371090" cy="114300"/>
          </a:xfrm>
          <a:custGeom>
            <a:avLst/>
            <a:gdLst/>
            <a:ahLst/>
            <a:cxnLst/>
            <a:rect l="l" t="t" r="r" b="b"/>
            <a:pathLst>
              <a:path w="237109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2371090" h="114300">
                <a:moveTo>
                  <a:pt x="2256790" y="0"/>
                </a:moveTo>
                <a:lnTo>
                  <a:pt x="2256790" y="114300"/>
                </a:lnTo>
                <a:lnTo>
                  <a:pt x="2332990" y="76200"/>
                </a:lnTo>
                <a:lnTo>
                  <a:pt x="2275840" y="76200"/>
                </a:lnTo>
                <a:lnTo>
                  <a:pt x="2275840" y="38100"/>
                </a:lnTo>
                <a:lnTo>
                  <a:pt x="2332990" y="38100"/>
                </a:lnTo>
                <a:lnTo>
                  <a:pt x="2256790" y="0"/>
                </a:lnTo>
                <a:close/>
              </a:path>
              <a:path w="2371090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2371090" h="114300">
                <a:moveTo>
                  <a:pt x="2256790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2256790" y="76200"/>
                </a:lnTo>
                <a:lnTo>
                  <a:pt x="2256790" y="38100"/>
                </a:lnTo>
                <a:close/>
              </a:path>
              <a:path w="2371090" h="114300">
                <a:moveTo>
                  <a:pt x="2332990" y="38100"/>
                </a:moveTo>
                <a:lnTo>
                  <a:pt x="2275840" y="38100"/>
                </a:lnTo>
                <a:lnTo>
                  <a:pt x="2275840" y="76200"/>
                </a:lnTo>
                <a:lnTo>
                  <a:pt x="2332990" y="76200"/>
                </a:lnTo>
                <a:lnTo>
                  <a:pt x="2371090" y="57150"/>
                </a:lnTo>
                <a:lnTo>
                  <a:pt x="2332990" y="381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893314" y="2582926"/>
            <a:ext cx="3007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Студенты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технологических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и</a:t>
            </a:r>
            <a:r>
              <a:rPr sz="1200" b="1" spc="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управленческих специальностей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вузов</a:t>
            </a:r>
            <a:r>
              <a:rPr sz="1200" b="1" spc="2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СПб,</a:t>
            </a:r>
            <a:r>
              <a:rPr sz="1200" b="1" spc="3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17-</a:t>
            </a:r>
            <a:r>
              <a:rPr sz="1200" b="1" spc="-25" dirty="0"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26054" y="3347720"/>
            <a:ext cx="266255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Опыт</a:t>
            </a:r>
            <a:r>
              <a:rPr sz="1050" b="1" spc="-3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работы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с</a:t>
            </a:r>
            <a:r>
              <a:rPr sz="1050" b="1" spc="-3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технологическими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проектами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26054" y="3507435"/>
            <a:ext cx="2830195" cy="8274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Хакатоны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(партнерства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университетов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ЛПМ)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185420" algn="l"/>
              </a:tabLst>
            </a:pPr>
            <a:r>
              <a:rPr sz="1050" spc="-10" dirty="0">
                <a:latin typeface="Calibri"/>
                <a:cs typeface="Calibri"/>
              </a:rPr>
              <a:t>Стажировки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в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технологических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компаниях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Форсайты, </a:t>
            </a:r>
            <a:r>
              <a:rPr sz="1050" spc="-10" dirty="0">
                <a:latin typeface="Calibri"/>
                <a:cs typeface="Calibri"/>
              </a:rPr>
              <a:t>лекции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</a:t>
            </a:r>
            <a:r>
              <a:rPr sz="1050" spc="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др.</a:t>
            </a:r>
            <a:endParaRPr sz="1050">
              <a:latin typeface="Calibri"/>
              <a:cs typeface="Calibri"/>
            </a:endParaRPr>
          </a:p>
          <a:p>
            <a:pPr marL="184785" marR="745490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spc="-10" dirty="0">
                <a:latin typeface="Calibri"/>
                <a:cs typeface="Calibri"/>
              </a:rPr>
              <a:t>Представительства</a:t>
            </a:r>
            <a:r>
              <a:rPr sz="1050" spc="-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трех</a:t>
            </a:r>
            <a:r>
              <a:rPr sz="1050" spc="5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ведущих технологических</a:t>
            </a:r>
            <a:r>
              <a:rPr sz="1050" dirty="0">
                <a:latin typeface="Calibri"/>
                <a:cs typeface="Calibri"/>
              </a:rPr>
              <a:t> вузов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СПб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79064" y="5061203"/>
            <a:ext cx="2956560" cy="1558290"/>
          </a:xfrm>
          <a:custGeom>
            <a:avLst/>
            <a:gdLst/>
            <a:ahLst/>
            <a:cxnLst/>
            <a:rect l="l" t="t" r="r" b="b"/>
            <a:pathLst>
              <a:path w="2956560" h="1558290">
                <a:moveTo>
                  <a:pt x="0" y="1557680"/>
                </a:moveTo>
                <a:lnTo>
                  <a:pt x="0" y="0"/>
                </a:lnTo>
              </a:path>
              <a:path w="2956560" h="1558290">
                <a:moveTo>
                  <a:pt x="2956052" y="0"/>
                </a:moveTo>
                <a:lnTo>
                  <a:pt x="0" y="0"/>
                </a:lnTo>
              </a:path>
            </a:pathLst>
          </a:custGeom>
          <a:ln w="6096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342513" y="5134102"/>
            <a:ext cx="2971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latin typeface="Calibri"/>
                <a:cs typeface="Calibri"/>
              </a:rPr>
              <a:t>Сервисы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для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студентов, предпринимателей, </a:t>
            </a:r>
            <a:r>
              <a:rPr sz="1200" b="1" dirty="0">
                <a:latin typeface="Calibri"/>
                <a:cs typeface="Calibri"/>
              </a:rPr>
              <a:t>резидентов</a:t>
            </a:r>
            <a:r>
              <a:rPr sz="1200" b="1" spc="-4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и</a:t>
            </a:r>
            <a:r>
              <a:rPr sz="1200" b="1" spc="-10" dirty="0">
                <a:latin typeface="Calibri"/>
                <a:cs typeface="Calibri"/>
              </a:rPr>
              <a:t> партнеров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274434" y="2211451"/>
            <a:ext cx="2249170" cy="1255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Практики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создания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будущего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Точка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кипения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СПб</a:t>
            </a:r>
            <a:r>
              <a:rPr sz="1050" spc="-25" dirty="0">
                <a:latin typeface="Calibri"/>
                <a:cs typeface="Calibri"/>
              </a:rPr>
              <a:t> АСИ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Клуб ИТ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директоров</a:t>
            </a:r>
            <a:r>
              <a:rPr sz="1050" spc="-25" dirty="0">
                <a:latin typeface="Calibri"/>
                <a:cs typeface="Calibri"/>
              </a:rPr>
              <a:t> СПб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1050" b="1" spc="-10" dirty="0">
                <a:latin typeface="Calibri"/>
                <a:cs typeface="Calibri"/>
              </a:rPr>
              <a:t>Бизнес-</a:t>
            </a:r>
            <a:r>
              <a:rPr sz="1050" b="1" dirty="0">
                <a:latin typeface="Calibri"/>
                <a:cs typeface="Calibri"/>
              </a:rPr>
              <a:t>инкубация</a:t>
            </a:r>
            <a:r>
              <a:rPr sz="1050" b="1" spc="-1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/</a:t>
            </a:r>
            <a:r>
              <a:rPr sz="1050" b="1" spc="1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акселерация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Бизнес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инкубатор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Ингрия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spc="-10" dirty="0">
                <a:latin typeface="Calibri"/>
                <a:cs typeface="Calibri"/>
              </a:rPr>
              <a:t>Представительство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фонда</a:t>
            </a:r>
            <a:r>
              <a:rPr sz="1050" spc="3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Бортника</a:t>
            </a:r>
            <a:endParaRPr sz="10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050" b="1" dirty="0">
                <a:latin typeface="Calibri"/>
                <a:cs typeface="Calibri"/>
              </a:rPr>
              <a:t>Развитие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технологий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274434" y="3440429"/>
            <a:ext cx="2633980" cy="986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785" marR="422275" indent="-17272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10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инжениринговых</a:t>
            </a:r>
            <a:r>
              <a:rPr sz="1050" spc="-2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центров, в</a:t>
            </a:r>
            <a:r>
              <a:rPr sz="1050" spc="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т.ч.: </a:t>
            </a:r>
            <a:r>
              <a:rPr sz="1050" spc="-10" dirty="0">
                <a:latin typeface="Calibri"/>
                <a:cs typeface="Calibri"/>
              </a:rPr>
              <a:t>лаборатория</a:t>
            </a:r>
            <a:r>
              <a:rPr sz="1050" spc="2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прототипирования, лаборатория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AR/VR,</a:t>
            </a:r>
            <a:r>
              <a:rPr sz="1050" spc="20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лаборатория молекулярного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синтеза</a:t>
            </a:r>
            <a:r>
              <a:rPr sz="1050" spc="1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</a:t>
            </a:r>
            <a:r>
              <a:rPr sz="1050" spc="40" dirty="0">
                <a:latin typeface="Calibri"/>
                <a:cs typeface="Calibri"/>
              </a:rPr>
              <a:t> </a:t>
            </a:r>
            <a:r>
              <a:rPr sz="1050" spc="-25" dirty="0">
                <a:latin typeface="Calibri"/>
                <a:cs typeface="Calibri"/>
              </a:rPr>
              <a:t>др.</a:t>
            </a:r>
            <a:endParaRPr sz="1050">
              <a:latin typeface="Calibri"/>
              <a:cs typeface="Calibri"/>
            </a:endParaRPr>
          </a:p>
          <a:p>
            <a:pPr marL="184785" marR="5080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spc="-10" dirty="0">
                <a:latin typeface="Calibri"/>
                <a:cs typeface="Calibri"/>
              </a:rPr>
              <a:t>Масштабирование:</a:t>
            </a:r>
            <a:r>
              <a:rPr sz="1050" spc="5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Конструкторское</a:t>
            </a:r>
            <a:r>
              <a:rPr sz="1050" spc="10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бюро </a:t>
            </a:r>
            <a:r>
              <a:rPr sz="1050" spc="-25" dirty="0">
                <a:latin typeface="Calibri"/>
                <a:cs typeface="Calibri"/>
              </a:rPr>
              <a:t>ЛПМ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274434" y="4443729"/>
            <a:ext cx="199326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spc="-10" dirty="0">
                <a:latin typeface="Calibri"/>
                <a:cs typeface="Calibri"/>
              </a:rPr>
              <a:t>Креативные</a:t>
            </a:r>
            <a:r>
              <a:rPr sz="1050" b="1" spc="3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форматы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Бюро</a:t>
            </a:r>
            <a:r>
              <a:rPr sz="1050" spc="-3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промышленного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spc="-10" dirty="0">
                <a:latin typeface="Calibri"/>
                <a:cs typeface="Calibri"/>
              </a:rPr>
              <a:t>дизайна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Студии</a:t>
            </a:r>
            <a:r>
              <a:rPr sz="1050" spc="-4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дизайна,</a:t>
            </a:r>
            <a:r>
              <a:rPr sz="1050" spc="-45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арт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dirty="0">
                <a:latin typeface="Calibri"/>
                <a:cs typeface="Calibri"/>
              </a:rPr>
              <a:t>и</a:t>
            </a:r>
            <a:r>
              <a:rPr sz="1050" spc="-10" dirty="0">
                <a:latin typeface="Calibri"/>
                <a:cs typeface="Calibri"/>
              </a:rPr>
              <a:t> </a:t>
            </a:r>
            <a:r>
              <a:rPr sz="1050" spc="-20" dirty="0">
                <a:latin typeface="Calibri"/>
                <a:cs typeface="Calibri"/>
              </a:rPr>
              <a:t>фото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195821" y="2042160"/>
            <a:ext cx="2371090" cy="114300"/>
          </a:xfrm>
          <a:custGeom>
            <a:avLst/>
            <a:gdLst/>
            <a:ahLst/>
            <a:cxnLst/>
            <a:rect l="l" t="t" r="r" b="b"/>
            <a:pathLst>
              <a:path w="2371090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2371090" h="114300">
                <a:moveTo>
                  <a:pt x="2256789" y="0"/>
                </a:moveTo>
                <a:lnTo>
                  <a:pt x="2256789" y="114300"/>
                </a:lnTo>
                <a:lnTo>
                  <a:pt x="2332989" y="76200"/>
                </a:lnTo>
                <a:lnTo>
                  <a:pt x="2275839" y="76200"/>
                </a:lnTo>
                <a:lnTo>
                  <a:pt x="2275839" y="38100"/>
                </a:lnTo>
                <a:lnTo>
                  <a:pt x="2332989" y="38100"/>
                </a:lnTo>
                <a:lnTo>
                  <a:pt x="2256789" y="0"/>
                </a:lnTo>
                <a:close/>
              </a:path>
              <a:path w="2371090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2371090" h="114300">
                <a:moveTo>
                  <a:pt x="2256789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2256789" y="76200"/>
                </a:lnTo>
                <a:lnTo>
                  <a:pt x="2256789" y="38100"/>
                </a:lnTo>
                <a:close/>
              </a:path>
              <a:path w="2371090" h="114300">
                <a:moveTo>
                  <a:pt x="2332989" y="38100"/>
                </a:moveTo>
                <a:lnTo>
                  <a:pt x="2275839" y="38100"/>
                </a:lnTo>
                <a:lnTo>
                  <a:pt x="2275839" y="76200"/>
                </a:lnTo>
                <a:lnTo>
                  <a:pt x="2332989" y="76200"/>
                </a:lnTo>
                <a:lnTo>
                  <a:pt x="2371089" y="57150"/>
                </a:lnTo>
                <a:lnTo>
                  <a:pt x="2332989" y="381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86650" y="1313688"/>
            <a:ext cx="1089660" cy="114300"/>
          </a:xfrm>
          <a:custGeom>
            <a:avLst/>
            <a:gdLst/>
            <a:ahLst/>
            <a:cxnLst/>
            <a:rect l="l" t="t" r="r" b="b"/>
            <a:pathLst>
              <a:path w="1089659" h="114300">
                <a:moveTo>
                  <a:pt x="114300" y="0"/>
                </a:moveTo>
                <a:lnTo>
                  <a:pt x="0" y="57150"/>
                </a:lnTo>
                <a:lnTo>
                  <a:pt x="114300" y="114300"/>
                </a:lnTo>
                <a:lnTo>
                  <a:pt x="114300" y="76200"/>
                </a:lnTo>
                <a:lnTo>
                  <a:pt x="95250" y="76200"/>
                </a:lnTo>
                <a:lnTo>
                  <a:pt x="95250" y="38100"/>
                </a:lnTo>
                <a:lnTo>
                  <a:pt x="114300" y="38100"/>
                </a:lnTo>
                <a:lnTo>
                  <a:pt x="114300" y="0"/>
                </a:lnTo>
                <a:close/>
              </a:path>
              <a:path w="1089659" h="114300">
                <a:moveTo>
                  <a:pt x="975105" y="0"/>
                </a:moveTo>
                <a:lnTo>
                  <a:pt x="975105" y="114300"/>
                </a:lnTo>
                <a:lnTo>
                  <a:pt x="1051305" y="76200"/>
                </a:lnTo>
                <a:lnTo>
                  <a:pt x="994155" y="76200"/>
                </a:lnTo>
                <a:lnTo>
                  <a:pt x="994155" y="38100"/>
                </a:lnTo>
                <a:lnTo>
                  <a:pt x="1051305" y="38100"/>
                </a:lnTo>
                <a:lnTo>
                  <a:pt x="975105" y="0"/>
                </a:lnTo>
                <a:close/>
              </a:path>
              <a:path w="1089659" h="114300">
                <a:moveTo>
                  <a:pt x="114300" y="38100"/>
                </a:moveTo>
                <a:lnTo>
                  <a:pt x="95250" y="38100"/>
                </a:lnTo>
                <a:lnTo>
                  <a:pt x="95250" y="76200"/>
                </a:lnTo>
                <a:lnTo>
                  <a:pt x="114300" y="76200"/>
                </a:lnTo>
                <a:lnTo>
                  <a:pt x="114300" y="38100"/>
                </a:lnTo>
                <a:close/>
              </a:path>
              <a:path w="1089659" h="114300">
                <a:moveTo>
                  <a:pt x="975105" y="38100"/>
                </a:moveTo>
                <a:lnTo>
                  <a:pt x="114300" y="38100"/>
                </a:lnTo>
                <a:lnTo>
                  <a:pt x="114300" y="76200"/>
                </a:lnTo>
                <a:lnTo>
                  <a:pt x="975105" y="76200"/>
                </a:lnTo>
                <a:lnTo>
                  <a:pt x="975105" y="38100"/>
                </a:lnTo>
                <a:close/>
              </a:path>
              <a:path w="1089659" h="114300">
                <a:moveTo>
                  <a:pt x="1051305" y="38100"/>
                </a:moveTo>
                <a:lnTo>
                  <a:pt x="994155" y="38100"/>
                </a:lnTo>
                <a:lnTo>
                  <a:pt x="994155" y="76200"/>
                </a:lnTo>
                <a:lnTo>
                  <a:pt x="1051305" y="76200"/>
                </a:lnTo>
                <a:lnTo>
                  <a:pt x="1089405" y="57150"/>
                </a:lnTo>
                <a:lnTo>
                  <a:pt x="1051305" y="3810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1418844" y="1581911"/>
            <a:ext cx="5620385" cy="1522730"/>
            <a:chOff x="1418844" y="1581911"/>
            <a:chExt cx="5620385" cy="1522730"/>
          </a:xfrm>
        </p:grpSpPr>
        <p:sp>
          <p:nvSpPr>
            <p:cNvPr id="22" name="object 22"/>
            <p:cNvSpPr/>
            <p:nvPr/>
          </p:nvSpPr>
          <p:spPr>
            <a:xfrm>
              <a:off x="1456944" y="1584959"/>
              <a:ext cx="5582285" cy="0"/>
            </a:xfrm>
            <a:custGeom>
              <a:avLst/>
              <a:gdLst/>
              <a:ahLst/>
              <a:cxnLst/>
              <a:rect l="l" t="t" r="r" b="b"/>
              <a:pathLst>
                <a:path w="5582284">
                  <a:moveTo>
                    <a:pt x="5582031" y="0"/>
                  </a:moveTo>
                  <a:lnTo>
                    <a:pt x="0" y="0"/>
                  </a:lnTo>
                </a:path>
              </a:pathLst>
            </a:custGeom>
            <a:ln w="6096">
              <a:solidFill>
                <a:srgbClr val="4471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18844" y="1584959"/>
              <a:ext cx="2811780" cy="1520190"/>
            </a:xfrm>
            <a:custGeom>
              <a:avLst/>
              <a:gdLst/>
              <a:ahLst/>
              <a:cxnLst/>
              <a:rect l="l" t="t" r="r" b="b"/>
              <a:pathLst>
                <a:path w="2811779" h="1520189">
                  <a:moveTo>
                    <a:pt x="76200" y="1443482"/>
                  </a:moveTo>
                  <a:lnTo>
                    <a:pt x="44450" y="1443482"/>
                  </a:lnTo>
                  <a:lnTo>
                    <a:pt x="44450" y="0"/>
                  </a:lnTo>
                  <a:lnTo>
                    <a:pt x="31750" y="0"/>
                  </a:lnTo>
                  <a:lnTo>
                    <a:pt x="31750" y="1443482"/>
                  </a:lnTo>
                  <a:lnTo>
                    <a:pt x="0" y="1443482"/>
                  </a:lnTo>
                  <a:lnTo>
                    <a:pt x="38100" y="1519682"/>
                  </a:lnTo>
                  <a:lnTo>
                    <a:pt x="69850" y="1456182"/>
                  </a:lnTo>
                  <a:lnTo>
                    <a:pt x="76200" y="1443482"/>
                  </a:lnTo>
                  <a:close/>
                </a:path>
                <a:path w="2811779" h="1520189">
                  <a:moveTo>
                    <a:pt x="2811780" y="710565"/>
                  </a:moveTo>
                  <a:lnTo>
                    <a:pt x="2780030" y="710565"/>
                  </a:lnTo>
                  <a:lnTo>
                    <a:pt x="2780030" y="0"/>
                  </a:lnTo>
                  <a:lnTo>
                    <a:pt x="2767330" y="0"/>
                  </a:lnTo>
                  <a:lnTo>
                    <a:pt x="2767330" y="710565"/>
                  </a:lnTo>
                  <a:lnTo>
                    <a:pt x="2735580" y="710565"/>
                  </a:lnTo>
                  <a:lnTo>
                    <a:pt x="2773680" y="786765"/>
                  </a:lnTo>
                  <a:lnTo>
                    <a:pt x="2805430" y="723265"/>
                  </a:lnTo>
                  <a:lnTo>
                    <a:pt x="2811780" y="710565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35683" y="1030604"/>
            <a:ext cx="7305040" cy="913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6880" algn="r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Резиденты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1050" i="1" spc="-10" dirty="0">
                <a:latin typeface="Calibri"/>
                <a:cs typeface="Calibri"/>
              </a:rPr>
              <a:t>Реальные</a:t>
            </a:r>
            <a:r>
              <a:rPr sz="1050" i="1" spc="-15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технологические</a:t>
            </a:r>
            <a:r>
              <a:rPr sz="1050" i="1" spc="-20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вызовы,</a:t>
            </a:r>
            <a:r>
              <a:rPr sz="1050" i="1" spc="10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практическое</a:t>
            </a:r>
            <a:r>
              <a:rPr sz="1050" i="1" spc="-2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знание</a:t>
            </a:r>
            <a:r>
              <a:rPr sz="1050" i="1" spc="35" dirty="0">
                <a:latin typeface="Calibri"/>
                <a:cs typeface="Calibri"/>
              </a:rPr>
              <a:t> </a:t>
            </a:r>
            <a:r>
              <a:rPr sz="1050" i="1" dirty="0">
                <a:latin typeface="Calibri"/>
                <a:cs typeface="Calibri"/>
              </a:rPr>
              <a:t>и</a:t>
            </a:r>
            <a:r>
              <a:rPr sz="1050" i="1" spc="15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образовательные</a:t>
            </a:r>
            <a:r>
              <a:rPr sz="1050" i="1" dirty="0">
                <a:latin typeface="Calibri"/>
                <a:cs typeface="Calibri"/>
              </a:rPr>
              <a:t> </a:t>
            </a:r>
            <a:r>
              <a:rPr sz="1050" i="1" spc="-10" dirty="0">
                <a:latin typeface="Calibri"/>
                <a:cs typeface="Calibri"/>
              </a:rPr>
              <a:t>возможности</a:t>
            </a:r>
            <a:endParaRPr sz="10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 marL="4465955">
              <a:lnSpc>
                <a:spcPct val="100000"/>
              </a:lnSpc>
              <a:spcBef>
                <a:spcPts val="620"/>
              </a:spcBef>
            </a:pPr>
            <a:r>
              <a:rPr sz="1200" b="1" spc="-25" dirty="0">
                <a:latin typeface="Calibri"/>
                <a:cs typeface="Calibri"/>
              </a:rPr>
              <a:t>Тех</a:t>
            </a:r>
            <a:r>
              <a:rPr sz="1200" b="1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предприниматели</a:t>
            </a:r>
            <a:r>
              <a:rPr sz="1200" b="1" spc="-4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и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стартапы,</a:t>
            </a:r>
            <a:r>
              <a:rPr sz="1200" b="1" spc="-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23</a:t>
            </a:r>
            <a:r>
              <a:rPr sz="1200" b="1" spc="1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–</a:t>
            </a:r>
            <a:r>
              <a:rPr sz="1200" b="1" spc="5" dirty="0">
                <a:latin typeface="Calibri"/>
                <a:cs typeface="Calibri"/>
              </a:rPr>
              <a:t> </a:t>
            </a:r>
            <a:r>
              <a:rPr sz="1200" b="1" spc="-25" dirty="0">
                <a:latin typeface="Calibri"/>
                <a:cs typeface="Calibri"/>
              </a:rPr>
              <a:t>60+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596766" y="5600191"/>
            <a:ext cx="8375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6675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Выставки</a:t>
            </a:r>
            <a:r>
              <a:rPr sz="1050" b="1" spc="-50" dirty="0">
                <a:latin typeface="Calibri"/>
                <a:cs typeface="Calibri"/>
              </a:rPr>
              <a:t> /</a:t>
            </a:r>
            <a:r>
              <a:rPr sz="1050" b="1" spc="-10" dirty="0">
                <a:latin typeface="Calibri"/>
                <a:cs typeface="Calibri"/>
              </a:rPr>
              <a:t> презентации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Клуб</a:t>
            </a:r>
            <a:r>
              <a:rPr sz="1050" spc="-20" dirty="0">
                <a:latin typeface="Calibri"/>
                <a:cs typeface="Calibri"/>
              </a:rPr>
              <a:t> </a:t>
            </a:r>
            <a:r>
              <a:rPr sz="1050" spc="-35" dirty="0">
                <a:latin typeface="Calibri"/>
                <a:cs typeface="Calibri"/>
              </a:rPr>
              <a:t>A2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Экспо</a:t>
            </a:r>
            <a:r>
              <a:rPr sz="1050" spc="-20" dirty="0">
                <a:latin typeface="Calibri"/>
                <a:cs typeface="Calibri"/>
              </a:rPr>
              <a:t> залы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43120" y="5600191"/>
            <a:ext cx="122555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Кафе,</a:t>
            </a:r>
            <a:r>
              <a:rPr sz="1050" b="1" spc="-4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рестораны, </a:t>
            </a:r>
            <a:r>
              <a:rPr sz="1050" b="1" dirty="0">
                <a:latin typeface="Calibri"/>
                <a:cs typeface="Calibri"/>
              </a:rPr>
              <a:t>спортивные</a:t>
            </a:r>
            <a:r>
              <a:rPr sz="1050" b="1" spc="-45" dirty="0">
                <a:latin typeface="Calibri"/>
                <a:cs typeface="Calibri"/>
              </a:rPr>
              <a:t> </a:t>
            </a:r>
            <a:r>
              <a:rPr sz="1050" b="1" dirty="0">
                <a:latin typeface="Calibri"/>
                <a:cs typeface="Calibri"/>
              </a:rPr>
              <a:t>клубы</a:t>
            </a:r>
            <a:r>
              <a:rPr sz="1050" b="1" spc="-25" dirty="0">
                <a:latin typeface="Calibri"/>
                <a:cs typeface="Calibri"/>
              </a:rPr>
              <a:t> </a:t>
            </a:r>
            <a:r>
              <a:rPr sz="1050" b="1" spc="-50" dirty="0">
                <a:latin typeface="Calibri"/>
                <a:cs typeface="Calibri"/>
              </a:rPr>
              <a:t>и</a:t>
            </a:r>
            <a:r>
              <a:rPr sz="1050" b="1" spc="-25" dirty="0">
                <a:latin typeface="Calibri"/>
                <a:cs typeface="Calibri"/>
              </a:rPr>
              <a:t> др.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618991" y="6320129"/>
            <a:ext cx="1054735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Отели,</a:t>
            </a:r>
            <a:r>
              <a:rPr sz="1050" b="1" spc="-20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магазины, парковки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28" name="object 2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3932" y="5068822"/>
            <a:ext cx="2741675" cy="178917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3226054" y="4464558"/>
            <a:ext cx="1480820" cy="346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alibri"/>
                <a:cs typeface="Calibri"/>
              </a:rPr>
              <a:t>Молодежный</a:t>
            </a:r>
            <a:r>
              <a:rPr sz="1050" b="1" spc="-55" dirty="0">
                <a:latin typeface="Calibri"/>
                <a:cs typeface="Calibri"/>
              </a:rPr>
              <a:t> </a:t>
            </a:r>
            <a:r>
              <a:rPr sz="1050" b="1" spc="-10" dirty="0">
                <a:latin typeface="Calibri"/>
                <a:cs typeface="Calibri"/>
              </a:rPr>
              <a:t>коворкинг</a:t>
            </a:r>
            <a:endParaRPr sz="1050">
              <a:latin typeface="Calibri"/>
              <a:cs typeface="Calibri"/>
            </a:endParaRPr>
          </a:p>
          <a:p>
            <a:pPr marL="184785" indent="-172720">
              <a:lnSpc>
                <a:spcPct val="100000"/>
              </a:lnSpc>
              <a:buFont typeface="Arial"/>
              <a:buChar char="•"/>
              <a:tabLst>
                <a:tab pos="185420" algn="l"/>
              </a:tabLst>
            </a:pPr>
            <a:r>
              <a:rPr sz="1050" dirty="0">
                <a:latin typeface="Calibri"/>
                <a:cs typeface="Calibri"/>
              </a:rPr>
              <a:t>КБ </a:t>
            </a:r>
            <a:r>
              <a:rPr sz="1050" spc="-10" dirty="0">
                <a:latin typeface="Calibri"/>
                <a:cs typeface="Calibri"/>
              </a:rPr>
              <a:t>Футурист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61228"/>
            <a:ext cx="883919" cy="82699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8EE5996-29FB-4AFF-881D-33CA9E48BFCB}"/>
              </a:ext>
            </a:extLst>
          </p:cNvPr>
          <p:cNvSpPr/>
          <p:nvPr/>
        </p:nvSpPr>
        <p:spPr>
          <a:xfrm>
            <a:off x="1244" y="240266"/>
            <a:ext cx="9003485" cy="6232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Точка Роста</a:t>
            </a:r>
          </a:p>
          <a:p>
            <a:pPr algn="ctr"/>
            <a:r>
              <a:rPr lang="ru-RU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МБОУСОШ </a:t>
            </a:r>
            <a:r>
              <a:rPr lang="ru-RU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№22 с. </a:t>
            </a:r>
            <a:r>
              <a:rPr lang="ru-RU" b="1" dirty="0" err="1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Кневичи</a:t>
            </a:r>
            <a:r>
              <a:rPr lang="ru-RU" b="1" dirty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Артемовского городского </a:t>
            </a:r>
            <a:r>
              <a:rPr lang="ru-RU" b="1" dirty="0" smtClean="0">
                <a:ln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округа</a:t>
            </a:r>
            <a:endParaRPr lang="ru-RU" b="1" dirty="0">
              <a:ln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475436" y="2739267"/>
            <a:ext cx="1255259" cy="101645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образования «Точка роста» (МБОУСОШ №22 </a:t>
            </a:r>
            <a:r>
              <a:rPr lang="ru-RU" sz="825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с.Кневичи</a:t>
            </a:r>
            <a:r>
              <a:rPr lang="ru-RU" sz="825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7" name="Овал 6"/>
          <p:cNvSpPr/>
          <p:nvPr/>
        </p:nvSpPr>
        <p:spPr>
          <a:xfrm>
            <a:off x="1663477" y="1561414"/>
            <a:ext cx="1055234" cy="92460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latin typeface="Times New Roman" pitchFamily="18" charset="0"/>
                <a:cs typeface="Times New Roman" pitchFamily="18" charset="0"/>
              </a:rPr>
              <a:t>МБОУСОШ №4 </a:t>
            </a:r>
          </a:p>
        </p:txBody>
      </p:sp>
      <p:sp>
        <p:nvSpPr>
          <p:cNvPr id="8" name="Овал 7"/>
          <p:cNvSpPr/>
          <p:nvPr/>
        </p:nvSpPr>
        <p:spPr>
          <a:xfrm>
            <a:off x="207807" y="3116575"/>
            <a:ext cx="1055234" cy="92460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latin typeface="Times New Roman" pitchFamily="18" charset="0"/>
                <a:cs typeface="Times New Roman" pitchFamily="18" charset="0"/>
              </a:rPr>
              <a:t>МБОУСОШ №10</a:t>
            </a:r>
          </a:p>
        </p:txBody>
      </p:sp>
      <p:sp>
        <p:nvSpPr>
          <p:cNvPr id="9" name="Овал 8"/>
          <p:cNvSpPr/>
          <p:nvPr/>
        </p:nvSpPr>
        <p:spPr>
          <a:xfrm>
            <a:off x="852369" y="3950087"/>
            <a:ext cx="1055234" cy="92460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latin typeface="Times New Roman" pitchFamily="18" charset="0"/>
                <a:cs typeface="Times New Roman" pitchFamily="18" charset="0"/>
              </a:rPr>
              <a:t>МБОУСОШ №35</a:t>
            </a:r>
          </a:p>
        </p:txBody>
      </p:sp>
      <p:sp>
        <p:nvSpPr>
          <p:cNvPr id="10" name="Овал 9"/>
          <p:cNvSpPr/>
          <p:nvPr/>
        </p:nvSpPr>
        <p:spPr>
          <a:xfrm>
            <a:off x="1995386" y="3950087"/>
            <a:ext cx="1055234" cy="924605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latin typeface="Times New Roman" pitchFamily="18" charset="0"/>
                <a:cs typeface="Times New Roman" pitchFamily="18" charset="0"/>
              </a:rPr>
              <a:t>МБОУСОШ №16</a:t>
            </a:r>
          </a:p>
        </p:txBody>
      </p:sp>
      <p:sp>
        <p:nvSpPr>
          <p:cNvPr id="11" name="Овал 10"/>
          <p:cNvSpPr/>
          <p:nvPr/>
        </p:nvSpPr>
        <p:spPr>
          <a:xfrm>
            <a:off x="3009880" y="3518848"/>
            <a:ext cx="1055234" cy="92460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 ДО «Станция юных техников»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61850" y="5790559"/>
            <a:ext cx="4041396" cy="90426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Экосистема - ?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2127" y="1176557"/>
            <a:ext cx="6012149" cy="5770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05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территории Артемовского городского округа осуществляют образовательную деятельность 22 школы,  27 детских садов, 3 учреждения дополнительного образования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>
            <a:cxnSpLocks/>
          </p:cNvCxnSpPr>
          <p:nvPr/>
        </p:nvCxnSpPr>
        <p:spPr>
          <a:xfrm flipH="1">
            <a:off x="2191094" y="2494211"/>
            <a:ext cx="5503" cy="240001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cxnSpLocks/>
          </p:cNvCxnSpPr>
          <p:nvPr/>
        </p:nvCxnSpPr>
        <p:spPr>
          <a:xfrm flipV="1">
            <a:off x="1258551" y="3372251"/>
            <a:ext cx="216885" cy="70070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cxnSpLocks/>
          </p:cNvCxnSpPr>
          <p:nvPr/>
        </p:nvCxnSpPr>
        <p:spPr>
          <a:xfrm>
            <a:off x="2332343" y="3729679"/>
            <a:ext cx="70680" cy="220408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cxnSpLocks/>
          </p:cNvCxnSpPr>
          <p:nvPr/>
        </p:nvCxnSpPr>
        <p:spPr>
          <a:xfrm flipH="1">
            <a:off x="1616427" y="3709534"/>
            <a:ext cx="213395" cy="299433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cxnSpLocks/>
          </p:cNvCxnSpPr>
          <p:nvPr/>
        </p:nvCxnSpPr>
        <p:spPr>
          <a:xfrm flipH="1" flipV="1">
            <a:off x="2642533" y="3453040"/>
            <a:ext cx="441548" cy="276639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xmlns="" id="{05A1D280-89AC-44D4-AF28-90403C6774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9762690"/>
              </p:ext>
            </p:extLst>
          </p:nvPr>
        </p:nvGraphicFramePr>
        <p:xfrm>
          <a:off x="4248567" y="2004988"/>
          <a:ext cx="4756162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27308">
                  <a:extLst>
                    <a:ext uri="{9D8B030D-6E8A-4147-A177-3AD203B41FA5}">
                      <a16:colId xmlns:a16="http://schemas.microsoft.com/office/drawing/2014/main" xmlns="" val="2529981216"/>
                    </a:ext>
                  </a:extLst>
                </a:gridCol>
                <a:gridCol w="328854">
                  <a:extLst>
                    <a:ext uri="{9D8B030D-6E8A-4147-A177-3AD203B41FA5}">
                      <a16:colId xmlns:a16="http://schemas.microsoft.com/office/drawing/2014/main" xmlns="" val="1516799440"/>
                    </a:ext>
                  </a:extLst>
                </a:gridCol>
              </a:tblGrid>
              <a:tr h="690142">
                <a:tc>
                  <a:txBody>
                    <a:bodyPr/>
                    <a:lstStyle/>
                    <a:p>
                      <a:pPr marL="1778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Численность обучающихся общеобразовательной организации, осваивающих два и более учебных предмета из числа предметных областей «Естественнонаучные предметы», «Естественные науки», «Математика и информатика», «Обществознание и естествознание», «Технология» и (или) курсы внеурочной деятельности </a:t>
                      </a:r>
                      <a:r>
                        <a:rPr lang="ru-RU" sz="1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общеинтеллектуальной</a:t>
                      </a: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направленности с использованием средств обучения и воспитания Центра «Точка роста»  (человек)</a:t>
                      </a:r>
                      <a:endParaRPr lang="ru-RU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252</a:t>
                      </a:r>
                      <a:endParaRPr lang="ru-RU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2008200963"/>
                  </a:ext>
                </a:extLst>
              </a:tr>
              <a:tr h="437387">
                <a:tc>
                  <a:txBody>
                    <a:bodyPr/>
                    <a:lstStyle/>
                    <a:p>
                      <a:pPr marL="17780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Численность обучающихся общеобразовательной организации, осваивающих дополнительные общеобразовательные программы технической и естественнонаучной направленности с использованием средств обучения и воспитания Центра «Точка роста»  (человек)  </a:t>
                      </a:r>
                      <a:endParaRPr lang="ru-RU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</a:t>
                      </a:r>
                      <a:endParaRPr lang="ru-RU" sz="10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541787461"/>
                  </a:ext>
                </a:extLst>
              </a:tr>
              <a:tr h="2782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Доля педагогических работников центра «Точка роста», прошедших обучение по программам из реестра программ повышения квалификации федерального оператора (%)</a:t>
                      </a:r>
                      <a:endParaRPr lang="ru-RU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</a:t>
                      </a:r>
                      <a:endParaRPr lang="ru-RU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073165969"/>
                  </a:ext>
                </a:extLst>
              </a:tr>
              <a:tr h="539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kern="1200" dirty="0">
                          <a:solidFill>
                            <a:schemeClr val="lt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Охват обучающихся общеобразовательных организаций программами основного общего и дополнительного образования на созданной (обновленной) материально-технической базе с использованием сетевой формы реализации образовательных программ</a:t>
                      </a:r>
                      <a:endParaRPr lang="ru-RU" sz="1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3052267420"/>
                  </a:ext>
                </a:extLst>
              </a:tr>
            </a:tbl>
          </a:graphicData>
        </a:graphic>
      </p:graphicFrame>
      <p:sp>
        <p:nvSpPr>
          <p:cNvPr id="14" name="Стрелка: штриховая вправо 13">
            <a:extLst>
              <a:ext uri="{FF2B5EF4-FFF2-40B4-BE49-F238E27FC236}">
                <a16:creationId xmlns:a16="http://schemas.microsoft.com/office/drawing/2014/main" xmlns="" id="{2D6BA3C1-9C32-4C1D-9A3D-FFF28A49BA09}"/>
              </a:ext>
            </a:extLst>
          </p:cNvPr>
          <p:cNvSpPr/>
          <p:nvPr/>
        </p:nvSpPr>
        <p:spPr>
          <a:xfrm rot="20885899">
            <a:off x="2649721" y="2661799"/>
            <a:ext cx="1588184" cy="310837"/>
          </a:xfrm>
          <a:prstGeom prst="stripedRightArrow">
            <a:avLst>
              <a:gd name="adj1" fmla="val 47648"/>
              <a:gd name="adj2" fmla="val 623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Достигнутые показатели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90C895E2-E9F1-490A-8D53-78F90E27FC37}"/>
              </a:ext>
            </a:extLst>
          </p:cNvPr>
          <p:cNvSpPr/>
          <p:nvPr/>
        </p:nvSpPr>
        <p:spPr>
          <a:xfrm>
            <a:off x="302004" y="1818030"/>
            <a:ext cx="1158057" cy="107852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25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МБОУСОШ №19</a:t>
            </a:r>
          </a:p>
          <a:p>
            <a:pPr algn="ctr"/>
            <a:r>
              <a:rPr lang="ru-RU" sz="825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(медицинский класс)</a:t>
            </a:r>
          </a:p>
        </p:txBody>
      </p: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21D37658-CD6C-4B90-AB34-54CB35E0BEAA}"/>
              </a:ext>
            </a:extLst>
          </p:cNvPr>
          <p:cNvCxnSpPr>
            <a:cxnSpLocks/>
          </p:cNvCxnSpPr>
          <p:nvPr/>
        </p:nvCxnSpPr>
        <p:spPr>
          <a:xfrm>
            <a:off x="1339071" y="2687300"/>
            <a:ext cx="272730" cy="195604"/>
          </a:xfrm>
          <a:prstGeom prst="straightConnector1">
            <a:avLst/>
          </a:prstGeom>
          <a:ln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8" name="Рисунок 1027">
            <a:extLst>
              <a:ext uri="{FF2B5EF4-FFF2-40B4-BE49-F238E27FC236}">
                <a16:creationId xmlns:a16="http://schemas.microsoft.com/office/drawing/2014/main" xmlns="" id="{3F3440FB-3E99-48CA-9714-8C29F27A8A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89" t="15602" r="17724" b="19966"/>
          <a:stretch/>
        </p:blipFill>
        <p:spPr>
          <a:xfrm>
            <a:off x="5638800" y="5090288"/>
            <a:ext cx="2257983" cy="159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3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https://myslide.ru/documents_7/8bbd0b5fea9b7407559b7ab535c6dada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2"/>
          <a:stretch/>
        </p:blipFill>
        <p:spPr bwMode="auto">
          <a:xfrm>
            <a:off x="280833" y="609600"/>
            <a:ext cx="8676499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353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07731" y="1018477"/>
            <a:ext cx="1784971" cy="98342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45816" y="285712"/>
            <a:ext cx="7636184" cy="73276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315720" marR="5080" indent="-1303020">
              <a:lnSpc>
                <a:spcPts val="2590"/>
              </a:lnSpc>
              <a:spcBef>
                <a:spcPts val="425"/>
              </a:spcBef>
              <a:tabLst>
                <a:tab pos="1275715" algn="l"/>
              </a:tabLst>
            </a:pPr>
            <a:r>
              <a:rPr lang="ru-RU" dirty="0" smtClean="0"/>
              <a:t>НП + </a:t>
            </a:r>
            <a:r>
              <a:rPr dirty="0" smtClean="0"/>
              <a:t>АСИ</a:t>
            </a:r>
            <a:r>
              <a:rPr spc="-45" dirty="0" smtClean="0"/>
              <a:t> </a:t>
            </a:r>
            <a:r>
              <a:rPr dirty="0"/>
              <a:t>+</a:t>
            </a:r>
            <a:r>
              <a:rPr spc="-40" dirty="0"/>
              <a:t> </a:t>
            </a:r>
            <a:r>
              <a:rPr spc="-25" dirty="0"/>
              <a:t>…:</a:t>
            </a:r>
            <a:r>
              <a:rPr dirty="0"/>
              <a:t>	</a:t>
            </a:r>
            <a:r>
              <a:rPr spc="-10" dirty="0"/>
              <a:t>культивация</a:t>
            </a:r>
            <a:r>
              <a:rPr spc="-60" dirty="0"/>
              <a:t> </a:t>
            </a:r>
            <a:r>
              <a:rPr spc="-10" dirty="0"/>
              <a:t>инновационно- </a:t>
            </a:r>
            <a:r>
              <a:rPr dirty="0"/>
              <a:t>образовательных</a:t>
            </a:r>
            <a:r>
              <a:rPr spc="-80" dirty="0"/>
              <a:t> </a:t>
            </a:r>
            <a:r>
              <a:rPr spc="-10" dirty="0"/>
              <a:t>экосистем</a:t>
            </a:r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189533" y="1494669"/>
            <a:ext cx="6655312" cy="435247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r>
              <a:rPr lang="ru-RU" sz="2000" b="1" dirty="0">
                <a:latin typeface="+mn-lt"/>
              </a:rPr>
              <a:t>У</a:t>
            </a:r>
            <a:r>
              <a:rPr lang="ru-RU" sz="2000" b="1" dirty="0" smtClean="0">
                <a:latin typeface="+mn-lt"/>
              </a:rPr>
              <a:t>лучшение качества услуг и сервисов в социальной сфере, направленных на удовлетворение потребностей человека в различных жизненных ситуациях</a:t>
            </a: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dirty="0">
              <a:latin typeface="+mn-lt"/>
              <a:cs typeface="Calibri"/>
            </a:endParaRPr>
          </a:p>
          <a:p>
            <a:pPr marL="12700" marR="1056640">
              <a:lnSpc>
                <a:spcPct val="100000"/>
              </a:lnSpc>
            </a:pPr>
            <a:r>
              <a:rPr lang="ru-RU" sz="2000" b="1" dirty="0" smtClean="0">
                <a:latin typeface="+mn-lt"/>
              </a:rPr>
              <a:t>Обеспечение</a:t>
            </a:r>
            <a:r>
              <a:rPr lang="ru-RU" sz="2000" b="1" dirty="0">
                <a:latin typeface="+mn-lt"/>
              </a:rPr>
              <a:t> глобальной конкурентоспособности российского </a:t>
            </a:r>
            <a:r>
              <a:rPr lang="ru-RU" sz="2000" b="1" dirty="0" smtClean="0">
                <a:latin typeface="+mn-lt"/>
              </a:rPr>
              <a:t>образования</a:t>
            </a:r>
            <a:endParaRPr lang="ru-RU" sz="2000" b="1" dirty="0">
              <a:latin typeface="+mn-lt"/>
            </a:endParaRPr>
          </a:p>
          <a:p>
            <a:pPr marL="12700" marR="1056640">
              <a:lnSpc>
                <a:spcPct val="100000"/>
              </a:lnSpc>
            </a:pPr>
            <a:endParaRPr lang="ru-RU" sz="2400" b="1" dirty="0" smtClean="0">
              <a:latin typeface="+mn-lt"/>
              <a:cs typeface="Calibri"/>
            </a:endParaRPr>
          </a:p>
          <a:p>
            <a:pPr marL="12700" marR="1056640">
              <a:lnSpc>
                <a:spcPct val="100000"/>
              </a:lnSpc>
            </a:pPr>
            <a:r>
              <a:rPr lang="ru-RU" sz="2000" b="1" dirty="0" smtClean="0">
                <a:latin typeface="+mn-lt"/>
                <a:cs typeface="Calibri"/>
              </a:rPr>
              <a:t>Развитие технического образования</a:t>
            </a:r>
          </a:p>
          <a:p>
            <a:pPr marL="12700" marR="1056640">
              <a:lnSpc>
                <a:spcPct val="100000"/>
              </a:lnSpc>
            </a:pPr>
            <a:endParaRPr lang="ru-RU" sz="2000" b="1" dirty="0" smtClean="0">
              <a:latin typeface="+mn-lt"/>
              <a:cs typeface="Calibri"/>
            </a:endParaRPr>
          </a:p>
          <a:p>
            <a:pPr marL="12700" marR="1056640">
              <a:lnSpc>
                <a:spcPct val="100000"/>
              </a:lnSpc>
            </a:pPr>
            <a:r>
              <a:rPr lang="ru-RU" sz="2000" b="1" dirty="0" smtClean="0">
                <a:latin typeface="+mn-lt"/>
                <a:cs typeface="Calibri"/>
              </a:rPr>
              <a:t>Развитие естественно-научного образования </a:t>
            </a:r>
          </a:p>
          <a:p>
            <a:pPr marL="12700" marR="1056640">
              <a:lnSpc>
                <a:spcPct val="100000"/>
              </a:lnSpc>
            </a:pPr>
            <a:endParaRPr lang="ru-RU" sz="2000" b="1" dirty="0">
              <a:latin typeface="+mn-lt"/>
              <a:cs typeface="Calibri"/>
            </a:endParaRPr>
          </a:p>
          <a:p>
            <a:pPr marL="12700" marR="1056640">
              <a:lnSpc>
                <a:spcPct val="100000"/>
              </a:lnSpc>
            </a:pPr>
            <a:r>
              <a:rPr lang="ru-RU" sz="2000" b="1" dirty="0" smtClean="0">
                <a:latin typeface="+mn-lt"/>
                <a:cs typeface="Calibri"/>
              </a:rPr>
              <a:t>Социальное предпринимательство</a:t>
            </a:r>
          </a:p>
          <a:p>
            <a:pPr marL="12700" marR="1056640">
              <a:lnSpc>
                <a:spcPct val="100000"/>
              </a:lnSpc>
            </a:pPr>
            <a:endParaRPr lang="ru-RU" sz="2000" b="1" dirty="0" smtClean="0">
              <a:latin typeface="+mn-lt"/>
              <a:cs typeface="Calibri"/>
            </a:endParaRPr>
          </a:p>
          <a:p>
            <a:pPr marL="12700" marR="1056640">
              <a:lnSpc>
                <a:spcPct val="100000"/>
              </a:lnSpc>
            </a:pPr>
            <a:r>
              <a:rPr lang="ru-RU" sz="2000" b="1" dirty="0" smtClean="0">
                <a:latin typeface="+mn-lt"/>
                <a:cs typeface="Calibri"/>
              </a:rPr>
              <a:t>Модернизация школьных систем образования</a:t>
            </a:r>
            <a:endParaRPr lang="ru-RU" sz="2000" b="1" dirty="0">
              <a:latin typeface="+mn-lt"/>
              <a:cs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" t="10952" r="68586" b="6268"/>
          <a:stretch/>
        </p:blipFill>
        <p:spPr bwMode="auto">
          <a:xfrm>
            <a:off x="6011506" y="2250946"/>
            <a:ext cx="1387264" cy="123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770" y="3310052"/>
            <a:ext cx="1380415" cy="91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Сергей\Downloads\Screenshot_20220131-001943_Instagram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7" r="72405" b="56927"/>
          <a:stretch/>
        </p:blipFill>
        <p:spPr bwMode="auto">
          <a:xfrm>
            <a:off x="5663204" y="4126438"/>
            <a:ext cx="1319661" cy="117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05" y="5209477"/>
            <a:ext cx="2063097" cy="127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807464" y="1050211"/>
            <a:ext cx="6301740" cy="369332"/>
          </a:xfrm>
        </p:spPr>
        <p:txBody>
          <a:bodyPr/>
          <a:lstStyle/>
          <a:p>
            <a:r>
              <a:rPr lang="ru-RU" sz="2400" b="1" dirty="0" smtClean="0"/>
              <a:t>«Получение профессии вместе с аттестатом»</a:t>
            </a: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71642"/>
            <a:ext cx="1056498" cy="571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886200" y="119869"/>
            <a:ext cx="40288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Жизненная ситуация </a:t>
            </a:r>
            <a:endParaRPr lang="ru-RU" sz="28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6" r="18937" b="15996"/>
          <a:stretch/>
        </p:blipFill>
        <p:spPr bwMode="auto">
          <a:xfrm>
            <a:off x="304800" y="1431735"/>
            <a:ext cx="435283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Текст 2"/>
          <p:cNvSpPr txBox="1">
            <a:spLocks/>
          </p:cNvSpPr>
          <p:nvPr/>
        </p:nvSpPr>
        <p:spPr>
          <a:xfrm>
            <a:off x="604449" y="5181600"/>
            <a:ext cx="828294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i="1" dirty="0" err="1" smtClean="0"/>
              <a:t>Арсеньевский</a:t>
            </a:r>
            <a:r>
              <a:rPr lang="ru-RU" sz="2400" i="1" dirty="0" smtClean="0"/>
              <a:t> ГО, Артемовский ГО, Владивостокский ГО, Находкинский ГО, Уссурийский ГО</a:t>
            </a:r>
          </a:p>
        </p:txBody>
      </p:sp>
      <p:sp>
        <p:nvSpPr>
          <p:cNvPr id="10" name="Текст 2"/>
          <p:cNvSpPr txBox="1">
            <a:spLocks/>
          </p:cNvSpPr>
          <p:nvPr/>
        </p:nvSpPr>
        <p:spPr>
          <a:xfrm>
            <a:off x="4419600" y="1630117"/>
            <a:ext cx="4343400" cy="32624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u="sng" dirty="0" smtClean="0"/>
              <a:t>Профессии:</a:t>
            </a:r>
          </a:p>
          <a:p>
            <a:pPr algn="ctr"/>
            <a:endParaRPr lang="ru-RU" sz="24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Лаборант химического анализа, младшая мед сестра, сестринское дело – </a:t>
            </a:r>
            <a:r>
              <a:rPr lang="ru-RU" sz="2000" b="1" dirty="0" smtClean="0"/>
              <a:t>54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Спасатели –</a:t>
            </a:r>
            <a:r>
              <a:rPr lang="ru-RU" sz="2000" b="1" dirty="0" smtClean="0"/>
              <a:t> 10</a:t>
            </a:r>
          </a:p>
          <a:p>
            <a:endParaRPr lang="ru-RU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/>
              <a:t>Слесарь, сварщик, машинист –</a:t>
            </a:r>
            <a:r>
              <a:rPr lang="ru-RU" sz="2000" b="1" dirty="0" smtClean="0"/>
              <a:t>145</a:t>
            </a:r>
          </a:p>
          <a:p>
            <a:endParaRPr lang="ru-RU" sz="2400" i="1" dirty="0" smtClean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95756"/>
            <a:ext cx="1127272" cy="59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6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288" y="1019456"/>
            <a:ext cx="8282940" cy="707886"/>
          </a:xfrm>
        </p:spPr>
        <p:txBody>
          <a:bodyPr/>
          <a:lstStyle/>
          <a:p>
            <a:r>
              <a:rPr lang="ru-RU" sz="2800" b="1" dirty="0" smtClean="0"/>
              <a:t>«Повышение правовой грамотности родителей»</a:t>
            </a:r>
          </a:p>
          <a:p>
            <a:endParaRPr lang="ru-RU" dirty="0"/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6635" y="89979"/>
            <a:ext cx="1056498" cy="5714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38600" y="138206"/>
            <a:ext cx="4229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Жизненная ситуация 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88" y="2154935"/>
            <a:ext cx="3122613" cy="35762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86200" y="2743200"/>
            <a:ext cx="495300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1</a:t>
            </a:r>
            <a:r>
              <a:rPr lang="ru-RU" b="1" dirty="0" smtClean="0"/>
              <a:t>.</a:t>
            </a:r>
            <a:r>
              <a:rPr lang="ru-RU" sz="1600" b="1" dirty="0" smtClean="0"/>
              <a:t>Онлайн рубрика «Вопрос-ответ» в социальной </a:t>
            </a:r>
            <a:r>
              <a:rPr lang="ru-RU" sz="1600" b="1" dirty="0" smtClean="0"/>
              <a:t>сети</a:t>
            </a:r>
            <a:endParaRPr lang="en-US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2.Онлайн трансляция «Прямой разговор с министром»</a:t>
            </a:r>
            <a:endParaRPr lang="en-US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3.Методические дни на территории муниципальных образований</a:t>
            </a:r>
            <a:endParaRPr lang="en-US" sz="1600" b="1" dirty="0" smtClean="0"/>
          </a:p>
          <a:p>
            <a:endParaRPr lang="ru-RU" sz="1600" b="1" dirty="0" smtClean="0"/>
          </a:p>
          <a:p>
            <a:r>
              <a:rPr lang="ru-RU" sz="1600" b="1" dirty="0" smtClean="0"/>
              <a:t>4.Общешкольные (общегородские) тематические родительские собрания </a:t>
            </a:r>
            <a:endParaRPr lang="ru-RU" sz="16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89978"/>
            <a:ext cx="1077586" cy="57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96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1825684"/>
            <a:ext cx="6096762" cy="2743200"/>
          </a:xfrm>
        </p:spPr>
      </p:sp>
      <p:sp>
        <p:nvSpPr>
          <p:cNvPr id="6" name="Прямоугольник 5"/>
          <p:cNvSpPr/>
          <p:nvPr/>
        </p:nvSpPr>
        <p:spPr>
          <a:xfrm>
            <a:off x="76200" y="1837817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defTabSz="685800" rtl="0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Приморского края</a:t>
            </a:r>
          </a:p>
          <a:p>
            <a:pPr algn="l" defTabSz="685800" rtl="0"/>
            <a:endParaRPr lang="ru-RU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 rtl="0"/>
            <a:r>
              <a:rPr lang="ru-RU" sz="16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Министерство профессионального образования и занятости населения Приморского края</a:t>
            </a:r>
          </a:p>
          <a:p>
            <a:pPr algn="l" defTabSz="685800" rtl="0"/>
            <a:endParaRPr lang="ru-RU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 defTabSz="685800" rtl="0"/>
            <a:r>
              <a:rPr lang="ru-RU" sz="1600" b="1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ДВФУ</a:t>
            </a:r>
            <a:endPara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84571" y="1339176"/>
            <a:ext cx="32362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685800" rtl="0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Нехватка кадров в технических областях </a:t>
            </a:r>
          </a:p>
          <a:p>
            <a:pPr algn="l" defTabSz="685800" rtl="0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 rtl="0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качества дополнительного образования</a:t>
            </a:r>
          </a:p>
          <a:p>
            <a:pPr algn="l" defTabSz="685800" rtl="0"/>
            <a:endParaRPr lang="ru-RU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685800" rtl="0"/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Утрата человеческого капитала</a:t>
            </a:r>
            <a:endPara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72614" y="3301066"/>
            <a:ext cx="52239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rtl="0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инженерных профессий, возвращение массового интереса молодежи к научно-техническому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творчеству, освоение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 технологий для обеспечения региона квалифицированными кадрами в технических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областях </a:t>
            </a:r>
            <a:endPara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83627" y="5874989"/>
            <a:ext cx="2729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rtl="0"/>
            <a:r>
              <a:rPr lang="ru-RU" sz="1600" b="1" i="1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Срок реализации: 2022-2023</a:t>
            </a:r>
            <a:endParaRPr lang="ru-RU" sz="1600" b="1" i="1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05000" y="370653"/>
            <a:ext cx="53751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/>
              <a:t>Прорыв технического образования: </a:t>
            </a:r>
            <a:endParaRPr lang="ru-RU" sz="24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8272"/>
            <a:ext cx="1112961" cy="73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6230470" y="723623"/>
            <a:ext cx="2732709" cy="615553"/>
          </a:xfrm>
          <a:prstGeom prst="rect">
            <a:avLst/>
          </a:prstGeom>
        </p:spPr>
        <p:txBody>
          <a:bodyPr vert="horz" lIns="274320" tIns="45720" rIns="45720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i="1" dirty="0" err="1" smtClean="0">
                <a:solidFill>
                  <a:schemeClr val="tx1"/>
                </a:solidFill>
              </a:rPr>
              <a:t>ProTech</a:t>
            </a:r>
            <a:endParaRPr lang="ru-RU" sz="4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15373" y="1210230"/>
            <a:ext cx="3810000" cy="4001095"/>
          </a:xfrm>
        </p:spPr>
        <p:txBody>
          <a:bodyPr/>
          <a:lstStyle/>
          <a:p>
            <a:pPr algn="ctr"/>
            <a:r>
              <a:rPr lang="ru-RU" sz="2000" b="1" dirty="0" smtClean="0"/>
              <a:t>Развитие социального проектирования среди обучающихся и педагогов (учебный курс) </a:t>
            </a:r>
          </a:p>
          <a:p>
            <a:pPr algn="ctr"/>
            <a:endParaRPr lang="ru-RU" sz="2000" b="1" dirty="0"/>
          </a:p>
          <a:p>
            <a:pPr algn="ctr"/>
            <a:r>
              <a:rPr lang="ru-RU" sz="2000" b="1" dirty="0" smtClean="0"/>
              <a:t>Развитие предпринимательского мышления школьников </a:t>
            </a:r>
          </a:p>
          <a:p>
            <a:pPr algn="ctr"/>
            <a:r>
              <a:rPr lang="ru-RU" sz="2000" b="1" dirty="0" smtClean="0"/>
              <a:t>(курс по предпринимательскому </a:t>
            </a:r>
            <a:r>
              <a:rPr lang="ru-RU" sz="2000" b="1" dirty="0"/>
              <a:t>образованию</a:t>
            </a:r>
            <a:r>
              <a:rPr lang="ru-RU" sz="2000" b="1" dirty="0" smtClean="0"/>
              <a:t>)</a:t>
            </a:r>
          </a:p>
          <a:p>
            <a:pPr algn="ctr"/>
            <a:endParaRPr lang="ru-RU" sz="2000" b="1" dirty="0" smtClean="0"/>
          </a:p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Конкурс </a:t>
            </a:r>
            <a:r>
              <a:rPr lang="ru-RU" sz="2000" b="1" dirty="0"/>
              <a:t>социальных проектов</a:t>
            </a:r>
          </a:p>
          <a:p>
            <a:pPr algn="ctr"/>
            <a:endParaRPr lang="ru-RU" sz="20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14" y="1215708"/>
            <a:ext cx="3991615" cy="260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Фигура, имеющая форму буквы L 3"/>
          <p:cNvSpPr/>
          <p:nvPr/>
        </p:nvSpPr>
        <p:spPr>
          <a:xfrm>
            <a:off x="0" y="5308908"/>
            <a:ext cx="3829051" cy="1134266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Фигура, имеющая форму буквы L 4"/>
          <p:cNvSpPr/>
          <p:nvPr/>
        </p:nvSpPr>
        <p:spPr>
          <a:xfrm rot="5400000">
            <a:off x="-1878823" y="2762253"/>
            <a:ext cx="4457700" cy="685800"/>
          </a:xfrm>
          <a:prstGeom prst="corner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Фигура, имеющая форму буквы L 5"/>
          <p:cNvSpPr/>
          <p:nvPr/>
        </p:nvSpPr>
        <p:spPr>
          <a:xfrm rot="5400000">
            <a:off x="-1764761" y="2474453"/>
            <a:ext cx="4953004" cy="766099"/>
          </a:xfrm>
          <a:prstGeom prst="corner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Фигура, имеющая форму буквы L 6"/>
          <p:cNvSpPr/>
          <p:nvPr/>
        </p:nvSpPr>
        <p:spPr>
          <a:xfrm>
            <a:off x="328690" y="5334003"/>
            <a:ext cx="3405109" cy="824821"/>
          </a:xfrm>
          <a:prstGeom prst="corner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0"/>
            <a:endParaRPr lang="ru-RU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754237" y="606173"/>
            <a:ext cx="76200" cy="5140240"/>
          </a:xfrm>
          <a:prstGeom prst="line">
            <a:avLst/>
          </a:prstGeom>
          <a:ln w="539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вал 8"/>
          <p:cNvSpPr/>
          <p:nvPr/>
        </p:nvSpPr>
        <p:spPr>
          <a:xfrm>
            <a:off x="4496733" y="1006440"/>
            <a:ext cx="591208" cy="58796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/>
              <a:t>34</a:t>
            </a:r>
            <a:endParaRPr lang="ru-RU" sz="1500" b="1" dirty="0"/>
          </a:p>
        </p:txBody>
      </p:sp>
      <p:sp>
        <p:nvSpPr>
          <p:cNvPr id="14" name="Овал 13"/>
          <p:cNvSpPr/>
          <p:nvPr/>
        </p:nvSpPr>
        <p:spPr>
          <a:xfrm>
            <a:off x="4458633" y="2916797"/>
            <a:ext cx="591208" cy="58796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/>
              <a:t>34</a:t>
            </a:r>
            <a:endParaRPr lang="ru-RU" sz="1500" b="1" dirty="0"/>
          </a:p>
        </p:txBody>
      </p:sp>
      <p:sp>
        <p:nvSpPr>
          <p:cNvPr id="15" name="Овал 14"/>
          <p:cNvSpPr/>
          <p:nvPr/>
        </p:nvSpPr>
        <p:spPr>
          <a:xfrm>
            <a:off x="4480441" y="4533173"/>
            <a:ext cx="591208" cy="58796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100</a:t>
            </a:r>
            <a:endParaRPr lang="ru-RU" sz="12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882370" y="5780095"/>
            <a:ext cx="2064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нварь-май 2022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5215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27761" y="1827022"/>
            <a:ext cx="8488476" cy="430887"/>
          </a:xfrm>
        </p:spPr>
        <p:txBody>
          <a:bodyPr/>
          <a:lstStyle/>
          <a:p>
            <a:r>
              <a:rPr lang="ru-RU" dirty="0"/>
              <a:t>Успешный ребенок</a:t>
            </a:r>
          </a:p>
        </p:txBody>
      </p:sp>
      <p:sp>
        <p:nvSpPr>
          <p:cNvPr id="14" name="Google Shape;59;p2"/>
          <p:cNvSpPr/>
          <p:nvPr/>
        </p:nvSpPr>
        <p:spPr>
          <a:xfrm>
            <a:off x="6879006" y="4676312"/>
            <a:ext cx="2016612" cy="1968962"/>
          </a:xfrm>
          <a:prstGeom prst="roundRect">
            <a:avLst>
              <a:gd name="adj" fmla="val 3485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0060" tIns="30022" rIns="60060" bIns="30022" anchor="ctr" anchorCtr="0">
            <a:noAutofit/>
          </a:bodyPr>
          <a:lstStyle/>
          <a:p>
            <a:pPr algn="ctr"/>
            <a:endParaRPr sz="1182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9664"/>
            <a:ext cx="6096000" cy="45866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91512">
            <a:off x="3437582" y="2074854"/>
            <a:ext cx="6247145" cy="470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Группа 71"/>
          <p:cNvGrpSpPr/>
          <p:nvPr/>
        </p:nvGrpSpPr>
        <p:grpSpPr>
          <a:xfrm>
            <a:off x="161180" y="-3835383"/>
            <a:ext cx="8878826" cy="10261566"/>
            <a:chOff x="666750" y="-5669630"/>
            <a:chExt cx="13030202" cy="12306308"/>
          </a:xfrm>
        </p:grpSpPr>
        <p:sp>
          <p:nvSpPr>
            <p:cNvPr id="73" name="Дуга 72"/>
            <p:cNvSpPr/>
            <p:nvPr/>
          </p:nvSpPr>
          <p:spPr>
            <a:xfrm rot="5400000">
              <a:off x="1028697" y="-6031576"/>
              <a:ext cx="12306308" cy="13030200"/>
            </a:xfrm>
            <a:prstGeom prst="arc">
              <a:avLst>
                <a:gd name="adj1" fmla="val 16282645"/>
                <a:gd name="adj2" fmla="val 5401056"/>
              </a:avLst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Дуга 73"/>
            <p:cNvSpPr/>
            <p:nvPr/>
          </p:nvSpPr>
          <p:spPr>
            <a:xfrm rot="5400000">
              <a:off x="1193977" y="-5866301"/>
              <a:ext cx="11975747" cy="13030202"/>
            </a:xfrm>
            <a:prstGeom prst="arc">
              <a:avLst>
                <a:gd name="adj1" fmla="val 16282645"/>
                <a:gd name="adj2" fmla="val 5401056"/>
              </a:avLst>
            </a:prstGeom>
            <a:solidFill>
              <a:srgbClr val="DDF2F9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Дуга 77"/>
            <p:cNvSpPr/>
            <p:nvPr/>
          </p:nvSpPr>
          <p:spPr>
            <a:xfrm rot="5400000">
              <a:off x="2600209" y="-4293116"/>
              <a:ext cx="9217656" cy="10265181"/>
            </a:xfrm>
            <a:prstGeom prst="arc">
              <a:avLst>
                <a:gd name="adj1" fmla="val 16334471"/>
                <a:gd name="adj2" fmla="val 5270434"/>
              </a:avLst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Дуга 78"/>
            <p:cNvSpPr/>
            <p:nvPr/>
          </p:nvSpPr>
          <p:spPr>
            <a:xfrm rot="5400000">
              <a:off x="2433379" y="-4593297"/>
              <a:ext cx="9551321" cy="10265180"/>
            </a:xfrm>
            <a:prstGeom prst="arc">
              <a:avLst>
                <a:gd name="adj1" fmla="val 16282645"/>
                <a:gd name="adj2" fmla="val 527043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Дуга 84"/>
            <p:cNvSpPr/>
            <p:nvPr/>
          </p:nvSpPr>
          <p:spPr>
            <a:xfrm rot="5400000">
              <a:off x="5607627" y="-1119686"/>
              <a:ext cx="3202821" cy="4381440"/>
            </a:xfrm>
            <a:prstGeom prst="arc">
              <a:avLst>
                <a:gd name="adj1" fmla="val 16054326"/>
                <a:gd name="adj2" fmla="val 5548860"/>
              </a:avLst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Дуга 85"/>
            <p:cNvSpPr/>
            <p:nvPr/>
          </p:nvSpPr>
          <p:spPr>
            <a:xfrm rot="5400000">
              <a:off x="5591470" y="-1450243"/>
              <a:ext cx="3202821" cy="4381440"/>
            </a:xfrm>
            <a:prstGeom prst="arc">
              <a:avLst>
                <a:gd name="adj1" fmla="val 15932575"/>
                <a:gd name="adj2" fmla="val 5548860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" name="Дуга 92"/>
            <p:cNvSpPr/>
            <p:nvPr/>
          </p:nvSpPr>
          <p:spPr>
            <a:xfrm rot="5400000">
              <a:off x="6367024" y="-527982"/>
              <a:ext cx="1768578" cy="2254292"/>
            </a:xfrm>
            <a:prstGeom prst="arc">
              <a:avLst>
                <a:gd name="adj1" fmla="val 16200000"/>
                <a:gd name="adj2" fmla="val 5151920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Дуга 93"/>
            <p:cNvSpPr/>
            <p:nvPr/>
          </p:nvSpPr>
          <p:spPr>
            <a:xfrm rot="5400000">
              <a:off x="6497233" y="-546265"/>
              <a:ext cx="1499810" cy="2251398"/>
            </a:xfrm>
            <a:prstGeom prst="arc">
              <a:avLst>
                <a:gd name="adj1" fmla="val 16200000"/>
                <a:gd name="adj2" fmla="val 515192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23" y="87908"/>
            <a:ext cx="8665819" cy="13055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63380" y="971490"/>
            <a:ext cx="12235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НП Образование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40273" y="870115"/>
            <a:ext cx="173977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Модернизация системы школьного образования </a:t>
            </a:r>
            <a:endParaRPr lang="ru-RU" sz="1050" b="1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3135112" y="2170502"/>
            <a:ext cx="3341" cy="19718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2482570" y="3880654"/>
            <a:ext cx="1531717" cy="415498"/>
            <a:chOff x="7466771" y="2773393"/>
            <a:chExt cx="2535371" cy="553523"/>
          </a:xfrm>
        </p:grpSpPr>
        <p:sp>
          <p:nvSpPr>
            <p:cNvPr id="31" name="TextBox 30"/>
            <p:cNvSpPr txBox="1"/>
            <p:nvPr/>
          </p:nvSpPr>
          <p:spPr>
            <a:xfrm>
              <a:off x="7552203" y="2773393"/>
              <a:ext cx="2449939" cy="553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Медицинский, инженерный класс</a:t>
              </a:r>
              <a:endParaRPr lang="ru-RU" sz="105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Овал 31"/>
            <p:cNvSpPr/>
            <p:nvPr/>
          </p:nvSpPr>
          <p:spPr>
            <a:xfrm>
              <a:off x="7466771" y="2817341"/>
              <a:ext cx="118625" cy="1110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3794828" y="1752600"/>
            <a:ext cx="1429735" cy="415498"/>
            <a:chOff x="5388884" y="3716636"/>
            <a:chExt cx="1319206" cy="553519"/>
          </a:xfrm>
        </p:grpSpPr>
        <p:sp>
          <p:nvSpPr>
            <p:cNvPr id="34" name="TextBox 33"/>
            <p:cNvSpPr txBox="1"/>
            <p:nvPr/>
          </p:nvSpPr>
          <p:spPr>
            <a:xfrm>
              <a:off x="5460247" y="3716636"/>
              <a:ext cx="1247843" cy="553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Современная школа</a:t>
              </a:r>
            </a:p>
          </p:txBody>
        </p:sp>
        <p:sp>
          <p:nvSpPr>
            <p:cNvPr id="35" name="Овал 34"/>
            <p:cNvSpPr/>
            <p:nvPr/>
          </p:nvSpPr>
          <p:spPr>
            <a:xfrm>
              <a:off x="5388884" y="3773582"/>
              <a:ext cx="118625" cy="1110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0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086862" y="1752600"/>
            <a:ext cx="856738" cy="577081"/>
            <a:chOff x="4504316" y="4274384"/>
            <a:chExt cx="1418117" cy="768776"/>
          </a:xfrm>
        </p:grpSpPr>
        <p:sp>
          <p:nvSpPr>
            <p:cNvPr id="40" name="TextBox 39"/>
            <p:cNvSpPr txBox="1"/>
            <p:nvPr/>
          </p:nvSpPr>
          <p:spPr>
            <a:xfrm>
              <a:off x="4599501" y="4274384"/>
              <a:ext cx="1322932" cy="768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Успех каждого ребенка</a:t>
              </a:r>
            </a:p>
          </p:txBody>
        </p:sp>
        <p:sp>
          <p:nvSpPr>
            <p:cNvPr id="41" name="Овал 40"/>
            <p:cNvSpPr/>
            <p:nvPr/>
          </p:nvSpPr>
          <p:spPr>
            <a:xfrm>
              <a:off x="4504316" y="4330702"/>
              <a:ext cx="118625" cy="1110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512730" y="3378967"/>
            <a:ext cx="3268011" cy="1916362"/>
            <a:chOff x="840470" y="1154439"/>
            <a:chExt cx="4995980" cy="2516436"/>
          </a:xfrm>
        </p:grpSpPr>
        <p:sp>
          <p:nvSpPr>
            <p:cNvPr id="43" name="TextBox 42"/>
            <p:cNvSpPr txBox="1"/>
            <p:nvPr/>
          </p:nvSpPr>
          <p:spPr>
            <a:xfrm>
              <a:off x="3775036" y="3125272"/>
              <a:ext cx="2061414" cy="5456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 sz="677">
                  <a:latin typeface="Arial" pitchFamily="34" charset="0"/>
                  <a:cs typeface="Arial" pitchFamily="34" charset="0"/>
                </a:defRPr>
              </a:lvl1pPr>
            </a:lstStyle>
            <a:p>
              <a:r>
                <a:rPr lang="ru-RU" sz="1050" b="1" dirty="0" smtClean="0">
                  <a:solidFill>
                    <a:srgbClr val="7030A0"/>
                  </a:solidFill>
                </a:rPr>
                <a:t>Дополнительное образование</a:t>
              </a:r>
              <a:endParaRPr lang="ru-RU" sz="1000" b="1" dirty="0">
                <a:solidFill>
                  <a:srgbClr val="7030A0"/>
                </a:solidFill>
              </a:endParaRPr>
            </a:p>
          </p:txBody>
        </p:sp>
        <p:sp>
          <p:nvSpPr>
            <p:cNvPr id="44" name="Овал 43"/>
            <p:cNvSpPr/>
            <p:nvPr/>
          </p:nvSpPr>
          <p:spPr>
            <a:xfrm flipH="1" flipV="1">
              <a:off x="4223160" y="2976991"/>
              <a:ext cx="147904" cy="116283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40470" y="1154439"/>
              <a:ext cx="887445" cy="33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НСИ</a:t>
              </a:r>
              <a:endParaRPr lang="ru-RU" sz="105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2057400" y="1752600"/>
            <a:ext cx="1434058" cy="577081"/>
            <a:chOff x="8182727" y="1491428"/>
            <a:chExt cx="2373728" cy="768775"/>
          </a:xfrm>
        </p:grpSpPr>
        <p:sp>
          <p:nvSpPr>
            <p:cNvPr id="51" name="TextBox 50"/>
            <p:cNvSpPr txBox="1"/>
            <p:nvPr/>
          </p:nvSpPr>
          <p:spPr>
            <a:xfrm>
              <a:off x="8247782" y="1491428"/>
              <a:ext cx="2308673" cy="768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Цифровая </a:t>
              </a:r>
            </a:p>
            <a:p>
              <a:r>
                <a:rPr lang="ru-RU" sz="105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образовательная </a:t>
              </a:r>
            </a:p>
            <a:p>
              <a:r>
                <a:rPr lang="ru-RU" sz="1050" b="1" dirty="0">
                  <a:solidFill>
                    <a:schemeClr val="accent2"/>
                  </a:solidFill>
                  <a:latin typeface="Arial" pitchFamily="34" charset="0"/>
                  <a:cs typeface="Arial" pitchFamily="34" charset="0"/>
                </a:rPr>
                <a:t>среда</a:t>
              </a:r>
            </a:p>
          </p:txBody>
        </p:sp>
        <p:sp>
          <p:nvSpPr>
            <p:cNvPr id="52" name="Овал 51"/>
            <p:cNvSpPr/>
            <p:nvPr/>
          </p:nvSpPr>
          <p:spPr>
            <a:xfrm>
              <a:off x="8182727" y="1545816"/>
              <a:ext cx="118625" cy="1110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846874" y="4743071"/>
            <a:ext cx="796984" cy="261610"/>
            <a:chOff x="5388884" y="3716636"/>
            <a:chExt cx="1319206" cy="348515"/>
          </a:xfrm>
        </p:grpSpPr>
        <p:sp>
          <p:nvSpPr>
            <p:cNvPr id="54" name="TextBox 53"/>
            <p:cNvSpPr txBox="1"/>
            <p:nvPr/>
          </p:nvSpPr>
          <p:spPr>
            <a:xfrm>
              <a:off x="5460247" y="3716636"/>
              <a:ext cx="1247843" cy="348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00" b="1" dirty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500+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5388884" y="3773582"/>
              <a:ext cx="118625" cy="111068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100" b="1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2091393" y="5156284"/>
            <a:ext cx="95660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Arial" pitchFamily="34" charset="0"/>
                <a:cs typeface="Arial" pitchFamily="34" charset="0"/>
              </a:rPr>
              <a:t>ЦНППМ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304733" y="4843790"/>
            <a:ext cx="10010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РМЦ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562600" y="5486400"/>
            <a:ext cx="10552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latin typeface="Arial" pitchFamily="34" charset="0"/>
                <a:cs typeface="Arial" pitchFamily="34" charset="0"/>
              </a:rPr>
              <a:t>РЦОИ</a:t>
            </a:r>
            <a:endParaRPr lang="ru-RU" sz="105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>
            <a:off x="7613980" y="3886972"/>
            <a:ext cx="2763" cy="858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Группа 74"/>
          <p:cNvGrpSpPr/>
          <p:nvPr/>
        </p:nvGrpSpPr>
        <p:grpSpPr>
          <a:xfrm>
            <a:off x="4878748" y="4698456"/>
            <a:ext cx="1347821" cy="276999"/>
            <a:chOff x="6252625" y="4767832"/>
            <a:chExt cx="1978007" cy="327169"/>
          </a:xfrm>
        </p:grpSpPr>
        <p:sp>
          <p:nvSpPr>
            <p:cNvPr id="76" name="TextBox 75"/>
            <p:cNvSpPr txBox="1"/>
            <p:nvPr/>
          </p:nvSpPr>
          <p:spPr>
            <a:xfrm>
              <a:off x="6343628" y="4767832"/>
              <a:ext cx="1887004" cy="327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PRO</a:t>
              </a:r>
              <a:r>
                <a:rPr lang="ru-RU" sz="1200" b="1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тех</a:t>
              </a:r>
              <a:endParaRPr lang="ru-RU" sz="12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Овал 76"/>
            <p:cNvSpPr/>
            <p:nvPr/>
          </p:nvSpPr>
          <p:spPr>
            <a:xfrm>
              <a:off x="6252625" y="4826396"/>
              <a:ext cx="105174" cy="9847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51272" y="1303183"/>
            <a:ext cx="193492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Краевые    проекты</a:t>
            </a:r>
          </a:p>
          <a:p>
            <a:pPr algn="ctr"/>
            <a:r>
              <a:rPr lang="ru-RU" sz="105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Ведомственные                  Региональные</a:t>
            </a:r>
          </a:p>
        </p:txBody>
      </p:sp>
      <p:grpSp>
        <p:nvGrpSpPr>
          <p:cNvPr id="81" name="Группа 80"/>
          <p:cNvGrpSpPr/>
          <p:nvPr/>
        </p:nvGrpSpPr>
        <p:grpSpPr>
          <a:xfrm>
            <a:off x="1281535" y="2448875"/>
            <a:ext cx="1170600" cy="461665"/>
            <a:chOff x="3629597" y="1119902"/>
            <a:chExt cx="1717924" cy="545282"/>
          </a:xfrm>
        </p:grpSpPr>
        <p:sp>
          <p:nvSpPr>
            <p:cNvPr id="82" name="TextBox 81"/>
            <p:cNvSpPr txBox="1"/>
            <p:nvPr/>
          </p:nvSpPr>
          <p:spPr>
            <a:xfrm>
              <a:off x="3708516" y="1119902"/>
              <a:ext cx="1639005" cy="5452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" dirty="0" smtClean="0">
                  <a:solidFill>
                    <a:srgbClr val="7030A0"/>
                  </a:solidFill>
                  <a:latin typeface="Arial" pitchFamily="34" charset="0"/>
                  <a:cs typeface="Arial" pitchFamily="34" charset="0"/>
                </a:rPr>
                <a:t>Социальное предпринимательство</a:t>
              </a:r>
              <a:endParaRPr lang="ru-RU" sz="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Овал 82"/>
            <p:cNvSpPr/>
            <p:nvPr/>
          </p:nvSpPr>
          <p:spPr>
            <a:xfrm>
              <a:off x="3629597" y="1170905"/>
              <a:ext cx="105174" cy="98474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677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3709992" y="532347"/>
            <a:ext cx="1838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Федеральные</a:t>
            </a:r>
          </a:p>
          <a:p>
            <a:pPr algn="ctr"/>
            <a:r>
              <a:rPr lang="ru-RU" sz="12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проекты</a:t>
            </a:r>
          </a:p>
        </p:txBody>
      </p:sp>
      <p:cxnSp>
        <p:nvCxnSpPr>
          <p:cNvPr id="87" name="Прямая соединительная линия 86"/>
          <p:cNvCxnSpPr>
            <a:stCxn id="35" idx="2"/>
            <a:endCxn id="45" idx="1"/>
          </p:cNvCxnSpPr>
          <p:nvPr/>
        </p:nvCxnSpPr>
        <p:spPr>
          <a:xfrm flipH="1">
            <a:off x="1512730" y="1837033"/>
            <a:ext cx="2282098" cy="1668892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>
            <a:stCxn id="35" idx="5"/>
            <a:endCxn id="43" idx="0"/>
          </p:cNvCxnSpPr>
          <p:nvPr/>
        </p:nvCxnSpPr>
        <p:spPr>
          <a:xfrm>
            <a:off x="3904564" y="1866509"/>
            <a:ext cx="201963" cy="3013322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>
            <a:stCxn id="35" idx="4"/>
            <a:endCxn id="77" idx="0"/>
          </p:cNvCxnSpPr>
          <p:nvPr/>
        </p:nvCxnSpPr>
        <p:spPr>
          <a:xfrm>
            <a:off x="3859110" y="1878719"/>
            <a:ext cx="1055471" cy="2869320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>
            <a:stCxn id="35" idx="3"/>
          </p:cNvCxnSpPr>
          <p:nvPr/>
        </p:nvCxnSpPr>
        <p:spPr>
          <a:xfrm flipH="1">
            <a:off x="1130357" y="1866509"/>
            <a:ext cx="2683299" cy="2675546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>
            <a:stCxn id="35" idx="3"/>
            <a:endCxn id="55" idx="7"/>
          </p:cNvCxnSpPr>
          <p:nvPr/>
        </p:nvCxnSpPr>
        <p:spPr>
          <a:xfrm flipH="1">
            <a:off x="2908045" y="1866509"/>
            <a:ext cx="905611" cy="2931518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2" name="Прямая соединительная линия 91"/>
          <p:cNvCxnSpPr>
            <a:stCxn id="35" idx="3"/>
            <a:endCxn id="32" idx="7"/>
          </p:cNvCxnSpPr>
          <p:nvPr/>
        </p:nvCxnSpPr>
        <p:spPr>
          <a:xfrm flipH="1">
            <a:off x="2543741" y="1866509"/>
            <a:ext cx="1269915" cy="2059344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6286912" y="1643591"/>
            <a:ext cx="173800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Модернизация систем школьного образования</a:t>
            </a:r>
            <a:endParaRPr lang="ru-RU" sz="105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9" name="Рисунок 98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395" y="5410949"/>
            <a:ext cx="331405" cy="380251"/>
          </a:xfrm>
          <a:prstGeom prst="rect">
            <a:avLst/>
          </a:prstGeom>
        </p:spPr>
      </p:pic>
      <p:pic>
        <p:nvPicPr>
          <p:cNvPr id="100" name="Рисунок 99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21" y="5762406"/>
            <a:ext cx="331895" cy="425221"/>
          </a:xfrm>
          <a:prstGeom prst="rect">
            <a:avLst/>
          </a:prstGeom>
        </p:spPr>
      </p:pic>
      <p:cxnSp>
        <p:nvCxnSpPr>
          <p:cNvPr id="102" name="Прямая соединительная линия 101"/>
          <p:cNvCxnSpPr/>
          <p:nvPr/>
        </p:nvCxnSpPr>
        <p:spPr>
          <a:xfrm flipH="1">
            <a:off x="2024486" y="4385555"/>
            <a:ext cx="4203" cy="1671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Рисунок 103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743" y="4429350"/>
            <a:ext cx="330488" cy="410636"/>
          </a:xfrm>
          <a:prstGeom prst="rect">
            <a:avLst/>
          </a:prstGeom>
        </p:spPr>
      </p:pic>
      <p:cxnSp>
        <p:nvCxnSpPr>
          <p:cNvPr id="110" name="Прямая соединительная линия 109"/>
          <p:cNvCxnSpPr>
            <a:stCxn id="77" idx="1"/>
          </p:cNvCxnSpPr>
          <p:nvPr/>
        </p:nvCxnSpPr>
        <p:spPr>
          <a:xfrm flipH="1" flipV="1">
            <a:off x="1348620" y="2599469"/>
            <a:ext cx="3540623" cy="216078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>
            <a:stCxn id="35" idx="3"/>
            <a:endCxn id="83" idx="5"/>
          </p:cNvCxnSpPr>
          <p:nvPr/>
        </p:nvCxnSpPr>
        <p:spPr>
          <a:xfrm flipH="1">
            <a:off x="1342706" y="1866509"/>
            <a:ext cx="2470950" cy="696711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>
            <a:stCxn id="150" idx="6"/>
            <a:endCxn id="55" idx="5"/>
          </p:cNvCxnSpPr>
          <p:nvPr/>
        </p:nvCxnSpPr>
        <p:spPr>
          <a:xfrm flipH="1" flipV="1">
            <a:off x="2908045" y="4856979"/>
            <a:ext cx="3023562" cy="915444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>
            <a:stCxn id="52" idx="3"/>
          </p:cNvCxnSpPr>
          <p:nvPr/>
        </p:nvCxnSpPr>
        <p:spPr>
          <a:xfrm flipH="1">
            <a:off x="1353201" y="1864589"/>
            <a:ext cx="714694" cy="584286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>
            <a:stCxn id="35" idx="3"/>
          </p:cNvCxnSpPr>
          <p:nvPr/>
        </p:nvCxnSpPr>
        <p:spPr>
          <a:xfrm flipH="1">
            <a:off x="2440273" y="1866509"/>
            <a:ext cx="1373383" cy="339736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>
            <a:stCxn id="41" idx="4"/>
          </p:cNvCxnSpPr>
          <p:nvPr/>
        </p:nvCxnSpPr>
        <p:spPr>
          <a:xfrm flipH="1">
            <a:off x="1130357" y="1878248"/>
            <a:ext cx="3992338" cy="2674498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7" name="Прямая соединительная линия 116"/>
          <p:cNvCxnSpPr>
            <a:stCxn id="150" idx="7"/>
            <a:endCxn id="31" idx="1"/>
          </p:cNvCxnSpPr>
          <p:nvPr/>
        </p:nvCxnSpPr>
        <p:spPr>
          <a:xfrm flipH="1" flipV="1">
            <a:off x="2534183" y="4088403"/>
            <a:ext cx="3386929" cy="1654543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/>
          <p:cNvCxnSpPr/>
          <p:nvPr/>
        </p:nvCxnSpPr>
        <p:spPr>
          <a:xfrm flipH="1">
            <a:off x="2425097" y="3984808"/>
            <a:ext cx="111121" cy="1345327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9" name="Прямая соединительная линия 118"/>
          <p:cNvCxnSpPr>
            <a:endCxn id="45" idx="1"/>
          </p:cNvCxnSpPr>
          <p:nvPr/>
        </p:nvCxnSpPr>
        <p:spPr>
          <a:xfrm flipH="1" flipV="1">
            <a:off x="1512730" y="3505925"/>
            <a:ext cx="1041506" cy="39550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5173371" y="1871245"/>
            <a:ext cx="2319122" cy="3054794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 flipV="1">
            <a:off x="1183800" y="2512186"/>
            <a:ext cx="79397" cy="2029690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>
            <a:endCxn id="32" idx="3"/>
          </p:cNvCxnSpPr>
          <p:nvPr/>
        </p:nvCxnSpPr>
        <p:spPr>
          <a:xfrm flipH="1">
            <a:off x="2493065" y="2235643"/>
            <a:ext cx="4811668" cy="1749162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>
            <a:endCxn id="149" idx="7"/>
          </p:cNvCxnSpPr>
          <p:nvPr/>
        </p:nvCxnSpPr>
        <p:spPr>
          <a:xfrm flipH="1">
            <a:off x="1546493" y="2218617"/>
            <a:ext cx="5685073" cy="1209117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5" name="Прямая соединительная линия 144"/>
          <p:cNvCxnSpPr>
            <a:endCxn id="44" idx="7"/>
          </p:cNvCxnSpPr>
          <p:nvPr/>
        </p:nvCxnSpPr>
        <p:spPr>
          <a:xfrm flipH="1">
            <a:off x="3739611" y="2170502"/>
            <a:ext cx="3565123" cy="2671994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609067" y="4956274"/>
            <a:ext cx="1157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>
                <a:latin typeface="Arial" pitchFamily="34" charset="0"/>
                <a:cs typeface="Arial" pitchFamily="34" charset="0"/>
              </a:rPr>
              <a:t>Ресурсные центры</a:t>
            </a:r>
          </a:p>
        </p:txBody>
      </p:sp>
      <p:cxnSp>
        <p:nvCxnSpPr>
          <p:cNvPr id="148" name="Прямая соединительная линия 147"/>
          <p:cNvCxnSpPr/>
          <p:nvPr/>
        </p:nvCxnSpPr>
        <p:spPr>
          <a:xfrm flipV="1">
            <a:off x="2140820" y="2148412"/>
            <a:ext cx="5259666" cy="1161027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9" name="Овал 148"/>
          <p:cNvSpPr/>
          <p:nvPr/>
        </p:nvSpPr>
        <p:spPr>
          <a:xfrm>
            <a:off x="1485322" y="3415524"/>
            <a:ext cx="71666" cy="8337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7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Овал 149"/>
          <p:cNvSpPr/>
          <p:nvPr/>
        </p:nvSpPr>
        <p:spPr>
          <a:xfrm>
            <a:off x="5859941" y="5730736"/>
            <a:ext cx="71666" cy="8337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677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1" name="Прямая соединительная линия 150"/>
          <p:cNvCxnSpPr>
            <a:endCxn id="35" idx="3"/>
          </p:cNvCxnSpPr>
          <p:nvPr/>
        </p:nvCxnSpPr>
        <p:spPr>
          <a:xfrm flipH="1" flipV="1">
            <a:off x="3813656" y="1866509"/>
            <a:ext cx="2081260" cy="3845919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2" name="Прямая соединительная линия 151"/>
          <p:cNvCxnSpPr>
            <a:stCxn id="76" idx="1"/>
            <a:endCxn id="41" idx="4"/>
          </p:cNvCxnSpPr>
          <p:nvPr/>
        </p:nvCxnSpPr>
        <p:spPr>
          <a:xfrm flipV="1">
            <a:off x="4940758" y="1878248"/>
            <a:ext cx="181937" cy="2958708"/>
          </a:xfrm>
          <a:prstGeom prst="line">
            <a:avLst/>
          </a:prstGeom>
          <a:ln>
            <a:prstDash val="lgDashDot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7" name="Рисунок 15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03" y="3831331"/>
            <a:ext cx="370179" cy="464821"/>
          </a:xfrm>
          <a:prstGeom prst="rect">
            <a:avLst/>
          </a:prstGeom>
        </p:spPr>
      </p:pic>
      <p:sp>
        <p:nvSpPr>
          <p:cNvPr id="158" name="TextBox 157"/>
          <p:cNvSpPr txBox="1"/>
          <p:nvPr/>
        </p:nvSpPr>
        <p:spPr>
          <a:xfrm>
            <a:off x="1023745" y="4403555"/>
            <a:ext cx="9566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ПК ИРО</a:t>
            </a:r>
            <a:endParaRPr lang="ru-RU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7" name="Прямая соединительная линия 96"/>
          <p:cNvCxnSpPr>
            <a:endCxn id="32" idx="5"/>
          </p:cNvCxnSpPr>
          <p:nvPr/>
        </p:nvCxnSpPr>
        <p:spPr>
          <a:xfrm flipH="1" flipV="1">
            <a:off x="2543741" y="3984805"/>
            <a:ext cx="4948752" cy="1016296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 flipH="1" flipV="1">
            <a:off x="1183800" y="4512578"/>
            <a:ext cx="4737313" cy="1231884"/>
          </a:xfrm>
          <a:prstGeom prst="line">
            <a:avLst/>
          </a:prstGeom>
          <a:ln>
            <a:solidFill>
              <a:srgbClr val="00B0F0"/>
            </a:solidFill>
            <a:prstDash val="dash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821878" y="3068010"/>
            <a:ext cx="6855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ППМС - центр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3739687" y="5831375"/>
            <a:ext cx="68558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Arial" pitchFamily="34" charset="0"/>
                <a:cs typeface="Arial" pitchFamily="34" charset="0"/>
              </a:rPr>
              <a:t>ЦОД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23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3454" y="396113"/>
            <a:ext cx="8665819" cy="130556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987425" marR="5080">
              <a:lnSpc>
                <a:spcPts val="3030"/>
              </a:lnSpc>
              <a:spcBef>
                <a:spcPts val="475"/>
              </a:spcBef>
            </a:pPr>
            <a:r>
              <a:rPr spc="-20" dirty="0"/>
              <a:t>Некоторые</a:t>
            </a:r>
            <a:r>
              <a:rPr spc="-114" dirty="0"/>
              <a:t> </a:t>
            </a:r>
            <a:r>
              <a:rPr dirty="0"/>
              <a:t>новые</a:t>
            </a:r>
            <a:r>
              <a:rPr spc="-105" dirty="0"/>
              <a:t> </a:t>
            </a:r>
            <a:r>
              <a:rPr spc="-10" dirty="0"/>
              <a:t>компетенции</a:t>
            </a:r>
            <a:r>
              <a:rPr spc="-80" dirty="0"/>
              <a:t> </a:t>
            </a:r>
            <a:r>
              <a:rPr spc="-10" dirty="0"/>
              <a:t>управленцев, занимающихся</a:t>
            </a:r>
            <a:r>
              <a:rPr spc="-100" dirty="0"/>
              <a:t> </a:t>
            </a:r>
            <a:r>
              <a:rPr dirty="0"/>
              <a:t>организацией</a:t>
            </a:r>
            <a:r>
              <a:rPr spc="-114" dirty="0"/>
              <a:t> </a:t>
            </a:r>
            <a:r>
              <a:rPr spc="-10" dirty="0"/>
              <a:t>экосистем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7635" y="2037588"/>
            <a:ext cx="3869436" cy="303123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4884" y="2037588"/>
            <a:ext cx="4221480" cy="303123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066800" y="5384393"/>
            <a:ext cx="22383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«Сплетание»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проектов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25630" y="1551813"/>
            <a:ext cx="34334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Серендипность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футурошаманизм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48400" y="5384393"/>
            <a:ext cx="1154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Отпускание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45693" y="1551813"/>
            <a:ext cx="365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Курирование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/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культивация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проектов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1000" y="1371600"/>
            <a:ext cx="4105275" cy="339772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575"/>
              </a:spcBef>
            </a:pPr>
            <a:r>
              <a:rPr sz="4000" b="1" i="1" spc="-10" dirty="0" smtClean="0">
                <a:latin typeface="Calibri Light"/>
                <a:cs typeface="Calibri Light"/>
              </a:rPr>
              <a:t>«</a:t>
            </a:r>
            <a:r>
              <a:rPr lang="ru-RU" sz="4000" b="1" i="1" spc="-10" dirty="0" err="1" smtClean="0">
                <a:latin typeface="Calibri Light"/>
                <a:cs typeface="Calibri Light"/>
              </a:rPr>
              <a:t>Экосистемная</a:t>
            </a:r>
            <a:r>
              <a:rPr lang="ru-RU" sz="4000" b="1" i="1" spc="-10" dirty="0" smtClean="0">
                <a:latin typeface="Calibri Light"/>
                <a:cs typeface="Calibri Light"/>
              </a:rPr>
              <a:t> философия</a:t>
            </a:r>
            <a:r>
              <a:rPr sz="4000" b="1" i="1" spc="-40" dirty="0" smtClean="0">
                <a:latin typeface="Calibri Light"/>
                <a:cs typeface="Calibri Light"/>
              </a:rPr>
              <a:t>»:</a:t>
            </a:r>
            <a:r>
              <a:rPr sz="4000" b="1" i="1" spc="-150" dirty="0" smtClean="0">
                <a:latin typeface="Calibri Light"/>
                <a:cs typeface="Calibri Light"/>
              </a:rPr>
              <a:t> </a:t>
            </a:r>
            <a:r>
              <a:rPr sz="4000" b="1" i="1" spc="-20" dirty="0" err="1">
                <a:latin typeface="Calibri Light"/>
                <a:cs typeface="Calibri Light"/>
              </a:rPr>
              <a:t>будущее</a:t>
            </a:r>
            <a:r>
              <a:rPr sz="4000" b="1" i="1" spc="-20" dirty="0">
                <a:latin typeface="Calibri Light"/>
                <a:cs typeface="Calibri Light"/>
              </a:rPr>
              <a:t> </a:t>
            </a:r>
            <a:r>
              <a:rPr sz="4000" b="1" i="1" spc="-10" dirty="0" err="1" smtClean="0">
                <a:latin typeface="Calibri Light"/>
                <a:cs typeface="Calibri Light"/>
              </a:rPr>
              <a:t>инновационно</a:t>
            </a:r>
            <a:r>
              <a:rPr sz="4000" b="1" i="1" spc="-10" dirty="0" smtClean="0">
                <a:latin typeface="Calibri Light"/>
                <a:cs typeface="Calibri Light"/>
              </a:rPr>
              <a:t>- </a:t>
            </a:r>
            <a:r>
              <a:rPr sz="4000" b="1" i="1" spc="-10" dirty="0" err="1" smtClean="0">
                <a:latin typeface="Calibri Light"/>
                <a:cs typeface="Calibri Light"/>
              </a:rPr>
              <a:t>образовательных</a:t>
            </a:r>
            <a:r>
              <a:rPr sz="4000" b="1" i="1" spc="-10" dirty="0" smtClean="0">
                <a:latin typeface="Calibri Light"/>
                <a:cs typeface="Calibri Light"/>
              </a:rPr>
              <a:t> </a:t>
            </a:r>
            <a:r>
              <a:rPr sz="4000" b="1" i="1" spc="-10" dirty="0">
                <a:latin typeface="Calibri Light"/>
                <a:cs typeface="Calibri Light"/>
              </a:rPr>
              <a:t>систем</a:t>
            </a:r>
            <a:endParaRPr sz="4000" b="1" i="1" dirty="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4835" y="0"/>
            <a:ext cx="3979163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0" y="648954"/>
            <a:ext cx="7239000" cy="986603"/>
          </a:xfrm>
          <a:prstGeom prst="rect">
            <a:avLst/>
          </a:prstGeom>
        </p:spPr>
        <p:txBody>
          <a:bodyPr vert="horz" wrap="square" lIns="0" tIns="62661" rIns="0" bIns="0" rtlCol="0">
            <a:spAutoFit/>
          </a:bodyPr>
          <a:lstStyle/>
          <a:p>
            <a:pPr marL="979805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2000" spc="-10" dirty="0"/>
              <a:t>Предпосылки</a:t>
            </a:r>
            <a:r>
              <a:rPr lang="ru-RU" sz="2000" spc="-145" dirty="0"/>
              <a:t> </a:t>
            </a:r>
            <a:r>
              <a:rPr lang="ru-RU" sz="2000" dirty="0" smtClean="0"/>
              <a:t>трансформации: </a:t>
            </a:r>
            <a:br>
              <a:rPr lang="ru-RU" sz="2000" dirty="0" smtClean="0"/>
            </a:br>
            <a:r>
              <a:rPr lang="ru-RU" sz="2000" dirty="0" smtClean="0"/>
              <a:t>1.</a:t>
            </a:r>
            <a:r>
              <a:rPr lang="ru-RU" sz="2000" spc="-125" dirty="0" smtClean="0"/>
              <a:t> </a:t>
            </a:r>
            <a:r>
              <a:rPr lang="ru-RU" sz="2000" dirty="0" smtClean="0"/>
              <a:t>Автоматизация рынка труда</a:t>
            </a:r>
            <a:br>
              <a:rPr lang="ru-RU" sz="2000" dirty="0" smtClean="0"/>
            </a:br>
            <a:endParaRPr sz="2000" spc="-10" dirty="0"/>
          </a:p>
        </p:txBody>
      </p:sp>
      <p:grpSp>
        <p:nvGrpSpPr>
          <p:cNvPr id="3" name="object 3"/>
          <p:cNvGrpSpPr/>
          <p:nvPr/>
        </p:nvGrpSpPr>
        <p:grpSpPr>
          <a:xfrm>
            <a:off x="278891" y="1467611"/>
            <a:ext cx="8586470" cy="4883150"/>
            <a:chOff x="278891" y="1467611"/>
            <a:chExt cx="8586470" cy="48831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8891" y="1467611"/>
              <a:ext cx="4372356" cy="244144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51247" y="3860291"/>
              <a:ext cx="4213859" cy="24765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8891" y="3909060"/>
              <a:ext cx="4376928" cy="244144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51247" y="1467611"/>
              <a:ext cx="4213859" cy="244144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0020" y="114568"/>
            <a:ext cx="883919" cy="82699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47800" y="156321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 smtClean="0"/>
              <a:t>«Образовательные экосистемы: возникающая практика для будущего образования»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0"/>
          <a:stretch/>
        </p:blipFill>
        <p:spPr bwMode="auto">
          <a:xfrm>
            <a:off x="228600" y="1066800"/>
            <a:ext cx="8229600" cy="5069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62000" y="191869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+mj-lt"/>
              </a:rPr>
              <a:t>2. Растущая</a:t>
            </a:r>
            <a:r>
              <a:rPr lang="ru-RU" b="1" dirty="0" smtClean="0"/>
              <a:t> </a:t>
            </a:r>
            <a:r>
              <a:rPr lang="ru-RU" b="1" dirty="0"/>
              <a:t>скорость обновления информации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5571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648"/>
          <a:stretch/>
        </p:blipFill>
        <p:spPr>
          <a:xfrm>
            <a:off x="0" y="222953"/>
            <a:ext cx="3634962" cy="5802494"/>
          </a:xfrm>
          <a:prstGeom prst="rect">
            <a:avLst/>
          </a:prstGeom>
        </p:spPr>
      </p:pic>
      <p:pic>
        <p:nvPicPr>
          <p:cNvPr id="2050" name="Picture 2" descr="72756170372884143935834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" r="4878"/>
          <a:stretch/>
        </p:blipFill>
        <p:spPr bwMode="auto">
          <a:xfrm>
            <a:off x="3634962" y="254126"/>
            <a:ext cx="2867891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2" b="12040"/>
          <a:stretch/>
        </p:blipFill>
        <p:spPr bwMode="auto">
          <a:xfrm>
            <a:off x="6400800" y="2477403"/>
            <a:ext cx="2971800" cy="358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444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30580" y="5705855"/>
            <a:ext cx="7508875" cy="768350"/>
          </a:xfrm>
          <a:prstGeom prst="rect">
            <a:avLst/>
          </a:prstGeom>
          <a:solidFill>
            <a:srgbClr val="4471C4"/>
          </a:solidFill>
          <a:ln w="12192">
            <a:solidFill>
              <a:srgbClr val="2E528F"/>
            </a:solidFill>
          </a:ln>
        </p:spPr>
        <p:txBody>
          <a:bodyPr vert="horz" wrap="square" lIns="0" tIns="635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0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Более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миллиардов</a:t>
            </a:r>
            <a:r>
              <a:rPr sz="2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рабочих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мест</a:t>
            </a:r>
            <a:r>
              <a:rPr sz="2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могут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исчезнуть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до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 2030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под</a:t>
            </a:r>
            <a:r>
              <a:rPr sz="20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воздействием</a:t>
            </a:r>
            <a:r>
              <a:rPr sz="20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автоматизации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12457" y="6560007"/>
            <a:ext cx="22834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Источник: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(Frey,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Osborn,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2013)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52599" y="1219200"/>
            <a:ext cx="5675375" cy="436730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61228"/>
            <a:ext cx="883919" cy="8269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25167" y="229967"/>
            <a:ext cx="6089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3. Демографические </a:t>
            </a:r>
            <a:r>
              <a:rPr lang="ru-RU" b="1" dirty="0"/>
              <a:t>сдвиги</a:t>
            </a:r>
            <a:r>
              <a:rPr lang="ru-RU" dirty="0"/>
              <a:t> </a:t>
            </a:r>
            <a:r>
              <a:rPr lang="ru-RU" b="1" dirty="0"/>
              <a:t>и «смерть» старых профессий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1966" y="221437"/>
            <a:ext cx="685800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2400" dirty="0" smtClean="0"/>
              <a:t>4</a:t>
            </a:r>
            <a:r>
              <a:rPr sz="2400" dirty="0" smtClean="0"/>
              <a:t>…</a:t>
            </a:r>
            <a:r>
              <a:rPr sz="2400" spc="-65" dirty="0" smtClean="0"/>
              <a:t> </a:t>
            </a:r>
            <a:r>
              <a:rPr sz="2400" dirty="0"/>
              <a:t>или</a:t>
            </a:r>
            <a:r>
              <a:rPr sz="2400" spc="-55" dirty="0"/>
              <a:t> </a:t>
            </a:r>
            <a:r>
              <a:rPr sz="2400" spc="-10" dirty="0"/>
              <a:t>upgrade:</a:t>
            </a:r>
            <a:r>
              <a:rPr sz="2400" spc="-25" dirty="0"/>
              <a:t> </a:t>
            </a:r>
            <a:r>
              <a:rPr sz="2400" dirty="0"/>
              <a:t>не</a:t>
            </a:r>
            <a:r>
              <a:rPr sz="2400" spc="-55" dirty="0"/>
              <a:t> </a:t>
            </a:r>
            <a:r>
              <a:rPr sz="2400" dirty="0"/>
              <a:t>замена,</a:t>
            </a:r>
            <a:r>
              <a:rPr sz="2400" spc="-15" dirty="0"/>
              <a:t> </a:t>
            </a:r>
            <a:r>
              <a:rPr sz="2400" dirty="0"/>
              <a:t>а</a:t>
            </a:r>
            <a:r>
              <a:rPr sz="2400" spc="-50" dirty="0"/>
              <a:t> </a:t>
            </a:r>
            <a:r>
              <a:rPr sz="2400" spc="-10" dirty="0" err="1" smtClean="0"/>
              <a:t>сотрудничество</a:t>
            </a:r>
            <a:r>
              <a:rPr lang="ru-RU" sz="2400" spc="-10" dirty="0" smtClean="0"/>
              <a:t/>
            </a:r>
            <a:br>
              <a:rPr lang="ru-RU" sz="2400" spc="-10" dirty="0" smtClean="0"/>
            </a:br>
            <a:r>
              <a:rPr lang="ru-RU" sz="2400" spc="-10" dirty="0" smtClean="0"/>
              <a:t>(</a:t>
            </a:r>
            <a:r>
              <a:rPr lang="ru-RU" sz="2400" spc="-10" dirty="0" err="1" smtClean="0"/>
              <a:t>цифровизация</a:t>
            </a:r>
            <a:r>
              <a:rPr lang="ru-RU" sz="2400" spc="-10" dirty="0" smtClean="0"/>
              <a:t>)</a:t>
            </a:r>
            <a:endParaRPr sz="2400" spc="-10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716" y="2029967"/>
            <a:ext cx="6745224" cy="384657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61228"/>
            <a:ext cx="883919" cy="82699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" y="1373123"/>
            <a:ext cx="8759952" cy="481736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374104"/>
            <a:ext cx="343090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/>
              <a:t>VUCA</a:t>
            </a:r>
            <a:r>
              <a:rPr spc="-95" dirty="0"/>
              <a:t> </a:t>
            </a:r>
            <a:r>
              <a:rPr dirty="0"/>
              <a:t>(ОПАНЬКИ)</a:t>
            </a:r>
            <a:r>
              <a:rPr spc="-80" dirty="0"/>
              <a:t> </a:t>
            </a:r>
            <a:r>
              <a:rPr spc="-25" dirty="0"/>
              <a:t>мир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407" y="126238"/>
            <a:ext cx="883919" cy="8269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956132" y="0"/>
            <a:ext cx="4191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volatility — </a:t>
            </a:r>
            <a:r>
              <a:rPr lang="ru-RU" dirty="0"/>
              <a:t>изменчивость</a:t>
            </a:r>
          </a:p>
          <a:p>
            <a:r>
              <a:rPr lang="en-US" dirty="0"/>
              <a:t>uncertainty — </a:t>
            </a:r>
            <a:r>
              <a:rPr lang="ru-RU" dirty="0"/>
              <a:t>неопределённость</a:t>
            </a:r>
          </a:p>
          <a:p>
            <a:r>
              <a:rPr lang="en-US" dirty="0"/>
              <a:t>complexity — </a:t>
            </a:r>
            <a:r>
              <a:rPr lang="ru-RU" dirty="0" smtClean="0"/>
              <a:t>сложность</a:t>
            </a:r>
            <a:endParaRPr lang="ru-RU" dirty="0"/>
          </a:p>
          <a:p>
            <a:r>
              <a:rPr lang="en-US" dirty="0"/>
              <a:t>ambiguity — </a:t>
            </a:r>
            <a:r>
              <a:rPr lang="ru-RU" dirty="0"/>
              <a:t>неоднозначность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2083</TotalTime>
  <Words>929</Words>
  <Application>Microsoft Office PowerPoint</Application>
  <PresentationFormat>Экран (4:3)</PresentationFormat>
  <Paragraphs>199</Paragraphs>
  <Slides>27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Times New Roman</vt:lpstr>
      <vt:lpstr>Calibri</vt:lpstr>
      <vt:lpstr>Calibri Light</vt:lpstr>
      <vt:lpstr>Office Theme</vt:lpstr>
      <vt:lpstr>Тема Office</vt:lpstr>
      <vt:lpstr>Презентация PowerPoint</vt:lpstr>
      <vt:lpstr>Презентация PowerPoint</vt:lpstr>
      <vt:lpstr>Презентация PowerPoint</vt:lpstr>
      <vt:lpstr>Предпосылки трансформации:  1. Автоматизация рынка труда </vt:lpstr>
      <vt:lpstr>Презентация PowerPoint</vt:lpstr>
      <vt:lpstr>Презентация PowerPoint</vt:lpstr>
      <vt:lpstr>Презентация PowerPoint</vt:lpstr>
      <vt:lpstr>4… или upgrade: не замена, а сотрудничество (цифровизация)</vt:lpstr>
      <vt:lpstr>VUCA (ОПАНЬКИ) мир</vt:lpstr>
      <vt:lpstr>Почему именно экосистемы могут изменить образование? </vt:lpstr>
      <vt:lpstr>Индивидуальный образовательный маршрут: учебный план</vt:lpstr>
      <vt:lpstr>Индивидуальный образовательный маршрут: учебный план</vt:lpstr>
      <vt:lpstr>Индивидуальный образовательный маршрут: учебный план</vt:lpstr>
      <vt:lpstr>Какое управление в экосистеме?  </vt:lpstr>
      <vt:lpstr>Стадии развития экосистемы</vt:lpstr>
      <vt:lpstr>Презентация PowerPoint</vt:lpstr>
      <vt:lpstr>В России тоже начинается экосистемный сдвиг?</vt:lpstr>
      <vt:lpstr>ЛенПолиграфМаш: попытка интеграции экосистемы</vt:lpstr>
      <vt:lpstr>Презентация PowerPoint</vt:lpstr>
      <vt:lpstr>НП + АСИ + …: культивация инновационно- образовательных экосистем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Успешный ребенок</vt:lpstr>
      <vt:lpstr>Презентация PowerPoint</vt:lpstr>
      <vt:lpstr>Некоторые новые компетенции управленцев, занимающихся организацией экосистем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 Luksha</dc:creator>
  <cp:lastModifiedBy>Сергей</cp:lastModifiedBy>
  <cp:revision>106</cp:revision>
  <cp:lastPrinted>2022-02-01T10:29:50Z</cp:lastPrinted>
  <dcterms:created xsi:type="dcterms:W3CDTF">2021-12-22T23:28:14Z</dcterms:created>
  <dcterms:modified xsi:type="dcterms:W3CDTF">2022-05-11T11:09:25Z</dcterms:modified>
</cp:coreProperties>
</file>