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2"/>
  </p:notesMasterIdLst>
  <p:sldIdLst>
    <p:sldId id="352" r:id="rId2"/>
    <p:sldId id="378" r:id="rId3"/>
    <p:sldId id="379" r:id="rId4"/>
    <p:sldId id="364" r:id="rId5"/>
    <p:sldId id="376" r:id="rId6"/>
    <p:sldId id="332" r:id="rId7"/>
    <p:sldId id="371" r:id="rId8"/>
    <p:sldId id="348" r:id="rId9"/>
    <p:sldId id="372" r:id="rId10"/>
    <p:sldId id="336" r:id="rId11"/>
    <p:sldId id="337" r:id="rId12"/>
    <p:sldId id="338" r:id="rId13"/>
    <p:sldId id="339" r:id="rId14"/>
    <p:sldId id="350" r:id="rId15"/>
    <p:sldId id="349" r:id="rId16"/>
    <p:sldId id="380" r:id="rId17"/>
    <p:sldId id="392" r:id="rId18"/>
    <p:sldId id="381" r:id="rId19"/>
    <p:sldId id="382" r:id="rId20"/>
    <p:sldId id="391" r:id="rId21"/>
    <p:sldId id="383" r:id="rId22"/>
    <p:sldId id="386" r:id="rId23"/>
    <p:sldId id="370" r:id="rId24"/>
    <p:sldId id="387" r:id="rId25"/>
    <p:sldId id="389" r:id="rId26"/>
    <p:sldId id="390" r:id="rId27"/>
    <p:sldId id="388" r:id="rId28"/>
    <p:sldId id="384" r:id="rId29"/>
    <p:sldId id="385" r:id="rId30"/>
    <p:sldId id="39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663300"/>
    <a:srgbClr val="FF0000"/>
    <a:srgbClr val="99FFCC"/>
    <a:srgbClr val="000099"/>
    <a:srgbClr val="FF00FF"/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88483" autoAdjust="0"/>
  </p:normalViewPr>
  <p:slideViewPr>
    <p:cSldViewPr>
      <p:cViewPr>
        <p:scale>
          <a:sx n="94" d="100"/>
          <a:sy n="94" d="100"/>
        </p:scale>
        <p:origin x="-1188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50" y="84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79008-E3BA-4FDA-94B1-1848B1FC48DB}" type="datetimeFigureOut">
              <a:rPr lang="ru-RU" smtClean="0"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B56C6-B95F-49F2-A371-216AD3168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6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754B86-B6B0-4CED-9FF2-5DA8FF7096B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 txBox="1">
            <a:spLocks noGrp="1"/>
          </p:cNvSpPr>
          <p:nvPr>
            <p:ph type="body" idx="1"/>
          </p:nvPr>
        </p:nvSpPr>
        <p:spPr>
          <a:xfrm>
            <a:off x="685795" y="4343386"/>
            <a:ext cx="5486386" cy="4114777"/>
          </a:xfrm>
          <a:prstGeom prst="rect">
            <a:avLst/>
          </a:prstGeom>
        </p:spPr>
        <p:txBody>
          <a:bodyPr spcFirstLastPara="1" wrap="square" lIns="84394" tIns="84394" rIns="84394" bIns="84394" anchor="t" anchorCtr="0">
            <a:noAutofit/>
          </a:bodyPr>
          <a:lstStyle/>
          <a:p>
            <a:endParaRPr/>
          </a:p>
        </p:txBody>
      </p:sp>
      <p:sp>
        <p:nvSpPr>
          <p:cNvPr id="209" name="Google Shape;2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Исследовательский проект – это проект с элементами исследования или исследовательская</a:t>
            </a:r>
            <a:r>
              <a:rPr lang="ru-RU" baseline="0" dirty="0" smtClean="0"/>
              <a:t> работа?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B56C6-B95F-49F2-A371-216AD31682B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86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добавить наставника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B56C6-B95F-49F2-A371-216AD31682B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212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A2D9C75-20DA-4FED-963D-F90BA523115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63ECB15-D8C1-4880-96FE-68B08830DDD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689D8B-4B38-4540-A0F3-2A243BE34F0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схема или организационная диаграмма" type="dgm">
  <p:cSld name="Заголовок, схема или организационная диаграмма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7"/>
          <p:cNvSpPr txBox="1"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7"/>
          <p:cNvSpPr>
            <a:spLocks noGrp="1"/>
          </p:cNvSpPr>
          <p:nvPr>
            <p:ph type="dgm" idx="2"/>
          </p:nvPr>
        </p:nvSpPr>
        <p:spPr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4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67"/>
          <p:cNvSpPr txBox="1">
            <a:spLocks noGrp="1"/>
          </p:cNvSpPr>
          <p:nvPr>
            <p:ph type="dt" idx="10"/>
          </p:nvPr>
        </p:nvSpPr>
        <p:spPr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7"/>
          <p:cNvSpPr txBox="1">
            <a:spLocks noGrp="1"/>
          </p:cNvSpPr>
          <p:nvPr>
            <p:ph type="ftr" idx="11"/>
          </p:nvPr>
        </p:nvSpPr>
        <p:spPr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7"/>
          <p:cNvSpPr txBox="1">
            <a:spLocks noGrp="1"/>
          </p:cNvSpPr>
          <p:nvPr>
            <p:ph type="sldNum" idx="12"/>
          </p:nvPr>
        </p:nvSpPr>
        <p:spPr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656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AD9F5A-B4A4-4F4E-9299-1996D955CD0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F60A45-0BA4-406E-81F7-C22316FF1CC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F1C5BF-37D6-4E9B-9709-E2BDF60139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954A38-4857-4A0A-91EC-A06684BC11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FE40645-41D6-454A-B892-4F6FB2921FB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3FC96F-FBF8-499C-8D41-7BBA0529378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84E219-D2E3-4B72-82E4-6F5FE42FACD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7FD382-0C94-4CB6-B28D-0CFC1EC52A0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0C672C3-D205-49E9-B21A-4068AB3584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s://infourok.ru/seminar-formirovanie-predprinimatelskogo-mishleniya-i-vospitanie-predprinimatelskogo-duha-u-shkolnikov-na-urokah-ekonomiki-3645188.html&amp;sa=D&amp;sntz=1&amp;usg=AOvVaw2F2C9eN_r-qkA-YgiS8EaU" TargetMode="External"/><Relationship Id="rId3" Type="http://schemas.openxmlformats.org/officeDocument/2006/relationships/hyperlink" Target="https://www.google.com/url?q=https://xn--h1adlhdnlo2c.xn--p1ai/&amp;sa=D&amp;sntz=1&amp;usg=AOvVaw2Ggt90CKRNVG5KNPLX_kKI" TargetMode="External"/><Relationship Id="rId7" Type="http://schemas.openxmlformats.org/officeDocument/2006/relationships/hyperlink" Target="https://www.google.com/url?q=https://scienceforum.ru/2014/article/2014005336&amp;sa=D&amp;sntz=1&amp;usg=AOvVaw2ribS3kAV_zM2gt3Ng_IES" TargetMode="External"/><Relationship Id="rId2" Type="http://schemas.openxmlformats.org/officeDocument/2006/relationships/hyperlink" Target="https://sites.google.com/view/rpmsh202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q=https://pandia.ru/text/77/470/19535.php&amp;sa=D&amp;sntz=1&amp;usg=AOvVaw3BTVFux1cwE8sLm08ibiXo" TargetMode="External"/><Relationship Id="rId5" Type="http://schemas.openxmlformats.org/officeDocument/2006/relationships/hyperlink" Target="https://www.google.com/url?q=https://plus-one.ru/society/2022/01/19/zachem-shkolnikov-uchit-predprinimatelstvu&amp;sa=D&amp;sntz=1&amp;usg=AOvVaw21vbQP61lajXOsIZxkbxPM" TargetMode="External"/><Relationship Id="rId4" Type="http://schemas.openxmlformats.org/officeDocument/2006/relationships/hyperlink" Target="https://www.google.com/url?q=https://cyberleninka.ru/article/n/model-formirovaniya-predprinimatelskogo-stilya-myshleniya-uchaschihsya-obscheobrazovatelnoy-sredney-shkoly-sredstvami&amp;sa=D&amp;sntz=1&amp;usg=AOvVaw3_kUC4PGlSDacb75VFKEF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1371600" y="1219200"/>
            <a:ext cx="7772400" cy="3352800"/>
          </a:xfrm>
        </p:spPr>
        <p:txBody>
          <a:bodyPr>
            <a:noAutofit/>
          </a:bodyPr>
          <a:lstStyle/>
          <a:p>
            <a:r>
              <a:rPr lang="ru-RU" altLang="ru-RU" sz="5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СОЦИАЛЬНОЕ ПРОЕКТИРОВАНИЕ:</a:t>
            </a:r>
            <a:r>
              <a:rPr lang="ru-RU" altLang="ru-RU" sz="36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ИНСТРУМЕНТЫ, </a:t>
            </a:r>
            <a:br>
              <a:rPr lang="ru-RU" altLang="ru-RU" sz="40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МЕТОДЫ, </a:t>
            </a:r>
            <a:br>
              <a:rPr lang="ru-RU" altLang="ru-RU" sz="40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ТЕХНОЛОГИИ</a:t>
            </a:r>
            <a:endParaRPr lang="ru-RU" sz="3600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4876800"/>
            <a:ext cx="7332592" cy="1809627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b="1" i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Гуремина</a:t>
            </a:r>
            <a:r>
              <a:rPr lang="ru-RU" sz="2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 Нонна Викторовна</a:t>
            </a:r>
            <a:r>
              <a:rPr lang="ru-RU" sz="2000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-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кандидат географических наук,  доцент,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главный эксперт </a:t>
            </a:r>
            <a:r>
              <a:rPr lang="ru-RU" sz="2000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сектора естественно-научных дисциплин Центра по учебно-методической работе ГАУ </a:t>
            </a:r>
            <a:r>
              <a:rPr lang="ru-RU" sz="2000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ДПО ПК ИРО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sz="2000" b="1" i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19463" name="AutoShape 7" descr="Логотип ПК ИРО полноразмерный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84889"/>
            <a:ext cx="3672840" cy="614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6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848600" cy="137160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КЛАССИФИКАЦИЯ ПРОЕКТОВ </a:t>
            </a:r>
            <a:br>
              <a:rPr lang="ru-RU" altLang="ru-RU" sz="36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ПО ДОМИНИРУЮЩЕЙ ДЕЯТЕЛЬНОСТИ</a:t>
            </a:r>
          </a:p>
        </p:txBody>
      </p:sp>
      <p:sp>
        <p:nvSpPr>
          <p:cNvPr id="11267" name="Содержимое 4"/>
          <p:cNvSpPr>
            <a:spLocks noGrp="1"/>
          </p:cNvSpPr>
          <p:nvPr>
            <p:ph idx="1"/>
          </p:nvPr>
        </p:nvSpPr>
        <p:spPr>
          <a:xfrm>
            <a:off x="1066800" y="1828800"/>
            <a:ext cx="7924800" cy="5029200"/>
          </a:xfrm>
        </p:spPr>
        <p:txBody>
          <a:bodyPr>
            <a:noAutofit/>
          </a:bodyPr>
          <a:lstStyle/>
          <a:p>
            <a:pPr marL="538163" indent="-455613">
              <a:buFont typeface="Wingdings" panose="05000000000000000000" pitchFamily="2" charset="2"/>
              <a:buChar char="Ø"/>
            </a:pPr>
            <a:r>
              <a:rPr lang="ru-RU" altLang="ru-RU" sz="3800" b="1" dirty="0" smtClean="0">
                <a:latin typeface="Bookman Old Style" panose="02050604050505020204" pitchFamily="18" charset="0"/>
                <a:cs typeface="Times New Roman" pitchFamily="18" charset="0"/>
              </a:rPr>
              <a:t>Практико-ориентированный проект;</a:t>
            </a:r>
          </a:p>
          <a:p>
            <a:pPr marL="538163" indent="-455613">
              <a:buFont typeface="Wingdings" panose="05000000000000000000" pitchFamily="2" charset="2"/>
              <a:buChar char="Ø"/>
            </a:pPr>
            <a:r>
              <a:rPr lang="ru-RU" altLang="ru-RU" sz="3800" b="1" dirty="0" smtClean="0">
                <a:latin typeface="Bookman Old Style" panose="02050604050505020204" pitchFamily="18" charset="0"/>
                <a:cs typeface="Times New Roman" pitchFamily="18" charset="0"/>
              </a:rPr>
              <a:t>Исследовательский проект;</a:t>
            </a:r>
          </a:p>
          <a:p>
            <a:pPr marL="538163" indent="-455613">
              <a:buFont typeface="Wingdings" panose="05000000000000000000" pitchFamily="2" charset="2"/>
              <a:buChar char="Ø"/>
            </a:pPr>
            <a:r>
              <a:rPr lang="ru-RU" altLang="ru-RU" sz="3800" b="1" dirty="0" smtClean="0">
                <a:latin typeface="Bookman Old Style" panose="02050604050505020204" pitchFamily="18" charset="0"/>
                <a:cs typeface="Times New Roman" pitchFamily="18" charset="0"/>
              </a:rPr>
              <a:t>Информационный проект;</a:t>
            </a:r>
          </a:p>
          <a:p>
            <a:pPr marL="538163" indent="-455613">
              <a:buFont typeface="Wingdings" panose="05000000000000000000" pitchFamily="2" charset="2"/>
              <a:buChar char="Ø"/>
            </a:pPr>
            <a:r>
              <a:rPr lang="ru-RU" altLang="ru-RU" sz="3800" b="1" dirty="0" smtClean="0">
                <a:latin typeface="Bookman Old Style" panose="02050604050505020204" pitchFamily="18" charset="0"/>
                <a:cs typeface="Times New Roman" pitchFamily="18" charset="0"/>
              </a:rPr>
              <a:t>Творческий проект;</a:t>
            </a:r>
          </a:p>
          <a:p>
            <a:pPr marL="538163" indent="-455613">
              <a:buFont typeface="Wingdings" panose="05000000000000000000" pitchFamily="2" charset="2"/>
              <a:buChar char="Ø"/>
            </a:pPr>
            <a:r>
              <a:rPr lang="ru-RU" altLang="ru-RU" sz="4000" b="1" dirty="0" smtClean="0">
                <a:latin typeface="Bookman Old Style" panose="02050604050505020204" pitchFamily="18" charset="0"/>
                <a:cs typeface="Times New Roman" pitchFamily="18" charset="0"/>
              </a:rPr>
              <a:t>Ролевой проект. </a:t>
            </a:r>
            <a:endParaRPr lang="ru-RU" alt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1828800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КЛАССИФИКАЦИЯ ПРОЕКТОВ </a:t>
            </a:r>
            <a:br>
              <a:rPr lang="ru-RU" altLang="ru-RU" sz="40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ПО КОМПЛЕКТНОСТИ</a:t>
            </a:r>
          </a:p>
        </p:txBody>
      </p:sp>
      <p:sp>
        <p:nvSpPr>
          <p:cNvPr id="12291" name="Содержимое 4"/>
          <p:cNvSpPr>
            <a:spLocks noGrp="1"/>
          </p:cNvSpPr>
          <p:nvPr>
            <p:ph idx="1"/>
          </p:nvPr>
        </p:nvSpPr>
        <p:spPr>
          <a:xfrm>
            <a:off x="1066800" y="1905000"/>
            <a:ext cx="7848600" cy="5257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sz="2900" b="1" i="1" dirty="0" err="1" smtClean="0">
                <a:latin typeface="Bookman Old Style" panose="02050604050505020204" pitchFamily="18" charset="0"/>
                <a:cs typeface="Times New Roman" pitchFamily="18" charset="0"/>
              </a:rPr>
              <a:t>Монопроекты</a:t>
            </a:r>
            <a:r>
              <a:rPr lang="ru-RU" altLang="ru-RU" sz="2900" b="1" i="1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  <a:r>
              <a:rPr lang="ru-RU" altLang="ru-RU" sz="2900" dirty="0" smtClean="0">
                <a:latin typeface="Bookman Old Style" panose="02050604050505020204" pitchFamily="18" charset="0"/>
                <a:cs typeface="Times New Roman" pitchFamily="18" charset="0"/>
              </a:rPr>
              <a:t> Проводятся в рамках одного предмета или одной области знания. Но могут использовать информацию из других областей знания и деятельности.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sz="2900" b="1" i="1" dirty="0" err="1" smtClean="0">
                <a:latin typeface="Bookman Old Style" panose="02050604050505020204" pitchFamily="18" charset="0"/>
                <a:cs typeface="Times New Roman" pitchFamily="18" charset="0"/>
              </a:rPr>
              <a:t>Межпредметные</a:t>
            </a:r>
            <a:r>
              <a:rPr lang="ru-RU" altLang="ru-RU" sz="29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  <a:r>
              <a:rPr lang="ru-RU" altLang="ru-RU" sz="2900" b="1" i="1" dirty="0" smtClean="0">
                <a:latin typeface="Bookman Old Style" panose="02050604050505020204" pitchFamily="18" charset="0"/>
                <a:cs typeface="Times New Roman" pitchFamily="18" charset="0"/>
              </a:rPr>
              <a:t>проекты</a:t>
            </a:r>
            <a:r>
              <a:rPr lang="ru-RU" altLang="ru-RU" sz="2900" dirty="0" smtClean="0">
                <a:latin typeface="Bookman Old Style" panose="02050604050505020204" pitchFamily="18" charset="0"/>
                <a:cs typeface="Times New Roman" pitchFamily="18" charset="0"/>
              </a:rPr>
              <a:t>. Выполняются исключительно во внеурочное время и под руководством нескольких специалистов в различных областях знания.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543800" cy="1295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КЛАССИФИКАЦИЯ ПРОЕКТОВ </a:t>
            </a:r>
            <a:br>
              <a:rPr lang="ru-RU" alt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ПО ПРОДОЛЖИТЕЛЬНОСТИ</a:t>
            </a:r>
          </a:p>
        </p:txBody>
      </p:sp>
      <p:sp>
        <p:nvSpPr>
          <p:cNvPr id="13315" name="Содержимое 4"/>
          <p:cNvSpPr>
            <a:spLocks noGrp="1"/>
          </p:cNvSpPr>
          <p:nvPr>
            <p:ph idx="1"/>
          </p:nvPr>
        </p:nvSpPr>
        <p:spPr>
          <a:xfrm>
            <a:off x="1066800" y="1371600"/>
            <a:ext cx="8077200" cy="5638800"/>
          </a:xfrm>
        </p:spPr>
        <p:txBody>
          <a:bodyPr>
            <a:normAutofit fontScale="92500"/>
          </a:bodyPr>
          <a:lstStyle/>
          <a:p>
            <a:r>
              <a:rPr lang="ru-RU" altLang="ru-RU" sz="2300" b="1" i="1" dirty="0" smtClean="0">
                <a:latin typeface="Bookman Old Style" panose="02050604050505020204" pitchFamily="18" charset="0"/>
                <a:cs typeface="Times New Roman" pitchFamily="18" charset="0"/>
              </a:rPr>
              <a:t>Мини-проекты</a:t>
            </a:r>
            <a:r>
              <a:rPr lang="ru-RU" altLang="ru-RU" sz="2300" dirty="0" smtClean="0">
                <a:latin typeface="Bookman Old Style" panose="02050604050505020204" pitchFamily="18" charset="0"/>
                <a:cs typeface="Times New Roman" pitchFamily="18" charset="0"/>
              </a:rPr>
              <a:t> - могут укладываться в урок или часть урока. </a:t>
            </a:r>
          </a:p>
          <a:p>
            <a:r>
              <a:rPr lang="ru-RU" altLang="ru-RU" sz="2300" b="1" i="1" dirty="0" smtClean="0">
                <a:latin typeface="Bookman Old Style" panose="02050604050505020204" pitchFamily="18" charset="0"/>
                <a:cs typeface="Times New Roman" pitchFamily="18" charset="0"/>
              </a:rPr>
              <a:t>Краткосрочные проекты</a:t>
            </a:r>
            <a:r>
              <a:rPr lang="ru-RU" altLang="ru-RU" sz="2300" dirty="0" smtClean="0">
                <a:latin typeface="Bookman Old Style" panose="02050604050505020204" pitchFamily="18" charset="0"/>
                <a:cs typeface="Times New Roman" pitchFamily="18" charset="0"/>
              </a:rPr>
              <a:t> - требуют 4-6 уроков для координации деятельности участников проектных групп. Основная работа по сбору информации, изготовлению продукта и подготовке презентации - в рамках внеклассной деятельности и дома.</a:t>
            </a:r>
          </a:p>
          <a:p>
            <a:r>
              <a:rPr lang="ru-RU" altLang="ru-RU" sz="2300" b="1" i="1" dirty="0" smtClean="0">
                <a:latin typeface="Bookman Old Style" panose="02050604050505020204" pitchFamily="18" charset="0"/>
                <a:cs typeface="Times New Roman" pitchFamily="18" charset="0"/>
              </a:rPr>
              <a:t>Недельные проекты</a:t>
            </a:r>
            <a:r>
              <a:rPr lang="ru-RU" altLang="ru-RU" sz="2300" dirty="0" smtClean="0">
                <a:latin typeface="Bookman Old Style" panose="02050604050505020204" pitchFamily="18" charset="0"/>
                <a:cs typeface="Times New Roman" pitchFamily="18" charset="0"/>
              </a:rPr>
              <a:t> - выполняются в группах в ходе проектной недели, их реализация занимает примерно 30-40 часов и целиком проходит с участием руководителя проекта. Возможно сочетание классных и внеклассных форм работы.</a:t>
            </a:r>
          </a:p>
          <a:p>
            <a:r>
              <a:rPr lang="ru-RU" altLang="ru-RU" sz="2300" b="1" i="1" dirty="0" smtClean="0">
                <a:latin typeface="Bookman Old Style" panose="02050604050505020204" pitchFamily="18" charset="0"/>
                <a:cs typeface="Times New Roman" pitchFamily="18" charset="0"/>
              </a:rPr>
              <a:t>Долгосрочные (годичные) проекты</a:t>
            </a:r>
            <a:r>
              <a:rPr lang="ru-RU" altLang="ru-RU" sz="2300" dirty="0" smtClean="0">
                <a:latin typeface="Bookman Old Style" panose="02050604050505020204" pitchFamily="18" charset="0"/>
                <a:cs typeface="Times New Roman" pitchFamily="18" charset="0"/>
              </a:rPr>
              <a:t> - могут выполняться и в группах и индивидуально. Весь цикл - от определения темы до презентации (защиты) - выполняется во внеурочное время.</a:t>
            </a:r>
          </a:p>
          <a:p>
            <a:pPr>
              <a:buFontTx/>
              <a:buNone/>
            </a:pPr>
            <a:endParaRPr lang="ru-RU" alt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066800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РОЛЬ УЧИТЕЛЯ В ПРОЕКТЕ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3000" y="1219200"/>
            <a:ext cx="8001000" cy="5638800"/>
          </a:xfrm>
        </p:spPr>
        <p:txBody>
          <a:bodyPr>
            <a:normAutofit lnSpcReduction="10000"/>
          </a:bodyPr>
          <a:lstStyle/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энтузиаст,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вдохновляющий и мотивирующий учащихся на достижение цели</a:t>
            </a:r>
            <a:r>
              <a:rPr lang="en-US" sz="2400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специалист,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обладающий знаниями и умениями в нескольких (не обязательно во всех областях)</a:t>
            </a:r>
            <a:r>
              <a:rPr lang="en-US" sz="2400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консультант,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организующий доступ к информационным ресурсам, в т. ч. к другим специалистам</a:t>
            </a:r>
            <a:r>
              <a:rPr lang="en-US" sz="2400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руководитель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(особенно в вопросах планирования времени)</a:t>
            </a:r>
            <a:r>
              <a:rPr lang="en-US" sz="2400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организатор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обсуждения различных способов преодоления возникающих трудностей </a:t>
            </a:r>
            <a:r>
              <a:rPr lang="en-US" sz="2400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координатор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 группового процесса</a:t>
            </a:r>
            <a:r>
              <a:rPr lang="en-US" sz="2400" dirty="0" smtClean="0">
                <a:latin typeface="Bookman Old Style" panose="02050604050505020204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эксперт, </a:t>
            </a:r>
            <a:r>
              <a:rPr lang="ru-RU" sz="2400" dirty="0" smtClean="0">
                <a:latin typeface="Bookman Old Style" panose="02050604050505020204" pitchFamily="18" charset="0"/>
                <a:cs typeface="Times New Roman" pitchFamily="18" charset="0"/>
              </a:rPr>
              <a:t>анализирующий результаты выполненного проекта.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0688" cy="1143000"/>
          </a:xfrm>
        </p:spPr>
        <p:txBody>
          <a:bodyPr>
            <a:noAutofit/>
          </a:bodyPr>
          <a:lstStyle/>
          <a:p>
            <a:r>
              <a:rPr lang="ru-RU" altLang="ru-RU" sz="4000" b="1" dirty="0" smtClean="0">
                <a:latin typeface="Bookman Old Style" panose="02050604050505020204" pitchFamily="18" charset="0"/>
                <a:cs typeface="Times New Roman" pitchFamily="18" charset="0"/>
              </a:rPr>
              <a:t>ДЕЯТЕЛЬНОСТЬ </a:t>
            </a:r>
            <a:br>
              <a:rPr lang="ru-RU" altLang="ru-RU" sz="40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latin typeface="Bookman Old Style" panose="02050604050505020204" pitchFamily="18" charset="0"/>
                <a:cs typeface="Times New Roman" pitchFamily="18" charset="0"/>
              </a:rPr>
              <a:t>ПЕДАГОГА И УЧАЩИХСЯ</a:t>
            </a:r>
            <a:r>
              <a:rPr lang="ru-RU" altLang="ru-RU" sz="4000" dirty="0" smtClean="0">
                <a:latin typeface="Bookman Old Style" panose="02050604050505020204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480236"/>
              </p:ext>
            </p:extLst>
          </p:nvPr>
        </p:nvGraphicFramePr>
        <p:xfrm>
          <a:off x="1143000" y="1295400"/>
          <a:ext cx="7843521" cy="5416188"/>
        </p:xfrm>
        <a:graphic>
          <a:graphicData uri="http://schemas.openxmlformats.org/drawingml/2006/table">
            <a:tbl>
              <a:tblPr/>
              <a:tblGrid>
                <a:gridCol w="1976120"/>
                <a:gridCol w="2443480"/>
                <a:gridCol w="3423921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Этапы работы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над проектом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Деятельность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учителя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Деятельность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учащихся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4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1 этап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инициирующий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Формулирует проблему, ситуацию, цель, задачи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Вживаются в ситуацию, осуществляют уточнение целей и задач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3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2 этап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основополагающий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Предлагает: организовать группы, распределить в группах роли, спланировать деятельность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Знакомит с различными формами презентации результатов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Анализируют проблему, разбиваются на группы, распределяют роли, планируют работу, выбирают форму презентации результатов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3 этап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прагматический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Консультирует, ненавязчиво контролирует, репетирует презентацию результатов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Работают самостоятельно и сообща, консультируются, собирают информацию, “добывают” недостающие знания, готовят презентацию результатов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4 этап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заключительный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Обобщает результаты, подводит итоги, оценивает умения обосновывать своё мнение, работать в группе на общий результат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Защищают проект, проводят рефлексию деятельности, дают оценку её результативности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7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5 этап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итоговый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Представление готового продукта.     Рефлексия выполненной работы.</a:t>
                      </a:r>
                    </a:p>
                  </a:txBody>
                  <a:tcPr marL="66675" marR="66675" marT="66666" marB="666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8077200" cy="1676400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СПЕЦИФИЧЕСКИЕ ЧЕРТЫ ПРОЕКТНОЙ И ПРОЕКТНО-ИССЛЕДОВАТЕЛЬСКОЙ ДЕЯТЕЛЬНОСТИ</a:t>
            </a:r>
            <a:endParaRPr lang="ru-RU" altLang="ru-RU" sz="3200" dirty="0" smtClean="0">
              <a:solidFill>
                <a:schemeClr val="tx2"/>
              </a:solidFill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192467"/>
              </p:ext>
            </p:extLst>
          </p:nvPr>
        </p:nvGraphicFramePr>
        <p:xfrm>
          <a:off x="1143000" y="1981200"/>
          <a:ext cx="7772400" cy="7315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4191000"/>
              </a:tblGrid>
              <a:tr h="2551747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Проектная 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деятельность</a:t>
                      </a:r>
                    </a:p>
                    <a:p>
                      <a:pPr marL="182563" indent="-182563">
                        <a:buFontTx/>
                        <a:buChar char="•"/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Проект направлен на получение запланированного результата – продукта;</a:t>
                      </a:r>
                    </a:p>
                    <a:p>
                      <a:pPr marL="182563" indent="-182563">
                        <a:buFontTx/>
                        <a:buChar char="•"/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 Результат проекта должен быть соотнесен со всеми</a:t>
                      </a:r>
                      <a:r>
                        <a:rPr lang="ru-RU" sz="2000" b="0" i="1" baseline="0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характеристиками, сформулированными в его замысле</a:t>
                      </a:r>
                      <a:endParaRPr lang="ru-RU" sz="2800" b="1" dirty="0" smtClean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Проектно-исследовательская 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деятельность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Организуется поиск в какой-то области, формулируются отдельные характеристики итогов работы;</a:t>
                      </a:r>
                    </a:p>
                    <a:p>
                      <a:pPr>
                        <a:buFontTx/>
                        <a:buChar char="•"/>
                      </a:pP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  <a:cs typeface="Times New Roman" pitchFamily="18" charset="0"/>
                        </a:rPr>
                        <a:t> Включает формулировку проблемы исследования, выдвижение гипотез и эксперимент</a:t>
                      </a:r>
                    </a:p>
                    <a:p>
                      <a:pPr algn="ctr"/>
                      <a:endParaRPr lang="ru-RU" sz="2800" b="1" dirty="0" smtClean="0">
                        <a:solidFill>
                          <a:schemeClr val="tx1"/>
                        </a:solidFill>
                        <a:latin typeface="Bookman Old Style" panose="02050604050505020204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noFill/>
                  </a:tcPr>
                </a:tc>
              </a:tr>
              <a:tr h="1791653">
                <a:tc>
                  <a:txBody>
                    <a:bodyPr/>
                    <a:lstStyle/>
                    <a:p>
                      <a:pPr>
                        <a:buFontTx/>
                        <a:buChar char="•"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1103" y="167472"/>
            <a:ext cx="749808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400" b="1" dirty="0" smtClean="0">
                <a:solidFill>
                  <a:srgbClr val="660033"/>
                </a:solidFill>
                <a:latin typeface="Bookman Old Style" panose="02050604050505020204" pitchFamily="18" charset="0"/>
              </a:rPr>
              <a:t>СИТУАЦИОННАЯ ЗАДАЧА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219200" y="5943600"/>
            <a:ext cx="3232150" cy="547688"/>
          </a:xfrm>
          <a:prstGeom prst="rect">
            <a:avLst/>
          </a:prstGeom>
          <a:solidFill>
            <a:srgbClr val="E1F4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660033"/>
                </a:solidFill>
                <a:latin typeface="Verdana" pitchFamily="34" charset="0"/>
                <a:cs typeface="+mn-cs"/>
              </a:rPr>
              <a:t>Ознакомление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2799715" y="5161280"/>
            <a:ext cx="2547938" cy="547688"/>
          </a:xfrm>
          <a:prstGeom prst="rect">
            <a:avLst/>
          </a:prstGeom>
          <a:solidFill>
            <a:srgbClr val="E1F4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660033"/>
                </a:solidFill>
                <a:latin typeface="Verdana" pitchFamily="34" charset="0"/>
                <a:cs typeface="+mn-cs"/>
              </a:rPr>
              <a:t>Понимание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3498870" y="4221088"/>
            <a:ext cx="2787650" cy="547688"/>
          </a:xfrm>
          <a:prstGeom prst="rect">
            <a:avLst/>
          </a:prstGeom>
          <a:solidFill>
            <a:srgbClr val="E1F4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660033"/>
                </a:solidFill>
                <a:latin typeface="Verdana" pitchFamily="34" charset="0"/>
                <a:cs typeface="+mn-cs"/>
              </a:rPr>
              <a:t>Применение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5047138" y="3356992"/>
            <a:ext cx="1700213" cy="547688"/>
          </a:xfrm>
          <a:prstGeom prst="rect">
            <a:avLst/>
          </a:prstGeom>
          <a:solidFill>
            <a:srgbClr val="E1F4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660033"/>
                </a:solidFill>
                <a:latin typeface="Verdana" pitchFamily="34" charset="0"/>
                <a:cs typeface="+mn-cs"/>
              </a:rPr>
              <a:t>Анализ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832315" y="2438400"/>
            <a:ext cx="1617663" cy="547688"/>
          </a:xfrm>
          <a:prstGeom prst="rect">
            <a:avLst/>
          </a:prstGeom>
          <a:solidFill>
            <a:srgbClr val="E1F4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660033"/>
                </a:solidFill>
                <a:latin typeface="Verdana" pitchFamily="34" charset="0"/>
                <a:cs typeface="+mn-cs"/>
              </a:rPr>
              <a:t>Синтез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6286520" y="1447800"/>
            <a:ext cx="1741488" cy="547688"/>
          </a:xfrm>
          <a:prstGeom prst="rect">
            <a:avLst/>
          </a:prstGeom>
          <a:solidFill>
            <a:srgbClr val="E1F4FF"/>
          </a:solidFill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660033"/>
                </a:solidFill>
                <a:latin typeface="Verdana" pitchFamily="34" charset="0"/>
                <a:cs typeface="+mn-cs"/>
              </a:rPr>
              <a:t>Оценка</a:t>
            </a:r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 flipV="1">
            <a:off x="5069998" y="1325712"/>
            <a:ext cx="3707810" cy="5379888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9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 flipV="1">
            <a:off x="1031398" y="6705600"/>
            <a:ext cx="4038600" cy="0"/>
          </a:xfrm>
          <a:prstGeom prst="line">
            <a:avLst/>
          </a:prstGeom>
          <a:noFill/>
          <a:ln w="57150">
            <a:solidFill>
              <a:srgbClr val="66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 sz="190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489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714488" cy="170656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Bookman Old Style" panose="02050604050505020204" pitchFamily="18" charset="0"/>
              </a:rPr>
              <a:t>Задание: </a:t>
            </a:r>
            <a:r>
              <a:rPr lang="ru-RU" b="1" dirty="0" smtClean="0">
                <a:latin typeface="Bookman Old Style" panose="02050604050505020204" pitchFamily="18" charset="0"/>
              </a:rPr>
              <a:t>рассмотрите следующие фотографии и дайте ответы на вопросы: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981200"/>
            <a:ext cx="7848600" cy="4876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Где разворачивается проблемная ситуация 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Кого она касается и чьи интересы затрагивает?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Что испытывают </a:t>
            </a:r>
            <a:r>
              <a:rPr lang="ru-RU" dirty="0">
                <a:latin typeface="Bookman Old Style" panose="02050604050505020204" pitchFamily="18" charset="0"/>
              </a:rPr>
              <a:t>(могут испытывать</a:t>
            </a:r>
            <a:r>
              <a:rPr lang="ru-RU" dirty="0" smtClean="0">
                <a:latin typeface="Bookman Old Style" panose="02050604050505020204" pitchFamily="18" charset="0"/>
              </a:rPr>
              <a:t>) люди в этой ситуации?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Почему эта ситуация обладает </a:t>
            </a:r>
            <a:r>
              <a:rPr lang="ru-RU" dirty="0">
                <a:latin typeface="Bookman Old Style" panose="02050604050505020204" pitchFamily="18" charset="0"/>
              </a:rPr>
              <a:t>важностью для нас (и других людей)?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Что </a:t>
            </a:r>
            <a:r>
              <a:rPr lang="ru-RU" dirty="0">
                <a:latin typeface="Bookman Old Style" panose="02050604050505020204" pitchFamily="18" charset="0"/>
              </a:rPr>
              <a:t>нам нужно </a:t>
            </a:r>
            <a:r>
              <a:rPr lang="ru-RU" dirty="0" smtClean="0">
                <a:latin typeface="Bookman Old Style" panose="02050604050505020204" pitchFamily="18" charset="0"/>
              </a:rPr>
              <a:t>сделать для </a:t>
            </a:r>
            <a:r>
              <a:rPr lang="ru-RU" dirty="0">
                <a:latin typeface="Bookman Old Style" panose="02050604050505020204" pitchFamily="18" charset="0"/>
              </a:rPr>
              <a:t>того, чтобы </a:t>
            </a:r>
            <a:r>
              <a:rPr lang="ru-RU" dirty="0" smtClean="0">
                <a:latin typeface="Bookman Old Style" panose="02050604050505020204" pitchFamily="18" charset="0"/>
              </a:rPr>
              <a:t>улучшить ситуацию? 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80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пед технологии\креативная педагогика\материалы по креативности\обруш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94" y="0"/>
            <a:ext cx="9145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05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https://avatars.mds.yandex.net/get-zen_doc/50129/pub_5aeee06f3dceb76be76f1907_5aeee63f1410c3259ffece73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52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4400" b="1" dirty="0" smtClean="0">
                <a:latin typeface="Bookman Old Style" panose="02050604050505020204" pitchFamily="18" charset="0"/>
                <a:cs typeface="Times New Roman" pitchFamily="18" charset="0"/>
              </a:rPr>
              <a:t>СТРУКТУРА ПРЕЗЕНТАЦИИ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 lnSpcReduction="10000"/>
          </a:bodyPr>
          <a:lstStyle/>
          <a:p>
            <a:pPr marL="571500" indent="-5715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Понятие социального </a:t>
            </a: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проектирования</a:t>
            </a: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Социальное </a:t>
            </a: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проектирование </a:t>
            </a: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в школе.</a:t>
            </a:r>
          </a:p>
          <a:p>
            <a:pPr marL="571500" indent="-5715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Инструменты, методы и </a:t>
            </a:r>
            <a:r>
              <a:rPr lang="ru-RU" altLang="ru-RU" sz="3600" b="1" dirty="0">
                <a:latin typeface="Bookman Old Style" panose="02050604050505020204" pitchFamily="18" charset="0"/>
                <a:cs typeface="Times New Roman" pitchFamily="18" charset="0"/>
              </a:rPr>
              <a:t>технологии </a:t>
            </a: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социального проектирования.</a:t>
            </a:r>
            <a:endParaRPr lang="ru-RU" altLang="ru-RU" sz="3600" b="1" dirty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Рефлексия.</a:t>
            </a:r>
          </a:p>
        </p:txBody>
      </p:sp>
    </p:spTree>
    <p:extLst>
      <p:ext uri="{BB962C8B-B14F-4D97-AF65-F5344CB8AC3E}">
        <p14:creationId xmlns:p14="http://schemas.microsoft.com/office/powerpoint/2010/main" val="17617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128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1074" name="Picture 2" descr="https://sochi-metropol.ru/frontend/web/images/service_images/6396/277021/sport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344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3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638288" cy="134143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Bookman Old Style" panose="02050604050505020204" pitchFamily="18" charset="0"/>
              </a:rPr>
              <a:t>МЕТОДИКА </a:t>
            </a:r>
            <a:br>
              <a:rPr lang="ru-RU" sz="4000" b="1" dirty="0" smtClean="0">
                <a:latin typeface="Bookman Old Style" panose="02050604050505020204" pitchFamily="18" charset="0"/>
              </a:rPr>
            </a:br>
            <a:r>
              <a:rPr lang="ru-RU" sz="4000" b="1" dirty="0" smtClean="0">
                <a:latin typeface="Bookman Old Style" panose="02050604050505020204" pitchFamily="18" charset="0"/>
              </a:rPr>
              <a:t>«ДИЗАЙН-МЫШЛЕНИЕ»</a:t>
            </a:r>
            <a:endParaRPr lang="ru-RU" sz="4000" b="1" u="sng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524000"/>
            <a:ext cx="8001000" cy="5334000"/>
          </a:xfrm>
        </p:spPr>
        <p:txBody>
          <a:bodyPr/>
          <a:lstStyle/>
          <a:p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" y="1446824"/>
            <a:ext cx="6934200" cy="54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6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7924800" cy="14478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Bookman Old Style" panose="02050604050505020204" pitchFamily="18" charset="0"/>
              </a:rPr>
              <a:t>АФИННАЯ </a:t>
            </a:r>
            <a:br>
              <a:rPr lang="ru-RU" sz="4900" b="1" dirty="0" smtClean="0">
                <a:latin typeface="Bookman Old Style" panose="02050604050505020204" pitchFamily="18" charset="0"/>
              </a:rPr>
            </a:br>
            <a:r>
              <a:rPr lang="ru-RU" sz="4900" b="1" dirty="0" smtClean="0">
                <a:latin typeface="Bookman Old Style" panose="02050604050505020204" pitchFamily="18" charset="0"/>
              </a:rPr>
              <a:t>ДИАГРАММА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524000"/>
            <a:ext cx="8001000" cy="5334000"/>
          </a:xfrm>
        </p:spPr>
        <p:txBody>
          <a:bodyPr/>
          <a:lstStyle/>
          <a:p>
            <a:pPr marL="82296" indent="0">
              <a:buNone/>
            </a:pP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8001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52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498080" cy="914400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latin typeface="Bookman Old Style" panose="02050604050505020204" pitchFamily="18" charset="0"/>
              </a:rPr>
              <a:t>ИНТЕЛЛЕКТ-КАРТА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" y="1054100"/>
            <a:ext cx="9132674" cy="572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6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7650480" cy="1143000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latin typeface="Bookman Old Style" panose="02050604050505020204" pitchFamily="18" charset="0"/>
              </a:rPr>
              <a:t>КАРТА ЭМПАТИИ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524000"/>
            <a:ext cx="8001000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Методика «Дизайн-мышление»</a:t>
            </a:r>
            <a:endParaRPr lang="ru-RU" b="1" u="sng" dirty="0" smtClean="0">
              <a:latin typeface="Bookman Old Style" panose="02050604050505020204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" y="1143000"/>
            <a:ext cx="8866099" cy="5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6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latin typeface="Bookman Old Style" panose="02050604050505020204" pitchFamily="18" charset="0"/>
              </a:rPr>
              <a:t>МАРШРУТ ПОЛЬЗОВАТЕЛЯ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228"/>
            <a:ext cx="9144000" cy="535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7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498080" cy="1066800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latin typeface="Bookman Old Style" panose="02050604050505020204" pitchFamily="18" charset="0"/>
              </a:rPr>
              <a:t>БИЗНЕС-МОДЕЛЬ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3999" cy="567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6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latin typeface="Bookman Old Style" panose="02050604050505020204" pitchFamily="18" charset="0"/>
              </a:rPr>
              <a:t>РЕКОМЕНДУЕМ: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914400"/>
            <a:ext cx="8001000" cy="533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Bookman Old Style" panose="02050604050505020204" pitchFamily="18" charset="0"/>
              </a:rPr>
              <a:t>Онлайн-курс                                                                </a:t>
            </a:r>
            <a:r>
              <a:rPr lang="ru-RU" b="1" i="1" dirty="0" smtClean="0">
                <a:latin typeface="Bookman Old Style" panose="02050604050505020204" pitchFamily="18" charset="0"/>
              </a:rPr>
              <a:t>«Как стать наставником проектов»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u="sng" dirty="0">
                <a:latin typeface="Bookman Old Style" panose="02050604050505020204" pitchFamily="18" charset="0"/>
              </a:rPr>
              <a:t>https://</a:t>
            </a:r>
            <a:r>
              <a:rPr lang="en-US" b="1" u="sng" dirty="0" smtClean="0">
                <a:latin typeface="Bookman Old Style" panose="02050604050505020204" pitchFamily="18" charset="0"/>
              </a:rPr>
              <a:t>www.lektorium.tv/tutor</a:t>
            </a:r>
            <a:endParaRPr lang="ru-RU" b="1" u="sng" dirty="0" smtClean="0">
              <a:latin typeface="Bookman Old Style" panose="02050604050505020204" pitchFamily="18" charset="0"/>
            </a:endParaRPr>
          </a:p>
          <a:p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124200"/>
            <a:ext cx="6365240" cy="357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2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latin typeface="Bookman Old Style" panose="02050604050505020204" pitchFamily="18" charset="0"/>
              </a:rPr>
              <a:t>ПОЛЕЗНЫЕ ССЫЛКИ: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838200"/>
            <a:ext cx="8153400" cy="5943600"/>
          </a:xfrm>
        </p:spPr>
        <p:txBody>
          <a:bodyPr>
            <a:noAutofit/>
          </a:bodyPr>
          <a:lstStyle/>
          <a:p>
            <a:pPr>
              <a:tabLst>
                <a:tab pos="263525" algn="l"/>
              </a:tabLst>
            </a:pPr>
            <a:r>
              <a:rPr lang="ru-RU" sz="1500" dirty="0" smtClean="0">
                <a:latin typeface="Bookman Old Style" panose="02050604050505020204" pitchFamily="18" charset="0"/>
              </a:rPr>
              <a:t>Развитие предпринимательского </a:t>
            </a:r>
            <a:r>
              <a:rPr lang="ru-RU" sz="1500" dirty="0">
                <a:latin typeface="Bookman Old Style" panose="02050604050505020204" pitchFamily="18" charset="0"/>
              </a:rPr>
              <a:t>мышления школьников. </a:t>
            </a:r>
            <a:r>
              <a:rPr lang="ru-RU" sz="1500" dirty="0" smtClean="0">
                <a:latin typeface="Bookman Old Style" panose="02050604050505020204" pitchFamily="18" charset="0"/>
              </a:rPr>
              <a:t>URL: </a:t>
            </a:r>
            <a:r>
              <a:rPr lang="en-US" sz="1500" u="sng" dirty="0" smtClean="0">
                <a:latin typeface="Bookman Old Style" panose="02050604050505020204" pitchFamily="18" charset="0"/>
                <a:hlinkClick r:id="rId2"/>
              </a:rPr>
              <a:t>https</a:t>
            </a:r>
            <a:r>
              <a:rPr lang="en-US" sz="1500" u="sng" dirty="0">
                <a:latin typeface="Bookman Old Style" panose="02050604050505020204" pitchFamily="18" charset="0"/>
                <a:hlinkClick r:id="rId2"/>
              </a:rPr>
              <a:t>://</a:t>
            </a:r>
            <a:r>
              <a:rPr lang="en-US" sz="1500" u="sng" dirty="0" smtClean="0">
                <a:latin typeface="Bookman Old Style" panose="02050604050505020204" pitchFamily="18" charset="0"/>
                <a:hlinkClick r:id="rId2"/>
              </a:rPr>
              <a:t>sites.google.com/view/rpmsh2022/</a:t>
            </a:r>
            <a:endParaRPr lang="ru-RU" sz="1500" u="sng" dirty="0" smtClean="0">
              <a:latin typeface="Bookman Old Style" panose="02050604050505020204" pitchFamily="18" charset="0"/>
            </a:endParaRPr>
          </a:p>
          <a:p>
            <a:pPr>
              <a:tabLst>
                <a:tab pos="263525" algn="l"/>
              </a:tabLst>
            </a:pPr>
            <a:r>
              <a:rPr lang="ru-RU" sz="1500" dirty="0" err="1">
                <a:latin typeface="Bookman Old Style" panose="02050604050505020204" pitchFamily="18" charset="0"/>
              </a:rPr>
              <a:t>Soft</a:t>
            </a:r>
            <a:r>
              <a:rPr lang="ru-RU" sz="1500" dirty="0">
                <a:latin typeface="Bookman Old Style" panose="02050604050505020204" pitchFamily="18" charset="0"/>
              </a:rPr>
              <a:t> </a:t>
            </a:r>
            <a:r>
              <a:rPr lang="ru-RU" sz="1500" dirty="0" err="1">
                <a:latin typeface="Bookman Old Style" panose="02050604050505020204" pitchFamily="18" charset="0"/>
              </a:rPr>
              <a:t>Skills</a:t>
            </a:r>
            <a:r>
              <a:rPr lang="ru-RU" sz="1500" dirty="0">
                <a:latin typeface="Bookman Old Style" panose="02050604050505020204" pitchFamily="18" charset="0"/>
              </a:rPr>
              <a:t> и образование длиною в </a:t>
            </a:r>
            <a:r>
              <a:rPr lang="ru-RU" sz="1500" dirty="0" smtClean="0">
                <a:latin typeface="Bookman Old Style" panose="02050604050505020204" pitchFamily="18" charset="0"/>
              </a:rPr>
              <a:t>жизнь </a:t>
            </a:r>
            <a:r>
              <a:rPr lang="ru-RU" sz="1500" dirty="0">
                <a:latin typeface="Bookman Old Style" panose="02050604050505020204" pitchFamily="18" charset="0"/>
              </a:rPr>
              <a:t>. URL: </a:t>
            </a:r>
            <a:r>
              <a:rPr lang="ru-RU" sz="1500" dirty="0">
                <a:latin typeface="Bookman Old Style" panose="02050604050505020204" pitchFamily="18" charset="0"/>
                <a:hlinkClick r:id="rId3"/>
              </a:rPr>
              <a:t> https://www.youtube.com/watch?v=2ET8rVmFDxA&amp;t=85s/</a:t>
            </a:r>
            <a:r>
              <a:rPr lang="ru-RU" sz="1500" dirty="0">
                <a:latin typeface="Bookman Old Style" panose="02050604050505020204" pitchFamily="18" charset="0"/>
              </a:rPr>
              <a:t> </a:t>
            </a:r>
            <a:endParaRPr lang="ru-RU" sz="1500" dirty="0" smtClean="0">
              <a:latin typeface="Bookman Old Style" panose="02050604050505020204" pitchFamily="18" charset="0"/>
            </a:endParaRPr>
          </a:p>
          <a:p>
            <a:pPr>
              <a:tabLst>
                <a:tab pos="263525" algn="l"/>
              </a:tabLst>
            </a:pPr>
            <a:r>
              <a:rPr lang="ru-RU" sz="1500" dirty="0" err="1" smtClean="0">
                <a:latin typeface="Bookman Old Style" panose="02050604050505020204" pitchFamily="18" charset="0"/>
              </a:rPr>
              <a:t>Городович</a:t>
            </a:r>
            <a:r>
              <a:rPr lang="ru-RU" sz="1500" dirty="0" smtClean="0">
                <a:latin typeface="Bookman Old Style" panose="02050604050505020204" pitchFamily="18" charset="0"/>
              </a:rPr>
              <a:t> </a:t>
            </a:r>
            <a:r>
              <a:rPr lang="ru-RU" sz="1500" dirty="0">
                <a:latin typeface="Bookman Old Style" panose="02050604050505020204" pitchFamily="18" charset="0"/>
              </a:rPr>
              <a:t>А.М. Модель формирования предпринимательского стиля мышления учащихся общеобразовательной средней школы средствами развивающей социально-педагогической среды // Наука и техника. 2008. №3. URL: </a:t>
            </a:r>
            <a:r>
              <a:rPr lang="ru-RU" sz="1500" dirty="0">
                <a:latin typeface="Bookman Old Style" panose="02050604050505020204" pitchFamily="18" charset="0"/>
                <a:hlinkClick r:id="rId4"/>
              </a:rPr>
              <a:t> https://cyberleninka.ru/article/n/model-formirovaniya-predprinimatelskogo-stilya-myshleniya-uchaschihsya-obscheobrazovatelnoy-sredney-shkoly-sredstvami</a:t>
            </a:r>
            <a:r>
              <a:rPr lang="ru-RU" sz="1500" dirty="0">
                <a:latin typeface="Bookman Old Style" panose="02050604050505020204" pitchFamily="18" charset="0"/>
              </a:rPr>
              <a:t> </a:t>
            </a:r>
            <a:endParaRPr lang="ru-RU" sz="1500" dirty="0" smtClean="0">
              <a:latin typeface="Bookman Old Style" panose="02050604050505020204" pitchFamily="18" charset="0"/>
            </a:endParaRPr>
          </a:p>
          <a:p>
            <a:pPr>
              <a:tabLst>
                <a:tab pos="263525" algn="l"/>
              </a:tabLst>
            </a:pPr>
            <a:r>
              <a:rPr lang="ru-RU" sz="1500" dirty="0" smtClean="0">
                <a:latin typeface="Bookman Old Style" panose="02050604050505020204" pitchFamily="18" charset="0"/>
              </a:rPr>
              <a:t>Зачем </a:t>
            </a:r>
            <a:r>
              <a:rPr lang="ru-RU" sz="1500" dirty="0">
                <a:latin typeface="Bookman Old Style" panose="02050604050505020204" pitchFamily="18" charset="0"/>
              </a:rPr>
              <a:t>школьников учить предпринимательству . URL: </a:t>
            </a:r>
            <a:r>
              <a:rPr lang="ru-RU" sz="1500" dirty="0" smtClean="0">
                <a:latin typeface="Bookman Old Style" panose="02050604050505020204" pitchFamily="18" charset="0"/>
                <a:hlinkClick r:id="rId5"/>
              </a:rPr>
              <a:t>https</a:t>
            </a:r>
            <a:r>
              <a:rPr lang="ru-RU" sz="1500" dirty="0">
                <a:latin typeface="Bookman Old Style" panose="02050604050505020204" pitchFamily="18" charset="0"/>
                <a:hlinkClick r:id="rId5"/>
              </a:rPr>
              <a:t>://plus-one.ru/society/2022/01/19/zachem-shkolnikov-uchit-predprinimatelstvu</a:t>
            </a:r>
            <a:r>
              <a:rPr lang="ru-RU" sz="1500" dirty="0">
                <a:latin typeface="Bookman Old Style" panose="02050604050505020204" pitchFamily="18" charset="0"/>
              </a:rPr>
              <a:t> </a:t>
            </a:r>
            <a:endParaRPr lang="ru-RU" sz="1500" dirty="0" smtClean="0">
              <a:latin typeface="Bookman Old Style" panose="02050604050505020204" pitchFamily="18" charset="0"/>
            </a:endParaRPr>
          </a:p>
          <a:p>
            <a:pPr>
              <a:tabLst>
                <a:tab pos="263525" algn="l"/>
              </a:tabLst>
            </a:pPr>
            <a:r>
              <a:rPr lang="ru-RU" sz="1500" dirty="0" smtClean="0">
                <a:latin typeface="Bookman Old Style" panose="02050604050505020204" pitchFamily="18" charset="0"/>
              </a:rPr>
              <a:t>Проблемы </a:t>
            </a:r>
            <a:r>
              <a:rPr lang="ru-RU" sz="1500" dirty="0">
                <a:latin typeface="Bookman Old Style" panose="02050604050505020204" pitchFamily="18" charset="0"/>
              </a:rPr>
              <a:t>развития предпринимательского мышления у </a:t>
            </a:r>
            <a:r>
              <a:rPr lang="ru-RU" sz="1500" dirty="0" smtClean="0">
                <a:latin typeface="Bookman Old Style" panose="02050604050505020204" pitchFamily="18" charset="0"/>
              </a:rPr>
              <a:t>школьников. </a:t>
            </a:r>
            <a:r>
              <a:rPr lang="ru-RU" sz="1500" dirty="0">
                <a:latin typeface="Bookman Old Style" panose="02050604050505020204" pitchFamily="18" charset="0"/>
              </a:rPr>
              <a:t>URL: </a:t>
            </a:r>
            <a:r>
              <a:rPr lang="ru-RU" sz="1500" dirty="0">
                <a:latin typeface="Bookman Old Style" panose="02050604050505020204" pitchFamily="18" charset="0"/>
                <a:hlinkClick r:id="rId6"/>
              </a:rPr>
              <a:t> https://pandia.ru/text/77/470/19535.php</a:t>
            </a:r>
            <a:r>
              <a:rPr lang="ru-RU" sz="1500" dirty="0">
                <a:latin typeface="Bookman Old Style" panose="02050604050505020204" pitchFamily="18" charset="0"/>
              </a:rPr>
              <a:t> </a:t>
            </a:r>
            <a:endParaRPr lang="ru-RU" sz="1500" dirty="0" smtClean="0">
              <a:latin typeface="Bookman Old Style" panose="02050604050505020204" pitchFamily="18" charset="0"/>
            </a:endParaRPr>
          </a:p>
          <a:p>
            <a:pPr>
              <a:tabLst>
                <a:tab pos="263525" algn="l"/>
              </a:tabLst>
            </a:pPr>
            <a:r>
              <a:rPr lang="ru-RU" sz="1500" dirty="0" smtClean="0">
                <a:latin typeface="Bookman Old Style" panose="02050604050505020204" pitchFamily="18" charset="0"/>
              </a:rPr>
              <a:t>Романцова </a:t>
            </a:r>
            <a:r>
              <a:rPr lang="ru-RU" sz="1500" dirty="0">
                <a:latin typeface="Bookman Old Style" panose="02050604050505020204" pitchFamily="18" charset="0"/>
              </a:rPr>
              <a:t>Д.В., Гуремина Н.В. Исследование причин отсутствия активности молодых людей в предпринимательской деятельности // Материалы VI Международной студенческой научной конференции «Студенческий научный форум» . URL: </a:t>
            </a:r>
            <a:r>
              <a:rPr lang="ru-RU" sz="1500" dirty="0">
                <a:latin typeface="Bookman Old Style" panose="02050604050505020204" pitchFamily="18" charset="0"/>
                <a:hlinkClick r:id="rId7"/>
              </a:rPr>
              <a:t> https://scienceforum.ru/2014/article/2014005336</a:t>
            </a:r>
            <a:r>
              <a:rPr lang="ru-RU" sz="1500" dirty="0">
                <a:latin typeface="Bookman Old Style" panose="02050604050505020204" pitchFamily="18" charset="0"/>
              </a:rPr>
              <a:t> </a:t>
            </a:r>
            <a:endParaRPr lang="ru-RU" sz="1500" dirty="0" smtClean="0">
              <a:latin typeface="Bookman Old Style" panose="02050604050505020204" pitchFamily="18" charset="0"/>
            </a:endParaRPr>
          </a:p>
          <a:p>
            <a:pPr>
              <a:tabLst>
                <a:tab pos="263525" algn="l"/>
              </a:tabLst>
            </a:pPr>
            <a:r>
              <a:rPr lang="ru-RU" sz="1500" dirty="0" smtClean="0">
                <a:latin typeface="Bookman Old Style" panose="02050604050505020204" pitchFamily="18" charset="0"/>
              </a:rPr>
              <a:t>Формирование </a:t>
            </a:r>
            <a:r>
              <a:rPr lang="ru-RU" sz="1500" dirty="0">
                <a:latin typeface="Bookman Old Style" panose="02050604050505020204" pitchFamily="18" charset="0"/>
              </a:rPr>
              <a:t>предпринимательского мышления и воспитание предпринимательского духа у школьников на уроках </a:t>
            </a:r>
            <a:r>
              <a:rPr lang="ru-RU" sz="1500" dirty="0" smtClean="0">
                <a:latin typeface="Bookman Old Style" panose="02050604050505020204" pitchFamily="18" charset="0"/>
              </a:rPr>
              <a:t>экономики. </a:t>
            </a:r>
            <a:r>
              <a:rPr lang="ru-RU" sz="1500" dirty="0">
                <a:latin typeface="Bookman Old Style" panose="02050604050505020204" pitchFamily="18" charset="0"/>
              </a:rPr>
              <a:t>URL: </a:t>
            </a:r>
            <a:r>
              <a:rPr lang="ru-RU" sz="1500" dirty="0">
                <a:latin typeface="Bookman Old Style" panose="02050604050505020204" pitchFamily="18" charset="0"/>
                <a:hlinkClick r:id="rId8"/>
              </a:rPr>
              <a:t> https://infourok.ru/seminar-formirovanie-predprinimatelskogo-mishleniya-i-vospitanie-predprinimatelskogo-duha-u-shkolnikov-na-urokah-ekonomiki-3645188.html</a:t>
            </a:r>
            <a:r>
              <a:rPr lang="ru-RU" sz="1500" dirty="0">
                <a:latin typeface="Bookman Old Style" panose="02050604050505020204" pitchFamily="18" charset="0"/>
              </a:rPr>
              <a:t> </a:t>
            </a:r>
            <a:endParaRPr lang="ru-RU" sz="1500" u="sng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27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54162"/>
          </a:xfrm>
        </p:spPr>
        <p:txBody>
          <a:bodyPr>
            <a:noAutofit/>
          </a:bodyPr>
          <a:lstStyle/>
          <a:p>
            <a:r>
              <a:rPr lang="ru-RU" altLang="ru-RU" sz="4400" b="1" dirty="0" smtClean="0">
                <a:latin typeface="Bookman Old Style" panose="02050604050505020204" pitchFamily="18" charset="0"/>
                <a:cs typeface="Times New Roman" pitchFamily="18" charset="0"/>
              </a:rPr>
              <a:t>ПОНЯТИЕ СОЦИАЛЬНОГО ПРОЕКТИРОВАНИЯ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066800" y="1981200"/>
            <a:ext cx="7848600" cy="4648200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altLang="ru-RU" sz="2500" b="1" i="1" u="sng" dirty="0">
                <a:latin typeface="Bookman Old Style" panose="02050604050505020204" pitchFamily="18" charset="0"/>
                <a:cs typeface="Times New Roman" pitchFamily="18" charset="0"/>
              </a:rPr>
              <a:t>Социальное проектирование </a:t>
            </a:r>
            <a:r>
              <a:rPr lang="ru-RU" altLang="ru-RU" sz="2500" b="1" dirty="0">
                <a:latin typeface="Bookman Old Style" panose="02050604050505020204" pitchFamily="18" charset="0"/>
                <a:cs typeface="Times New Roman" pitchFamily="18" charset="0"/>
              </a:rPr>
              <a:t>– это метод, позволяющий корректно создавать и реализовывать эффективные, социально ориентированные проектные идеи.</a:t>
            </a:r>
          </a:p>
          <a:p>
            <a:pPr marL="571500" indent="-571500">
              <a:buFont typeface="Wingdings" panose="05000000000000000000" pitchFamily="2" charset="2"/>
              <a:buChar char="Ø"/>
              <a:tabLst>
                <a:tab pos="355600" algn="l"/>
              </a:tabLst>
            </a:pPr>
            <a:r>
              <a:rPr lang="ru-RU" altLang="ru-RU" sz="2500" b="1" i="1" u="sng" dirty="0">
                <a:latin typeface="Bookman Old Style" panose="02050604050505020204" pitchFamily="18" charset="0"/>
                <a:cs typeface="Times New Roman" pitchFamily="18" charset="0"/>
              </a:rPr>
              <a:t>Социальный проект </a:t>
            </a:r>
            <a:r>
              <a:rPr lang="ru-RU" altLang="ru-RU" sz="2500" b="1" dirty="0">
                <a:latin typeface="Bookman Old Style" panose="02050604050505020204" pitchFamily="18" charset="0"/>
                <a:cs typeface="Times New Roman" pitchFamily="18" charset="0"/>
              </a:rPr>
              <a:t>– это продуманное и описанное решение (улучшение) социально значимой проблемы целевой группы указанными методами (действиями) за четко ограниченное время на конкретной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17617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Bookman Old Style" panose="02050604050505020204" pitchFamily="18" charset="0"/>
              </a:rPr>
              <a:t>НАШИ КОНТАКТЫ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1143000" y="1447800"/>
            <a:ext cx="7498080" cy="4800600"/>
          </a:xfrm>
        </p:spPr>
        <p:txBody>
          <a:bodyPr rtlCol="0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Гуремина </a:t>
            </a:r>
            <a:endParaRPr lang="ru-RU" b="1" i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Нонна </a:t>
            </a:r>
            <a:r>
              <a:rPr lang="ru-RU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Викторовна</a:t>
            </a:r>
            <a:r>
              <a:rPr lang="ru-RU" b="1" i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en-US" b="1" i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latin typeface="Bookman Old Style" panose="02050604050505020204" pitchFamily="18" charset="0"/>
              </a:rPr>
              <a:t>E-mail: </a:t>
            </a:r>
            <a:r>
              <a:rPr lang="en-US" b="1" u="sng" dirty="0" smtClean="0">
                <a:latin typeface="Bookman Old Style" panose="02050604050505020204" pitchFamily="18" charset="0"/>
              </a:rPr>
              <a:t>journal@pkiro.ru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latin typeface="Bookman Old Style" panose="02050604050505020204" pitchFamily="18" charset="0"/>
              </a:rPr>
              <a:t>+ 7 (950) 287-7557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b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Банникова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Анжела Владимировна</a:t>
            </a:r>
            <a:endParaRPr lang="ru-RU" b="1" i="1" dirty="0" smtClean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latin typeface="Bookman Old Style" panose="02050604050505020204" pitchFamily="18" charset="0"/>
              </a:rPr>
              <a:t>E-mail</a:t>
            </a:r>
            <a:r>
              <a:rPr lang="en-US" b="1" dirty="0">
                <a:latin typeface="Bookman Old Style" panose="02050604050505020204" pitchFamily="18" charset="0"/>
              </a:rPr>
              <a:t>: </a:t>
            </a:r>
            <a:r>
              <a:rPr lang="en-US" b="1" u="sng" dirty="0">
                <a:latin typeface="Bookman Old Style" panose="02050604050505020204" pitchFamily="18" charset="0"/>
              </a:rPr>
              <a:t>bannikova_av@pkiro.ru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 smtClean="0">
                <a:latin typeface="Bookman Old Style" panose="02050604050505020204" pitchFamily="18" charset="0"/>
              </a:rPr>
              <a:t>+ </a:t>
            </a:r>
            <a:r>
              <a:rPr lang="en-US" b="1" dirty="0" smtClean="0">
                <a:latin typeface="Bookman Old Style" panose="02050604050505020204" pitchFamily="18" charset="0"/>
              </a:rPr>
              <a:t>7 (</a:t>
            </a:r>
            <a:r>
              <a:rPr lang="en-US" b="1" dirty="0" smtClean="0">
                <a:latin typeface="Bookman Old Style" panose="02050604050505020204" pitchFamily="18" charset="0"/>
              </a:rPr>
              <a:t>9</a:t>
            </a:r>
            <a:r>
              <a:rPr lang="ru-RU" b="1" dirty="0" smtClean="0">
                <a:latin typeface="Bookman Old Style" panose="02050604050505020204" pitchFamily="18" charset="0"/>
              </a:rPr>
              <a:t>14</a:t>
            </a:r>
            <a:r>
              <a:rPr lang="en-US" b="1" dirty="0" smtClean="0">
                <a:latin typeface="Bookman Old Style" panose="02050604050505020204" pitchFamily="18" charset="0"/>
              </a:rPr>
              <a:t>) </a:t>
            </a:r>
            <a:r>
              <a:rPr lang="ru-RU" b="1" dirty="0" smtClean="0">
                <a:latin typeface="Bookman Old Style" panose="02050604050505020204" pitchFamily="18" charset="0"/>
              </a:rPr>
              <a:t>963</a:t>
            </a:r>
            <a:r>
              <a:rPr lang="en-US" b="1" dirty="0" smtClean="0">
                <a:latin typeface="Bookman Old Style" panose="02050604050505020204" pitchFamily="18" charset="0"/>
              </a:rPr>
              <a:t>-</a:t>
            </a:r>
            <a:r>
              <a:rPr lang="ru-RU" b="1" dirty="0" smtClean="0">
                <a:latin typeface="Bookman Old Style" panose="02050604050505020204" pitchFamily="18" charset="0"/>
              </a:rPr>
              <a:t>305</a:t>
            </a:r>
            <a:r>
              <a:rPr lang="en-US" b="1" dirty="0" smtClean="0">
                <a:latin typeface="Bookman Old Style" panose="02050604050505020204" pitchFamily="18" charset="0"/>
              </a:rPr>
              <a:t>0</a:t>
            </a:r>
            <a:endParaRPr lang="en-US" b="1" dirty="0">
              <a:latin typeface="Bookman Old Style" panose="02050604050505020204" pitchFamily="18" charset="0"/>
            </a:endParaRPr>
          </a:p>
          <a:p>
            <a:pPr marL="82296" indent="0" algn="ctr">
              <a:spcBef>
                <a:spcPts val="0"/>
              </a:spcBef>
              <a:buNone/>
              <a:defRPr/>
            </a:pPr>
            <a:endParaRPr lang="ru-RU" sz="2400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3" charset="2"/>
              <a:buNone/>
              <a:defRPr/>
            </a:pPr>
            <a:endParaRPr lang="ru-RU" sz="20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4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 txBox="1">
            <a:spLocks noGrp="1"/>
          </p:cNvSpPr>
          <p:nvPr>
            <p:ph type="title"/>
          </p:nvPr>
        </p:nvSpPr>
        <p:spPr>
          <a:xfrm>
            <a:off x="1219200" y="2270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 dirty="0" smtClean="0">
                <a:latin typeface="Bookman Old Style" panose="02050604050505020204" pitchFamily="18" charset="0"/>
              </a:rPr>
              <a:t>ТРЕНДЫ СОВРЕМЕННОГО ОБРАЗОВАНИЯ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  <p:pic>
        <p:nvPicPr>
          <p:cNvPr id="212" name="Google Shape;2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8353" y="1808278"/>
            <a:ext cx="2041525" cy="1722437"/>
          </a:xfrm>
          <a:prstGeom prst="rect">
            <a:avLst/>
          </a:prstGeom>
          <a:noFill/>
          <a:ln w="31750" cap="flat" cmpd="sng">
            <a:solidFill>
              <a:srgbClr val="00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13" name="Google Shape;21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6831" y="1739208"/>
            <a:ext cx="1824038" cy="1701800"/>
          </a:xfrm>
          <a:prstGeom prst="rect">
            <a:avLst/>
          </a:prstGeom>
          <a:noFill/>
          <a:ln w="31750" cap="flat" cmpd="sng">
            <a:solidFill>
              <a:srgbClr val="00CCFF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214" name="Google Shape;21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8768" y="4227550"/>
            <a:ext cx="2389187" cy="1809750"/>
          </a:xfrm>
          <a:prstGeom prst="rect">
            <a:avLst/>
          </a:prstGeom>
          <a:noFill/>
          <a:ln w="317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215" name="Google Shape;215;p6"/>
          <p:cNvSpPr txBox="1"/>
          <p:nvPr/>
        </p:nvSpPr>
        <p:spPr>
          <a:xfrm>
            <a:off x="6097962" y="3657600"/>
            <a:ext cx="263877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Bookman Old Style" panose="02050604050505020204" pitchFamily="18" charset="0"/>
              </a:rPr>
              <a:t>ЦИФРОВИЗАЦИЯ</a:t>
            </a:r>
            <a:endParaRPr sz="2000" b="1" dirty="0">
              <a:latin typeface="Bookman Old Style" panose="02050604050505020204" pitchFamily="18" charset="0"/>
            </a:endParaRPr>
          </a:p>
        </p:txBody>
      </p:sp>
      <p:sp>
        <p:nvSpPr>
          <p:cNvPr id="216" name="Google Shape;216;p6"/>
          <p:cNvSpPr txBox="1"/>
          <p:nvPr/>
        </p:nvSpPr>
        <p:spPr>
          <a:xfrm>
            <a:off x="3100761" y="6166585"/>
            <a:ext cx="35052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Bookman Old Style" panose="02050604050505020204" pitchFamily="18" charset="0"/>
              </a:rPr>
              <a:t>ИНДИВИДУАЛИЗАЦИЯ</a:t>
            </a:r>
            <a:endParaRPr sz="2000" b="1" dirty="0">
              <a:latin typeface="Bookman Old Style" panose="02050604050505020204" pitchFamily="18" charset="0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1275617" y="3606800"/>
            <a:ext cx="2446466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Bookman Old Style" panose="02050604050505020204" pitchFamily="18" charset="0"/>
              </a:rPr>
              <a:t>ФУТУРИЗАЦИЯ</a:t>
            </a:r>
            <a:endParaRPr sz="2000" b="1" dirty="0">
              <a:latin typeface="Bookman Old Style" panose="02050604050505020204" pitchFamily="18" charset="0"/>
            </a:endParaRPr>
          </a:p>
        </p:txBody>
      </p:sp>
      <p:sp>
        <p:nvSpPr>
          <p:cNvPr id="218" name="Google Shape;218;p6"/>
          <p:cNvSpPr/>
          <p:nvPr/>
        </p:nvSpPr>
        <p:spPr>
          <a:xfrm>
            <a:off x="3817906" y="1808278"/>
            <a:ext cx="2305500" cy="1304100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CC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/>
          <p:nvPr/>
        </p:nvSpPr>
        <p:spPr>
          <a:xfrm rot="1606609">
            <a:off x="6602937" y="4335730"/>
            <a:ext cx="1271100" cy="1876461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6"/>
          <p:cNvSpPr/>
          <p:nvPr/>
        </p:nvSpPr>
        <p:spPr>
          <a:xfrm rot="10221309" flipH="1">
            <a:off x="1880071" y="4137283"/>
            <a:ext cx="1237559" cy="1990284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6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3"/>
          <p:cNvSpPr>
            <a:spLocks noGrp="1"/>
          </p:cNvSpPr>
          <p:nvPr>
            <p:ph type="title"/>
          </p:nvPr>
        </p:nvSpPr>
        <p:spPr>
          <a:xfrm>
            <a:off x="1219200" y="0"/>
            <a:ext cx="7638288" cy="1981200"/>
          </a:xfrm>
        </p:spPr>
        <p:txBody>
          <a:bodyPr>
            <a:noAutofit/>
          </a:bodyPr>
          <a:lstStyle/>
          <a:p>
            <a:r>
              <a:rPr lang="ru-RU" sz="4400" b="1" dirty="0">
                <a:latin typeface="Bookman Old Style" panose="02050604050505020204" pitchFamily="18" charset="0"/>
              </a:rPr>
              <a:t>СОЦИАЛЬНОЕ ПРОЕКТИРОВАНИЕ</a:t>
            </a:r>
            <a:br>
              <a:rPr lang="ru-RU" sz="4400" b="1" dirty="0">
                <a:latin typeface="Bookman Old Style" panose="02050604050505020204" pitchFamily="18" charset="0"/>
              </a:rPr>
            </a:br>
            <a:r>
              <a:rPr lang="ru-RU" sz="4400" b="1" dirty="0">
                <a:latin typeface="Bookman Old Style" panose="02050604050505020204" pitchFamily="18" charset="0"/>
              </a:rPr>
              <a:t>В ШКОЛЕ</a:t>
            </a:r>
            <a:endParaRPr lang="ru-RU" altLang="ru-RU" sz="4400" b="1" dirty="0" smtClean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143000" y="1981200"/>
            <a:ext cx="7924800" cy="4724400"/>
          </a:xfrm>
        </p:spPr>
        <p:txBody>
          <a:bodyPr>
            <a:noAutofit/>
          </a:bodyPr>
          <a:lstStyle/>
          <a:p>
            <a:pPr marL="355600" indent="-3556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3525" algn="l"/>
                <a:tab pos="355600" algn="l"/>
                <a:tab pos="630238" algn="l"/>
              </a:tabLst>
            </a:pPr>
            <a:r>
              <a:rPr lang="ru-RU" alt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Технология </a:t>
            </a:r>
            <a:r>
              <a:rPr lang="ru-RU" altLang="ru-RU" sz="2400" b="1" i="1" u="sng" dirty="0">
                <a:latin typeface="Bookman Old Style" panose="02050604050505020204" pitchFamily="18" charset="0"/>
                <a:cs typeface="Times New Roman" pitchFamily="18" charset="0"/>
              </a:rPr>
              <a:t>социального воспитания </a:t>
            </a:r>
            <a:r>
              <a:rPr lang="ru-RU" altLang="ru-RU" sz="2400" b="1" dirty="0">
                <a:latin typeface="Bookman Old Style" panose="02050604050505020204" pitchFamily="18" charset="0"/>
                <a:cs typeface="Times New Roman" pitchFamily="18" charset="0"/>
              </a:rPr>
              <a:t>учащихся в образовательных учреждениях. </a:t>
            </a:r>
            <a:endParaRPr lang="ru-RU" altLang="ru-RU" sz="2400" b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355600" indent="-3556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3525" algn="l"/>
                <a:tab pos="355600" algn="l"/>
                <a:tab pos="630238" algn="l"/>
              </a:tabLst>
            </a:pPr>
            <a:r>
              <a:rPr lang="ru-RU" alt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Главный </a:t>
            </a:r>
            <a:r>
              <a:rPr lang="ru-RU" altLang="ru-RU" sz="2400" b="1" dirty="0">
                <a:latin typeface="Bookman Old Style" panose="02050604050505020204" pitchFamily="18" charset="0"/>
                <a:cs typeface="Times New Roman" pitchFamily="18" charset="0"/>
              </a:rPr>
              <a:t>педагогический смысл этой технологии – </a:t>
            </a:r>
            <a:r>
              <a:rPr lang="ru-RU" altLang="ru-RU" sz="2400" b="1" i="1" u="sng" dirty="0">
                <a:latin typeface="Bookman Old Style" panose="02050604050505020204" pitchFamily="18" charset="0"/>
                <a:cs typeface="Times New Roman" pitchFamily="18" charset="0"/>
              </a:rPr>
              <a:t>создание условий для социальных проб личности</a:t>
            </a:r>
            <a:r>
              <a:rPr lang="ru-RU" altLang="ru-RU" sz="2400" b="1" dirty="0">
                <a:latin typeface="Bookman Old Style" panose="02050604050505020204" pitchFamily="18" charset="0"/>
                <a:cs typeface="Times New Roman" pitchFamily="18" charset="0"/>
              </a:rPr>
              <a:t>. </a:t>
            </a:r>
            <a:endParaRPr lang="ru-RU" altLang="ru-RU" sz="2400" b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 marL="355600" indent="-355600"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3525" algn="l"/>
                <a:tab pos="355600" algn="l"/>
                <a:tab pos="630238" algn="l"/>
              </a:tabLst>
            </a:pPr>
            <a:r>
              <a:rPr lang="ru-RU" alt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Именно </a:t>
            </a:r>
            <a:r>
              <a:rPr lang="ru-RU" altLang="ru-RU" sz="2400" b="1" dirty="0">
                <a:latin typeface="Bookman Old Style" panose="02050604050505020204" pitchFamily="18" charset="0"/>
                <a:cs typeface="Times New Roman" pitchFamily="18" charset="0"/>
              </a:rPr>
              <a:t>социальное проектирование позволяет воспитаннику решать основные задачи социализации</a:t>
            </a:r>
            <a:r>
              <a:rPr lang="ru-RU" alt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:</a:t>
            </a:r>
          </a:p>
          <a:p>
            <a:pPr marL="538163" indent="-538163">
              <a:spcBef>
                <a:spcPts val="0"/>
              </a:spcBef>
              <a:buNone/>
              <a:tabLst>
                <a:tab pos="355600" algn="l"/>
                <a:tab pos="630238" algn="l"/>
              </a:tabLst>
            </a:pPr>
            <a:r>
              <a:rPr lang="ru-RU" altLang="ru-RU" sz="2400" b="1" dirty="0">
                <a:latin typeface="Bookman Old Style" panose="02050604050505020204" pitchFamily="18" charset="0"/>
                <a:cs typeface="Times New Roman" pitchFamily="18" charset="0"/>
              </a:rPr>
              <a:t>	</a:t>
            </a:r>
            <a:r>
              <a:rPr lang="ru-RU" alt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- </a:t>
            </a:r>
            <a:r>
              <a:rPr lang="ru-RU" altLang="ru-RU" sz="2400" b="1" dirty="0">
                <a:latin typeface="Bookman Old Style" panose="02050604050505020204" pitchFamily="18" charset="0"/>
                <a:cs typeface="Times New Roman" pitchFamily="18" charset="0"/>
              </a:rPr>
              <a:t>формировать </a:t>
            </a:r>
            <a:r>
              <a:rPr lang="ru-RU" alt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свою «Я – концепцию» </a:t>
            </a:r>
            <a:r>
              <a:rPr lang="ru-RU" altLang="ru-RU" sz="2400" b="1" dirty="0">
                <a:latin typeface="Bookman Old Style" panose="02050604050505020204" pitchFamily="18" charset="0"/>
                <a:cs typeface="Times New Roman" pitchFamily="18" charset="0"/>
              </a:rPr>
              <a:t>и </a:t>
            </a:r>
            <a:r>
              <a:rPr lang="ru-RU" alt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мировоззрение;</a:t>
            </a:r>
          </a:p>
          <a:p>
            <a:pPr marL="538163" indent="-538163">
              <a:spcBef>
                <a:spcPts val="0"/>
              </a:spcBef>
              <a:buNone/>
              <a:tabLst>
                <a:tab pos="355600" algn="l"/>
                <a:tab pos="630238" algn="l"/>
              </a:tabLst>
            </a:pPr>
            <a:r>
              <a:rPr lang="ru-RU" altLang="ru-RU" sz="2400" b="1" dirty="0">
                <a:latin typeface="Bookman Old Style" panose="02050604050505020204" pitchFamily="18" charset="0"/>
                <a:cs typeface="Times New Roman" pitchFamily="18" charset="0"/>
              </a:rPr>
              <a:t>	</a:t>
            </a:r>
            <a:r>
              <a:rPr lang="ru-RU" alt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- устанавливать </a:t>
            </a:r>
            <a:r>
              <a:rPr lang="ru-RU" altLang="ru-RU" sz="2400" b="1" dirty="0">
                <a:latin typeface="Bookman Old Style" panose="02050604050505020204" pitchFamily="18" charset="0"/>
                <a:cs typeface="Times New Roman" pitchFamily="18" charset="0"/>
              </a:rPr>
              <a:t>новые способы социального взаимодействия с миром </a:t>
            </a:r>
            <a:r>
              <a:rPr lang="ru-RU" altLang="ru-RU" sz="2400" b="1" dirty="0" smtClean="0">
                <a:latin typeface="Bookman Old Style" panose="02050604050505020204" pitchFamily="18" charset="0"/>
                <a:cs typeface="Times New Roman" pitchFamily="18" charset="0"/>
              </a:rPr>
              <a:t>взрослых.</a:t>
            </a:r>
          </a:p>
        </p:txBody>
      </p:sp>
    </p:spTree>
    <p:extLst>
      <p:ext uri="{BB962C8B-B14F-4D97-AF65-F5344CB8AC3E}">
        <p14:creationId xmlns:p14="http://schemas.microsoft.com/office/powerpoint/2010/main" val="37459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75260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  <a:t>СОЦИАЛЬНОЕ ПРОЕКТИРОВАНИЕ:</a:t>
            </a:r>
            <a:br>
              <a:rPr lang="ru-RU" altLang="ru-RU" sz="3600" b="1" dirty="0" smtClean="0">
                <a:latin typeface="Bookman Old Style" panose="02050604050505020204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Bookman Old Style" panose="02050604050505020204" pitchFamily="18" charset="0"/>
                <a:cs typeface="Times New Roman" pitchFamily="18" charset="0"/>
              </a:rPr>
              <a:t>ФОРМИРОВАНИЕ КОМПЕТЕНЦИЙ</a:t>
            </a:r>
            <a:endParaRPr lang="ru-RU" altLang="ru-RU" sz="3200" dirty="0" smtClean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066800" y="1676400"/>
            <a:ext cx="8077200" cy="5105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ru-RU" altLang="ru-RU" sz="1700" b="1" dirty="0" smtClean="0">
                <a:latin typeface="Bookman Old Style" panose="02050604050505020204" pitchFamily="18" charset="0"/>
                <a:cs typeface="Times New Roman" pitchFamily="18" charset="0"/>
              </a:rPr>
              <a:t>Рефлексивная компетенция:</a:t>
            </a:r>
            <a:endParaRPr lang="ru-RU" altLang="ru-RU" sz="17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Формирование позитивной самооценки, самоуважения, самоопределения;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Воспитание целеустремлённости и настойчивости.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700" b="1" dirty="0" smtClean="0">
                <a:latin typeface="Bookman Old Style" panose="02050604050505020204" pitchFamily="18" charset="0"/>
                <a:cs typeface="Times New Roman" pitchFamily="18" charset="0"/>
              </a:rPr>
              <a:t>Коммуникативная компетенция:</a:t>
            </a:r>
            <a:endParaRPr lang="ru-RU" altLang="ru-RU" sz="17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Умение вести диалог, координировать свои действия с партнёром;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Умение выступать перед аудиторией, высказывать своё мнение, отстаивать свою точку зрения;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Организация </a:t>
            </a:r>
            <a:r>
              <a:rPr lang="ru-RU" altLang="ru-RU" sz="1700" dirty="0">
                <a:latin typeface="Bookman Old Style" panose="02050604050505020204" pitchFamily="18" charset="0"/>
                <a:cs typeface="Times New Roman" pitchFamily="18" charset="0"/>
              </a:rPr>
              <a:t>пространства коммуникации, способствующего расширению опыта коллективной деятельности и выстраивания индивидуальной творческой </a:t>
            </a: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траектории.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ru-RU" altLang="ru-RU" sz="1700" b="1" dirty="0" smtClean="0">
                <a:latin typeface="Bookman Old Style" panose="02050604050505020204" pitchFamily="18" charset="0"/>
                <a:cs typeface="Times New Roman" pitchFamily="18" charset="0"/>
              </a:rPr>
              <a:t>Проектировочные компетенции</a:t>
            </a:r>
            <a:endParaRPr lang="ru-RU" altLang="ru-RU" sz="1700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latin typeface="Bookman Old Style" panose="02050604050505020204" pitchFamily="18" charset="0"/>
                <a:cs typeface="Times New Roman" pitchFamily="18" charset="0"/>
              </a:rPr>
              <a:t>Умение самостоятельно и совместно планировать деятельность и сотрудничество, принимать решения;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latin typeface="Bookman Old Style" panose="02050604050505020204" pitchFamily="18" charset="0"/>
                <a:cs typeface="Times New Roman" pitchFamily="18" charset="0"/>
              </a:rPr>
              <a:t>Формирование навыков организации рабочего пространства и рационального использования времени;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>
                <a:latin typeface="Bookman Old Style" panose="02050604050505020204" pitchFamily="18" charset="0"/>
                <a:cs typeface="Times New Roman" pitchFamily="18" charset="0"/>
              </a:rPr>
              <a:t>Сбор, систематизация, хранение, использование </a:t>
            </a: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информации;</a:t>
            </a:r>
            <a:endParaRPr lang="ru-RU" altLang="ru-RU" sz="1700" dirty="0">
              <a:latin typeface="Bookman Old Style" panose="020506040505050202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Создание условий </a:t>
            </a:r>
            <a:r>
              <a:rPr lang="ru-RU" altLang="ru-RU" sz="1700" dirty="0">
                <a:latin typeface="Bookman Old Style" panose="02050604050505020204" pitchFamily="18" charset="0"/>
                <a:cs typeface="Times New Roman" pitchFamily="18" charset="0"/>
              </a:rPr>
              <a:t>для творческого проектирования, получения опыта продуцирования оригинальных </a:t>
            </a:r>
            <a:r>
              <a:rPr lang="ru-RU" altLang="ru-RU" sz="1700" dirty="0" smtClean="0">
                <a:latin typeface="Bookman Old Style" panose="02050604050505020204" pitchFamily="18" charset="0"/>
                <a:cs typeface="Times New Roman" pitchFamily="18" charset="0"/>
              </a:rPr>
              <a:t>идей.</a:t>
            </a:r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772400" cy="18288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Bookman Old Style" panose="02050604050505020204" pitchFamily="18" charset="0"/>
              </a:rPr>
              <a:t>ОСОБЕННОСТИ СОЦИАЛЬНОГО ПРОЕКТА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057400"/>
            <a:ext cx="7790688" cy="4953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Bookman Old Style" panose="02050604050505020204" pitchFamily="18" charset="0"/>
              </a:rPr>
              <a:t>Проект создает что-то </a:t>
            </a:r>
            <a:r>
              <a:rPr lang="ru-RU" b="1" dirty="0" smtClean="0">
                <a:latin typeface="Bookman Old Style" panose="02050604050505020204" pitchFamily="18" charset="0"/>
              </a:rPr>
              <a:t>новое;</a:t>
            </a:r>
            <a:endParaRPr lang="ru-RU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Bookman Old Style" panose="02050604050505020204" pitchFamily="18" charset="0"/>
              </a:rPr>
              <a:t>Результат проекта должен быть социально </a:t>
            </a:r>
            <a:r>
              <a:rPr lang="ru-RU" b="1" dirty="0" smtClean="0">
                <a:latin typeface="Bookman Old Style" panose="02050604050505020204" pitchFamily="18" charset="0"/>
              </a:rPr>
              <a:t>востребованным;</a:t>
            </a:r>
            <a:endParaRPr lang="ru-RU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Bookman Old Style" panose="02050604050505020204" pitchFamily="18" charset="0"/>
              </a:rPr>
              <a:t>Результат проекта должен кто-то </a:t>
            </a:r>
            <a:r>
              <a:rPr lang="ru-RU" b="1" dirty="0" smtClean="0">
                <a:latin typeface="Bookman Old Style" panose="02050604050505020204" pitchFamily="18" charset="0"/>
              </a:rPr>
              <a:t>принимать;</a:t>
            </a:r>
            <a:endParaRPr lang="ru-RU" b="1" dirty="0">
              <a:latin typeface="Bookman Old Style" panose="0205060405050502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latin typeface="Bookman Old Style" panose="02050604050505020204" pitchFamily="18" charset="0"/>
              </a:rPr>
              <a:t>Ключевым в реализации проекта является получение опыта изменения мира через свою </a:t>
            </a:r>
            <a:r>
              <a:rPr lang="ru-RU" b="1" dirty="0" smtClean="0">
                <a:latin typeface="Bookman Old Style" panose="02050604050505020204" pitchFamily="18" charset="0"/>
              </a:rPr>
              <a:t>деятельность.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7391400" cy="1066800"/>
          </a:xfrm>
        </p:spPr>
        <p:txBody>
          <a:bodyPr>
            <a:normAutofit/>
          </a:bodyPr>
          <a:lstStyle/>
          <a:p>
            <a:r>
              <a:rPr lang="ru-RU" altLang="ru-RU" sz="4400" b="1" dirty="0" smtClean="0">
                <a:solidFill>
                  <a:schemeClr val="tx2"/>
                </a:solidFill>
                <a:latin typeface="Bookman Old Style" panose="02050604050505020204" pitchFamily="18" charset="0"/>
                <a:cs typeface="Times New Roman" pitchFamily="18" charset="0"/>
              </a:rPr>
              <a:t>ПРОЕКТ - ЭТО «5+1 П»</a:t>
            </a:r>
          </a:p>
        </p:txBody>
      </p:sp>
      <p:sp>
        <p:nvSpPr>
          <p:cNvPr id="10243" name="Содержимое 4"/>
          <p:cNvSpPr>
            <a:spLocks noGrp="1"/>
          </p:cNvSpPr>
          <p:nvPr>
            <p:ph idx="1"/>
          </p:nvPr>
        </p:nvSpPr>
        <p:spPr>
          <a:xfrm>
            <a:off x="1143000" y="1143000"/>
            <a:ext cx="7848600" cy="5638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Проблема;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Проектирование (планирование);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Поиск информации;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Продукт;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latin typeface="Bookman Old Style" panose="02050604050505020204" pitchFamily="18" charset="0"/>
                <a:cs typeface="Times New Roman" pitchFamily="18" charset="0"/>
              </a:rPr>
              <a:t>Презентация.</a:t>
            </a:r>
          </a:p>
          <a:p>
            <a:pPr>
              <a:buFont typeface="Wingdings" pitchFamily="2" charset="2"/>
              <a:buNone/>
            </a:pPr>
            <a:endParaRPr lang="ru-RU" altLang="ru-RU" b="1" i="1" dirty="0" smtClean="0">
              <a:latin typeface="Bookman Old Style" panose="02050604050505020204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altLang="ru-RU" b="1" i="1" dirty="0" smtClean="0">
                <a:latin typeface="Bookman Old Style" panose="02050604050505020204" pitchFamily="18" charset="0"/>
                <a:cs typeface="Times New Roman" pitchFamily="18" charset="0"/>
              </a:rPr>
              <a:t>Шестое «П» проекта - это его портфолио , т.е. папка, в которой собраны все рабочие материалы, в том числе черновики, дневные планы, отчеты и др.</a:t>
            </a:r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714488" cy="126523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Bookman Old Style" panose="02050604050505020204" pitchFamily="18" charset="0"/>
              </a:rPr>
              <a:t>ЭТАПЫ РАБОТЫ НАД ПРОЕКТОМ</a:t>
            </a:r>
            <a:endParaRPr lang="ru-RU" sz="4400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524000"/>
            <a:ext cx="7714488" cy="4724400"/>
          </a:xfrm>
        </p:spPr>
        <p:txBody>
          <a:bodyPr>
            <a:normAutofit lnSpcReduction="100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b="1" dirty="0">
                <a:latin typeface="Bookman Old Style" panose="02050604050505020204" pitchFamily="18" charset="0"/>
              </a:rPr>
              <a:t>Выделение </a:t>
            </a:r>
            <a:r>
              <a:rPr lang="ru-RU" b="1" dirty="0" smtClean="0">
                <a:latin typeface="Bookman Old Style" panose="02050604050505020204" pitchFamily="18" charset="0"/>
              </a:rPr>
              <a:t>проблемы; 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>
                <a:latin typeface="Bookman Old Style" panose="02050604050505020204" pitchFamily="18" charset="0"/>
              </a:rPr>
              <a:t>П</a:t>
            </a:r>
            <a:r>
              <a:rPr lang="ru-RU" b="1" dirty="0" smtClean="0">
                <a:latin typeface="Bookman Old Style" panose="02050604050505020204" pitchFamily="18" charset="0"/>
              </a:rPr>
              <a:t>остановка </a:t>
            </a:r>
            <a:r>
              <a:rPr lang="ru-RU" b="1" dirty="0">
                <a:latin typeface="Bookman Old Style" panose="02050604050505020204" pitchFamily="18" charset="0"/>
              </a:rPr>
              <a:t>целей и </a:t>
            </a:r>
            <a:r>
              <a:rPr lang="ru-RU" b="1" dirty="0" smtClean="0">
                <a:latin typeface="Bookman Old Style" panose="02050604050505020204" pitchFamily="18" charset="0"/>
              </a:rPr>
              <a:t>планирование;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>
                <a:latin typeface="Bookman Old Style" panose="02050604050505020204" pitchFamily="18" charset="0"/>
              </a:rPr>
              <a:t>Разработка проектного решения (продукта); 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>
                <a:latin typeface="Bookman Old Style" panose="02050604050505020204" pitchFamily="18" charset="0"/>
              </a:rPr>
              <a:t>Оформление </a:t>
            </a:r>
            <a:r>
              <a:rPr lang="ru-RU" b="1" dirty="0">
                <a:latin typeface="Bookman Old Style" panose="02050604050505020204" pitchFamily="18" charset="0"/>
              </a:rPr>
              <a:t>результатов и их </a:t>
            </a:r>
            <a:r>
              <a:rPr lang="ru-RU" b="1" dirty="0" smtClean="0">
                <a:latin typeface="Bookman Old Style" panose="02050604050505020204" pitchFamily="18" charset="0"/>
              </a:rPr>
              <a:t>представление; </a:t>
            </a:r>
          </a:p>
          <a:p>
            <a:pPr marL="596646" indent="-514350">
              <a:buFont typeface="+mj-lt"/>
              <a:buAutoNum type="arabicPeriod"/>
            </a:pPr>
            <a:r>
              <a:rPr lang="ru-RU" b="1" dirty="0" smtClean="0">
                <a:latin typeface="Bookman Old Style" panose="02050604050505020204" pitchFamily="18" charset="0"/>
              </a:rPr>
              <a:t>Выделение </a:t>
            </a:r>
            <a:r>
              <a:rPr lang="ru-RU" b="1" dirty="0">
                <a:latin typeface="Bookman Old Style" panose="02050604050505020204" pitchFamily="18" charset="0"/>
              </a:rPr>
              <a:t>и </a:t>
            </a:r>
            <a:r>
              <a:rPr lang="ru-RU" b="1" dirty="0" smtClean="0">
                <a:latin typeface="Bookman Old Style" panose="02050604050505020204" pitchFamily="18" charset="0"/>
              </a:rPr>
              <a:t>рефлексия образовательных результатов.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2707</TotalTime>
  <Words>959</Words>
  <Application>Microsoft Office PowerPoint</Application>
  <PresentationFormat>Экран (4:3)</PresentationFormat>
  <Paragraphs>164</Paragraphs>
  <Slides>30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СОЦИАЛЬНОЕ ПРОЕКТИРОВАНИЕ: ИНСТРУМЕНТЫ,  МЕТОДЫ,  ТЕХНОЛОГИИ</vt:lpstr>
      <vt:lpstr>СТРУКТУРА ПРЕЗЕНТАЦИИ</vt:lpstr>
      <vt:lpstr>ПОНЯТИЕ СОЦИАЛЬНОГО ПРОЕКТИРОВАНИЯ</vt:lpstr>
      <vt:lpstr>ТРЕНДЫ СОВРЕМЕННОГО ОБРАЗОВАНИЯ</vt:lpstr>
      <vt:lpstr>СОЦИАЛЬНОЕ ПРОЕКТИРОВАНИЕ В ШКОЛЕ</vt:lpstr>
      <vt:lpstr>СОЦИАЛЬНОЕ ПРОЕКТИРОВАНИЕ: ФОРМИРОВАНИЕ КОМПЕТЕНЦИЙ</vt:lpstr>
      <vt:lpstr>ОСОБЕННОСТИ СОЦИАЛЬНОГО ПРОЕКТА</vt:lpstr>
      <vt:lpstr>ПРОЕКТ - ЭТО «5+1 П»</vt:lpstr>
      <vt:lpstr>ЭТАПЫ РАБОТЫ НАД ПРОЕКТОМ</vt:lpstr>
      <vt:lpstr>КЛАССИФИКАЦИЯ ПРОЕКТОВ  ПО ДОМИНИРУЮЩЕЙ ДЕЯТЕЛЬНОСТИ</vt:lpstr>
      <vt:lpstr>КЛАССИФИКАЦИЯ ПРОЕКТОВ  ПО КОМПЛЕКТНОСТИ</vt:lpstr>
      <vt:lpstr>КЛАССИФИКАЦИЯ ПРОЕКТОВ  ПО ПРОДОЛЖИТЕЛЬНОСТИ</vt:lpstr>
      <vt:lpstr>РОЛЬ УЧИТЕЛЯ В ПРОЕКТЕ</vt:lpstr>
      <vt:lpstr>ДЕЯТЕЛЬНОСТЬ  ПЕДАГОГА И УЧАЩИХСЯ </vt:lpstr>
      <vt:lpstr>СПЕЦИФИЧЕСКИЕ ЧЕРТЫ ПРОЕКТНОЙ И ПРОЕКТНО-ИССЛЕДОВАТЕЛЬСКОЙ ДЕЯТЕЛЬНОСТИ</vt:lpstr>
      <vt:lpstr>СИТУАЦИОННАЯ ЗАДАЧА</vt:lpstr>
      <vt:lpstr>Задание: рассмотрите следующие фотографии и дайте ответы на вопросы: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 «ДИЗАЙН-МЫШЛЕНИЕ»</vt:lpstr>
      <vt:lpstr>АФИННАЯ  ДИАГРАММА</vt:lpstr>
      <vt:lpstr>ИНТЕЛЛЕКТ-КАРТА</vt:lpstr>
      <vt:lpstr>КАРТА ЭМПАТИИ</vt:lpstr>
      <vt:lpstr>МАРШРУТ ПОЛЬЗОВАТЕЛЯ</vt:lpstr>
      <vt:lpstr>БИЗНЕС-МОДЕЛЬ</vt:lpstr>
      <vt:lpstr>РЕКОМЕНДУЕМ: </vt:lpstr>
      <vt:lpstr>ПОЛЕЗНЫЕ ССЫЛКИ: </vt:lpstr>
      <vt:lpstr>НАШИ 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Михаил Ю. Швецов</dc:creator>
  <cp:lastModifiedBy>Нонна В. Гуремина</cp:lastModifiedBy>
  <cp:revision>244</cp:revision>
  <cp:lastPrinted>1601-01-01T00:00:00Z</cp:lastPrinted>
  <dcterms:created xsi:type="dcterms:W3CDTF">1601-01-01T00:00:00Z</dcterms:created>
  <dcterms:modified xsi:type="dcterms:W3CDTF">2022-04-20T00:52:10Z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