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1" r:id="rId5"/>
    <p:sldId id="260" r:id="rId6"/>
    <p:sldId id="276" r:id="rId7"/>
    <p:sldId id="277" r:id="rId8"/>
    <p:sldId id="262" r:id="rId9"/>
    <p:sldId id="265" r:id="rId10"/>
    <p:sldId id="266" r:id="rId11"/>
    <p:sldId id="268" r:id="rId12"/>
    <p:sldId id="269" r:id="rId13"/>
    <p:sldId id="267" r:id="rId14"/>
    <p:sldId id="271" r:id="rId15"/>
    <p:sldId id="270" r:id="rId16"/>
    <p:sldId id="278" r:id="rId17"/>
    <p:sldId id="273" r:id="rId18"/>
    <p:sldId id="274" r:id="rId19"/>
    <p:sldId id="272" r:id="rId20"/>
    <p:sldId id="279" r:id="rId21"/>
    <p:sldId id="280" r:id="rId2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94" d="100"/>
          <a:sy n="94" d="100"/>
        </p:scale>
        <p:origin x="-384" y="-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D9DF82C8-2C71-4B7A-9D98-B15D7153A18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xmlns="" id="{7471744F-AD36-4E46-9BB3-C6B6935AE4D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E0956271-5310-42B9-980B-134BF89B33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5B762B-D81E-4C66-97EB-F56BDF004FDF}" type="datetimeFigureOut">
              <a:rPr lang="ru-RU" smtClean="0"/>
              <a:t>30.05.2022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A5661031-6CD0-41E3-84A2-98B7D09483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0698A688-6CCF-46E6-9E58-33A9963FCA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E841A-21C9-4514-87E0-15F98C985C2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889655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B564611F-5B58-40F4-AFE5-B45D9617C0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xmlns="" id="{16BC5571-BF90-4C2E-B96B-94C47FC5063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129F983F-F4D0-45D8-A2BD-A930BD1EB8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5B762B-D81E-4C66-97EB-F56BDF004FDF}" type="datetimeFigureOut">
              <a:rPr lang="ru-RU" smtClean="0"/>
              <a:t>30.05.2022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3ACAC27B-F6FE-49A5-97D1-63E7903828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FEFD81DA-D40E-4DD5-877F-2E993D42BD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E841A-21C9-4514-87E0-15F98C985C2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806961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xmlns="" id="{6EBFBD0F-2104-451D-92BB-DEDC8BCF1B1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xmlns="" id="{F0376D41-E4DA-4937-853A-008FC0512C1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0ACBC2CE-C149-4D16-90A4-1609D50E65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5B762B-D81E-4C66-97EB-F56BDF004FDF}" type="datetimeFigureOut">
              <a:rPr lang="ru-RU" smtClean="0"/>
              <a:t>30.05.2022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2C2B7946-465F-42C8-A01A-8D1498A438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1B801008-CA2B-45FA-A07A-BFE0837060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E841A-21C9-4514-87E0-15F98C985C2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426286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BFFB50E3-E6B9-4FFE-B32F-9D6147DF51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41FF6C8F-FABE-43E1-8DAB-B0E0C91F9E1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0A7532DF-01FB-49D5-9E09-B9CFCC9283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5B762B-D81E-4C66-97EB-F56BDF004FDF}" type="datetimeFigureOut">
              <a:rPr lang="ru-RU" smtClean="0"/>
              <a:t>30.05.2022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E8A88A9E-8F63-465E-A4C0-2624F10ADA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9C8D8BD6-7033-4661-9FB7-31E1033792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E841A-21C9-4514-87E0-15F98C985C2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329329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C6C47D27-7C7C-4D33-9975-DACDC8EDEC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A73FEC43-3CE1-4E96-8AC3-403FDA55661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27F4A8D9-2EA8-4D3E-B3EC-89E7F44291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5B762B-D81E-4C66-97EB-F56BDF004FDF}" type="datetimeFigureOut">
              <a:rPr lang="ru-RU" smtClean="0"/>
              <a:t>30.05.2022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617B549E-BCF0-4A8D-B02C-6EBBFC74A5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4DE370DF-6DD7-4788-B3D1-9E047C1A37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E841A-21C9-4514-87E0-15F98C985C2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461122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350AD37E-65CF-481E-96FA-5CD8B54491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51DCAD5B-29BD-4996-B02E-47BDF3A0855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69DC214A-52E6-4E09-8899-BAD8541EFAA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65746348-10A8-4B28-8096-FD17214504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5B762B-D81E-4C66-97EB-F56BDF004FDF}" type="datetimeFigureOut">
              <a:rPr lang="ru-RU" smtClean="0"/>
              <a:t>30.05.2022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C6F867F6-254E-4E77-B017-5D9001B745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1A752FCB-C4CC-4104-AFC8-6FE15E5893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E841A-21C9-4514-87E0-15F98C985C2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064805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C40988D8-DE22-4F65-8C17-81DEAB293B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CB719785-6CE3-4B22-962E-23B736CDDC0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340FE4C6-9754-4112-8925-83104A45AB4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xmlns="" id="{A4AE42A4-FFC9-4EDC-A9ED-497DAAC624D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xmlns="" id="{669D8E8D-EABF-4B5C-B74C-5379751534B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xmlns="" id="{773DCB0A-34E4-4E12-8BD5-5BA9812835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5B762B-D81E-4C66-97EB-F56BDF004FDF}" type="datetimeFigureOut">
              <a:rPr lang="ru-RU" smtClean="0"/>
              <a:t>30.05.2022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xmlns="" id="{042CD0A3-8C6A-4806-8F93-DDF05940AF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xmlns="" id="{544C1BCA-6915-4E7A-90B5-4902A54EEB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E841A-21C9-4514-87E0-15F98C985C2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554988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E3D4ACD2-9BBB-404A-9B09-803FF7C0FC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xmlns="" id="{B0B9DD19-F302-4414-A5F9-B1417071BD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5B762B-D81E-4C66-97EB-F56BDF004FDF}" type="datetimeFigureOut">
              <a:rPr lang="ru-RU" smtClean="0"/>
              <a:t>30.05.2022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xmlns="" id="{E70A1CF3-CB59-4E70-B8A8-077356927E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xmlns="" id="{ECE90324-B49B-4813-BE2B-4D8B583BF3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E841A-21C9-4514-87E0-15F98C985C2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627026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xmlns="" id="{AF1BB4D0-3C95-4245-9C95-317157D7F3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5B762B-D81E-4C66-97EB-F56BDF004FDF}" type="datetimeFigureOut">
              <a:rPr lang="ru-RU" smtClean="0"/>
              <a:t>30.05.2022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xmlns="" id="{ADAA204D-8DEA-4248-8679-5707397880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xmlns="" id="{1FF93930-EBCC-4265-AF6F-FFCAE5D7A2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E841A-21C9-4514-87E0-15F98C985C2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549246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EEB260B3-C1AA-466D-83E2-E8CF96EB27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E76B7F6E-3E72-4606-87D8-812C8502F78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F3DB3407-715B-443C-A5C5-C1BC4365C0D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FCE24623-ED8A-476F-9500-A6DE64FB7A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5B762B-D81E-4C66-97EB-F56BDF004FDF}" type="datetimeFigureOut">
              <a:rPr lang="ru-RU" smtClean="0"/>
              <a:t>30.05.2022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64C4C70A-7587-464F-94BA-AC9E36B7D4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09EF911C-303F-4507-B787-3637F01DFD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E841A-21C9-4514-87E0-15F98C985C2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795508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11698A9B-D7B8-4CDD-ACC8-ED86E33134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xmlns="" id="{7F06295E-99D6-4BF3-B2F5-A756AE335B2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DCC11329-2346-45E2-A97E-19E4FD2F36A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2552B4FE-9CD8-46F6-B0A6-E539ECDA58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5B762B-D81E-4C66-97EB-F56BDF004FDF}" type="datetimeFigureOut">
              <a:rPr lang="ru-RU" smtClean="0"/>
              <a:t>30.05.2022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238C1034-FFF9-42BE-A33B-65AE0D563F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586003F7-6ED8-48E0-9B38-8C26736372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E841A-21C9-4514-87E0-15F98C985C2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59342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4425976C-211F-492C-8063-D7FF74BBC6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DC53979F-E944-4B7A-B514-D1E3CA19668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FC473684-F1CD-4A59-A5A4-11E825B4C74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5B762B-D81E-4C66-97EB-F56BDF004FDF}" type="datetimeFigureOut">
              <a:rPr lang="ru-RU" smtClean="0"/>
              <a:t>30.05.2022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A79323BA-EC2D-438E-B7FB-1755F505C65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EB4E388D-99D8-487C-B3D8-86AF5E39DCB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FE841A-21C9-4514-87E0-15F98C985C2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713446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36A7E8F8-D8A8-4872-A461-F4D1B6340B4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3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Проектно-исследовательская работа</a:t>
            </a:r>
            <a:r>
              <a:rPr lang="ru-RU" sz="3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3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3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r>
              <a:rPr lang="ru-RU" sz="3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3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3600" b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«Как  </a:t>
            </a:r>
            <a:r>
              <a:rPr lang="ru-RU" sz="36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растения испаряют  воду?»</a:t>
            </a:r>
            <a:r>
              <a:rPr lang="ru-RU" sz="3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3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ru-RU" sz="3600" dirty="0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xmlns="" id="{FC111B3A-738D-44FB-B412-5E03EB39BFB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81760" y="3383280"/>
            <a:ext cx="9286240" cy="1874520"/>
          </a:xfrm>
        </p:spPr>
        <p:txBody>
          <a:bodyPr>
            <a:normAutofit fontScale="32500" lnSpcReduction="20000"/>
          </a:bodyPr>
          <a:lstStyle/>
          <a:p>
            <a:pPr algn="l"/>
            <a:r>
              <a:rPr lang="ru-RU" sz="6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Выполнили </a:t>
            </a:r>
            <a:r>
              <a:rPr lang="ru-RU" sz="6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ученики  </a:t>
            </a:r>
            <a:r>
              <a:rPr lang="ru-RU" sz="6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6А </a:t>
            </a:r>
            <a:r>
              <a:rPr lang="ru-RU" sz="6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класса: </a:t>
            </a:r>
            <a:r>
              <a:rPr lang="ru-RU" sz="6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Багомедов</a:t>
            </a:r>
            <a:r>
              <a:rPr lang="ru-RU" sz="6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Абдулгамид,</a:t>
            </a:r>
          </a:p>
          <a:p>
            <a:pPr algn="l"/>
            <a:r>
              <a:rPr lang="ru-RU" sz="6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Зайцев Артем, Иванова Виктория, </a:t>
            </a:r>
            <a:r>
              <a:rPr lang="ru-RU" sz="60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Островская Милена</a:t>
            </a:r>
            <a:r>
              <a:rPr lang="ru-RU" sz="6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</a:t>
            </a:r>
          </a:p>
          <a:p>
            <a:pPr algn="l"/>
            <a:r>
              <a:rPr lang="ru-RU" sz="6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Крутоголов Дмитрий, </a:t>
            </a:r>
            <a:r>
              <a:rPr lang="ru-RU" sz="6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Шелудько</a:t>
            </a:r>
            <a:r>
              <a:rPr lang="ru-RU" sz="6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60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Игнат.</a:t>
            </a:r>
          </a:p>
          <a:p>
            <a:pPr algn="l"/>
            <a:r>
              <a:rPr lang="ru-RU" sz="60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Руководитель: </a:t>
            </a:r>
            <a:r>
              <a:rPr lang="ru-RU" sz="60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Костырина</a:t>
            </a:r>
            <a:r>
              <a:rPr lang="ru-RU" sz="60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Лариса Ивановна, </a:t>
            </a:r>
            <a:r>
              <a:rPr lang="ru-RU" sz="6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учитель биологии МБОУ СОШ №3, </a:t>
            </a:r>
            <a:r>
              <a:rPr lang="ru-RU" sz="6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г.о</a:t>
            </a:r>
            <a:r>
              <a:rPr lang="ru-RU" sz="60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Большой Камень.</a:t>
            </a:r>
            <a:endParaRPr lang="ru-RU" sz="60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r>
              <a:rPr lang="ru-RU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ru-RU" sz="18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935597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A06A7F58-0B31-4E69-86CE-E99CF42D83E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Цель работы: Выявить закономерность испарения воды растением в тени и на солнце</a:t>
            </a:r>
          </a:p>
        </p:txBody>
      </p:sp>
      <p:sp>
        <p:nvSpPr>
          <p:cNvPr id="5" name="Заголовок 4">
            <a:extLst>
              <a:ext uri="{FF2B5EF4-FFF2-40B4-BE49-F238E27FC236}">
                <a16:creationId xmlns:a16="http://schemas.microsoft.com/office/drawing/2014/main" xmlns="" id="{3EC98BFF-1DBF-471F-967A-5D00F13A41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Лабораторная работа 2. Испарение воды растением в тени и на солнце</a:t>
            </a:r>
            <a:endParaRPr lang="ru-RU" sz="3200" dirty="0"/>
          </a:p>
        </p:txBody>
      </p:sp>
      <p:pic>
        <p:nvPicPr>
          <p:cNvPr id="4" name="Рисунок 3" descr="Изображение выглядит как растение, внутренний, цветок&#10;&#10;Автоматически созданное описание">
            <a:extLst>
              <a:ext uri="{FF2B5EF4-FFF2-40B4-BE49-F238E27FC236}">
                <a16:creationId xmlns:a16="http://schemas.microsoft.com/office/drawing/2014/main" xmlns="" id="{F06E7B9D-7120-4999-9BAC-1B0335A1713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2812" y="2821561"/>
            <a:ext cx="2866822" cy="38224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266704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Изображение выглядит как текст, монитор, снимок экрана&#10;&#10;Автоматически созданное описание">
            <a:extLst>
              <a:ext uri="{FF2B5EF4-FFF2-40B4-BE49-F238E27FC236}">
                <a16:creationId xmlns:a16="http://schemas.microsoft.com/office/drawing/2014/main" xmlns="" id="{2C460529-393C-41FE-85AB-90B680157E8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6" y="87630"/>
            <a:ext cx="5598182" cy="3148865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Рисунок 2" descr="Изображение выглядит как текст, монитор, снимок экрана, табло&#10;&#10;Автоматически созданное описание">
            <a:extLst>
              <a:ext uri="{FF2B5EF4-FFF2-40B4-BE49-F238E27FC236}">
                <a16:creationId xmlns:a16="http://schemas.microsoft.com/office/drawing/2014/main" xmlns="" id="{E5F13B1B-EB80-4ABB-9B81-EE954151641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1575" y="87630"/>
            <a:ext cx="5940425" cy="3341370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Рисунок 3" descr="Изображение выглядит как текст, монитор, снимок экрана, дисплей&#10;&#10;Автоматически созданное описание">
            <a:extLst>
              <a:ext uri="{FF2B5EF4-FFF2-40B4-BE49-F238E27FC236}">
                <a16:creationId xmlns:a16="http://schemas.microsoft.com/office/drawing/2014/main" xmlns="" id="{59E559CF-17F8-4797-9B0D-31AD46E5756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1362" y="3516630"/>
            <a:ext cx="5940425" cy="334137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57245229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Изображение выглядит как текст, монитор, табло, черный&#10;&#10;Автоматически созданное описание">
            <a:extLst>
              <a:ext uri="{FF2B5EF4-FFF2-40B4-BE49-F238E27FC236}">
                <a16:creationId xmlns:a16="http://schemas.microsoft.com/office/drawing/2014/main" xmlns="" id="{4D07875C-714D-47BF-A5DE-85540E82F03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87630"/>
            <a:ext cx="5940425" cy="3341370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Рисунок 2" descr="Изображение выглядит как текст, монитор, табло, снимок экрана&#10;&#10;Автоматически созданное описание">
            <a:extLst>
              <a:ext uri="{FF2B5EF4-FFF2-40B4-BE49-F238E27FC236}">
                <a16:creationId xmlns:a16="http://schemas.microsoft.com/office/drawing/2014/main" xmlns="" id="{55911031-86D8-411F-B0EB-70521B59677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1575" y="87630"/>
            <a:ext cx="5940425" cy="3341370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Рисунок 3" descr="Изображение выглядит как текст, монитор, табло, снимок экрана&#10;&#10;Автоматически созданное описание">
            <a:extLst>
              <a:ext uri="{FF2B5EF4-FFF2-40B4-BE49-F238E27FC236}">
                <a16:creationId xmlns:a16="http://schemas.microsoft.com/office/drawing/2014/main" xmlns="" id="{F0843759-BA53-4A2D-8F38-22703672A98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5787" y="3516630"/>
            <a:ext cx="5940425" cy="334137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37318908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Таблица 4">
            <a:extLst>
              <a:ext uri="{FF2B5EF4-FFF2-40B4-BE49-F238E27FC236}">
                <a16:creationId xmlns:a16="http://schemas.microsoft.com/office/drawing/2014/main" xmlns="" id="{523EF164-8728-4607-9230-2B1F6916F46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3501485"/>
              </p:ext>
            </p:extLst>
          </p:nvPr>
        </p:nvGraphicFramePr>
        <p:xfrm>
          <a:off x="556591" y="574619"/>
          <a:ext cx="10797210" cy="572679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159442">
                  <a:extLst>
                    <a:ext uri="{9D8B030D-6E8A-4147-A177-3AD203B41FA5}">
                      <a16:colId xmlns:a16="http://schemas.microsoft.com/office/drawing/2014/main" xmlns="" val="3358987886"/>
                    </a:ext>
                  </a:extLst>
                </a:gridCol>
                <a:gridCol w="2159442">
                  <a:extLst>
                    <a:ext uri="{9D8B030D-6E8A-4147-A177-3AD203B41FA5}">
                      <a16:colId xmlns:a16="http://schemas.microsoft.com/office/drawing/2014/main" xmlns="" val="1833938904"/>
                    </a:ext>
                  </a:extLst>
                </a:gridCol>
                <a:gridCol w="2159442">
                  <a:extLst>
                    <a:ext uri="{9D8B030D-6E8A-4147-A177-3AD203B41FA5}">
                      <a16:colId xmlns:a16="http://schemas.microsoft.com/office/drawing/2014/main" xmlns="" val="3935391282"/>
                    </a:ext>
                  </a:extLst>
                </a:gridCol>
                <a:gridCol w="2159442">
                  <a:extLst>
                    <a:ext uri="{9D8B030D-6E8A-4147-A177-3AD203B41FA5}">
                      <a16:colId xmlns:a16="http://schemas.microsoft.com/office/drawing/2014/main" xmlns="" val="1592592041"/>
                    </a:ext>
                  </a:extLst>
                </a:gridCol>
                <a:gridCol w="2159442">
                  <a:extLst>
                    <a:ext uri="{9D8B030D-6E8A-4147-A177-3AD203B41FA5}">
                      <a16:colId xmlns:a16="http://schemas.microsoft.com/office/drawing/2014/main" xmlns="" val="1823391810"/>
                    </a:ext>
                  </a:extLst>
                </a:gridCol>
              </a:tblGrid>
              <a:tr h="689928">
                <a:tc gridSpan="5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200" dirty="0">
                        <a:effectLst/>
                      </a:endParaRPr>
                    </a:p>
                  </a:txBody>
                  <a:tcPr marL="47625" marR="47625" marT="47625" marB="47625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352697883"/>
                  </a:ext>
                </a:extLst>
              </a:tr>
              <a:tr h="227715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b="1" dirty="0">
                          <a:effectLst/>
                        </a:rPr>
                        <a:t>Время (мин)</a:t>
                      </a:r>
                      <a:endParaRPr lang="ru-RU" sz="1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b="1" dirty="0">
                          <a:effectLst/>
                        </a:rPr>
                        <a:t>Уровень освещенности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b="1" dirty="0">
                          <a:effectLst/>
                        </a:rPr>
                        <a:t>около растения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b="1" dirty="0">
                          <a:effectLst/>
                        </a:rPr>
                        <a:t>в тени</a:t>
                      </a:r>
                      <a:endParaRPr lang="ru-RU" sz="1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b="1" dirty="0">
                          <a:effectLst/>
                        </a:rPr>
                        <a:t>Уровень освещенности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b="1" dirty="0">
                          <a:effectLst/>
                        </a:rPr>
                        <a:t>около растения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b="1" dirty="0">
                          <a:effectLst/>
                        </a:rPr>
                        <a:t>на солнце</a:t>
                      </a:r>
                      <a:endParaRPr lang="ru-RU" sz="1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b="1" dirty="0">
                          <a:effectLst/>
                        </a:rPr>
                        <a:t>Влажность воздуха около растения в тени (%)</a:t>
                      </a:r>
                      <a:endParaRPr lang="ru-RU" sz="1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b="1" dirty="0">
                          <a:effectLst/>
                        </a:rPr>
                        <a:t>Влажность воздуха около растения на солнце (%)</a:t>
                      </a:r>
                      <a:endParaRPr lang="ru-RU" sz="1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/>
                </a:tc>
                <a:extLst>
                  <a:ext uri="{0D108BD9-81ED-4DB2-BD59-A6C34878D82A}">
                    <a16:rowId xmlns:a16="http://schemas.microsoft.com/office/drawing/2014/main" xmlns="" val="1483645715"/>
                  </a:ext>
                </a:extLst>
              </a:tr>
              <a:tr h="68992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400" dirty="0">
                          <a:effectLst/>
                        </a:rPr>
                        <a:t>0</a:t>
                      </a:r>
                      <a:endParaRPr lang="ru-RU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400" b="1" dirty="0">
                          <a:effectLst/>
                        </a:rPr>
                        <a:t>9,1</a:t>
                      </a:r>
                      <a:endParaRPr lang="ru-RU" sz="2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400" b="1" dirty="0">
                          <a:effectLst/>
                        </a:rPr>
                        <a:t>1589,8</a:t>
                      </a:r>
                      <a:endParaRPr lang="ru-RU" sz="2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400" b="1" dirty="0">
                          <a:effectLst/>
                        </a:rPr>
                        <a:t>33,4</a:t>
                      </a:r>
                      <a:endParaRPr lang="ru-RU" sz="2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400" b="1" dirty="0">
                          <a:effectLst/>
                        </a:rPr>
                        <a:t>38,5</a:t>
                      </a:r>
                      <a:endParaRPr lang="ru-RU" sz="2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/>
                </a:tc>
                <a:extLst>
                  <a:ext uri="{0D108BD9-81ED-4DB2-BD59-A6C34878D82A}">
                    <a16:rowId xmlns:a16="http://schemas.microsoft.com/office/drawing/2014/main" xmlns="" val="3346454177"/>
                  </a:ext>
                </a:extLst>
              </a:tr>
              <a:tr h="68992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400" dirty="0">
                          <a:effectLst/>
                        </a:rPr>
                        <a:t>5</a:t>
                      </a:r>
                      <a:endParaRPr lang="ru-RU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400" b="1" dirty="0">
                          <a:effectLst/>
                        </a:rPr>
                        <a:t>9</a:t>
                      </a:r>
                      <a:endParaRPr lang="ru-RU" sz="2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400" b="1">
                          <a:effectLst/>
                        </a:rPr>
                        <a:t>1589,8</a:t>
                      </a:r>
                      <a:endParaRPr lang="ru-RU" sz="24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400" b="1" dirty="0">
                          <a:effectLst/>
                        </a:rPr>
                        <a:t>33,9</a:t>
                      </a:r>
                      <a:endParaRPr lang="ru-RU" sz="2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400" b="1" dirty="0">
                          <a:effectLst/>
                        </a:rPr>
                        <a:t>44,5</a:t>
                      </a:r>
                      <a:endParaRPr lang="ru-RU" sz="2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/>
                </a:tc>
                <a:extLst>
                  <a:ext uri="{0D108BD9-81ED-4DB2-BD59-A6C34878D82A}">
                    <a16:rowId xmlns:a16="http://schemas.microsoft.com/office/drawing/2014/main" xmlns="" val="3311996070"/>
                  </a:ext>
                </a:extLst>
              </a:tr>
              <a:tr h="68992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400" dirty="0">
                          <a:effectLst/>
                        </a:rPr>
                        <a:t>10</a:t>
                      </a:r>
                      <a:endParaRPr lang="ru-RU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400" b="1">
                          <a:effectLst/>
                        </a:rPr>
                        <a:t>8,8</a:t>
                      </a:r>
                      <a:endParaRPr lang="ru-RU" sz="24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400" b="1">
                          <a:effectLst/>
                        </a:rPr>
                        <a:t>1589,9</a:t>
                      </a:r>
                      <a:endParaRPr lang="ru-RU" sz="24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400" b="1">
                          <a:effectLst/>
                        </a:rPr>
                        <a:t>36,6</a:t>
                      </a:r>
                      <a:endParaRPr lang="ru-RU" sz="24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400" b="1" dirty="0">
                          <a:effectLst/>
                        </a:rPr>
                        <a:t>47,6</a:t>
                      </a:r>
                      <a:endParaRPr lang="ru-RU" sz="2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/>
                </a:tc>
                <a:extLst>
                  <a:ext uri="{0D108BD9-81ED-4DB2-BD59-A6C34878D82A}">
                    <a16:rowId xmlns:a16="http://schemas.microsoft.com/office/drawing/2014/main" xmlns="" val="2405692493"/>
                  </a:ext>
                </a:extLst>
              </a:tr>
              <a:tr h="68992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400" dirty="0">
                          <a:effectLst/>
                        </a:rPr>
                        <a:t>15</a:t>
                      </a:r>
                      <a:endParaRPr lang="ru-RU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400" b="1">
                          <a:effectLst/>
                        </a:rPr>
                        <a:t>9,2</a:t>
                      </a:r>
                      <a:endParaRPr lang="ru-RU" sz="24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400" b="1">
                          <a:effectLst/>
                        </a:rPr>
                        <a:t>1543,7</a:t>
                      </a:r>
                      <a:endParaRPr lang="ru-RU" sz="24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400" b="1">
                          <a:effectLst/>
                        </a:rPr>
                        <a:t>38,8</a:t>
                      </a:r>
                      <a:endParaRPr lang="ru-RU" sz="24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400" b="1" dirty="0">
                          <a:effectLst/>
                        </a:rPr>
                        <a:t>50,5</a:t>
                      </a:r>
                      <a:endParaRPr lang="ru-RU" sz="2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/>
                </a:tc>
                <a:extLst>
                  <a:ext uri="{0D108BD9-81ED-4DB2-BD59-A6C34878D82A}">
                    <a16:rowId xmlns:a16="http://schemas.microsoft.com/office/drawing/2014/main" xmlns="" val="3643020912"/>
                  </a:ext>
                </a:extLst>
              </a:tr>
            </a:tbl>
          </a:graphicData>
        </a:graphic>
      </p:graphicFrame>
      <p:sp>
        <p:nvSpPr>
          <p:cNvPr id="6" name="Rectangle 2">
            <a:extLst>
              <a:ext uri="{FF2B5EF4-FFF2-40B4-BE49-F238E27FC236}">
                <a16:creationId xmlns:a16="http://schemas.microsoft.com/office/drawing/2014/main" xmlns="" id="{48836509-CDCF-443D-BD83-3C77A0C51EA7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8200" y="278765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5667828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5111DA75-E826-4301-95D5-0A97124425E8}"/>
              </a:ext>
            </a:extLst>
          </p:cNvPr>
          <p:cNvSpPr txBox="1"/>
          <p:nvPr/>
        </p:nvSpPr>
        <p:spPr>
          <a:xfrm>
            <a:off x="1155032" y="1663828"/>
            <a:ext cx="10503568" cy="39703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sz="3600" dirty="0"/>
              <a:t>Из таблицы видно, что разница в испарении воды листьями заметна – у растений, находящихся в тени, она составляет 4,4%, а у растений, находящихся на солнце -12%</a:t>
            </a:r>
          </a:p>
          <a:p>
            <a:pPr algn="just"/>
            <a:r>
              <a:rPr lang="ru-RU" sz="3600" dirty="0"/>
              <a:t>Выводы: </a:t>
            </a:r>
            <a:r>
              <a:rPr lang="ru-RU" sz="3600" dirty="0">
                <a:solidFill>
                  <a:srgbClr val="FF0000"/>
                </a:solidFill>
              </a:rPr>
              <a:t>При увеличении интенсивности освещенности интенсивность испарения воды листьями растений увеличивается</a:t>
            </a:r>
            <a:r>
              <a:rPr lang="ru-RU" sz="36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80314902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6F10D777-AEC3-4572-863E-5BA7111189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Лабораторная работа 3. Испарение воды разными растениями</a:t>
            </a:r>
            <a:r>
              <a:rPr lang="ru-RU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ru-RU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ru-RU" sz="2800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CC400885-518E-40EB-8FDA-267AD31DAC8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sz="4000" dirty="0"/>
              <a:t>Цель работы: Выяснить, все ли растения испаряют воду с одинаковой интенсивностью</a:t>
            </a:r>
            <a:r>
              <a:rPr lang="ru-RU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344321865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Изображение выглядит как человек, стена, мальчик, внутренний&#10;&#10;Автоматически созданное описание">
            <a:extLst>
              <a:ext uri="{FF2B5EF4-FFF2-40B4-BE49-F238E27FC236}">
                <a16:creationId xmlns:a16="http://schemas.microsoft.com/office/drawing/2014/main" xmlns="" id="{C159B85D-CD1C-4A46-A926-3EEA71B2FCD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3853" y="330740"/>
            <a:ext cx="3852559" cy="5136745"/>
          </a:xfrm>
          <a:prstGeom prst="rect">
            <a:avLst/>
          </a:prstGeom>
        </p:spPr>
      </p:pic>
      <p:pic>
        <p:nvPicPr>
          <p:cNvPr id="5" name="Рисунок 4" descr="Изображение выглядит как внутренний, стена, растение, цветок&#10;&#10;Автоматически созданное описание">
            <a:extLst>
              <a:ext uri="{FF2B5EF4-FFF2-40B4-BE49-F238E27FC236}">
                <a16:creationId xmlns:a16="http://schemas.microsoft.com/office/drawing/2014/main" xmlns="" id="{AC11F2A3-5345-4641-BE00-14DF443616D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12084" y="418289"/>
            <a:ext cx="3852560" cy="51367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637746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xmlns="" id="{500D1C9F-9B15-472E-A808-D6E2627EF46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6186" y="0"/>
            <a:ext cx="5197813" cy="2922343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F266215C-9C47-479C-A5D8-36F09C2A3F6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56051" y="-123967"/>
            <a:ext cx="5418307" cy="3046310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31ABAF9F-3935-4CF6-9189-2CA9288E86C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03122" y="2922343"/>
            <a:ext cx="6681281" cy="37563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094583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08B00B26-E594-4ACD-9494-BABBBA83BF7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6442" y="0"/>
            <a:ext cx="5943722" cy="3346315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7A4277F1-C201-4101-BA86-27BE3786C36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17532" y="1674"/>
            <a:ext cx="5674467" cy="3425032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EF9A2982-6BA9-4323-8990-4C98662E1FE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15965" y="3346315"/>
            <a:ext cx="6446195" cy="36242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510392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Таблица 3">
            <a:extLst>
              <a:ext uri="{FF2B5EF4-FFF2-40B4-BE49-F238E27FC236}">
                <a16:creationId xmlns:a16="http://schemas.microsoft.com/office/drawing/2014/main" xmlns="" id="{0CC04855-CDBF-4031-9BB1-3B29B5D2C85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00785412"/>
              </p:ext>
            </p:extLst>
          </p:nvPr>
        </p:nvGraphicFramePr>
        <p:xfrm>
          <a:off x="1215958" y="719665"/>
          <a:ext cx="8944041" cy="479591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81347">
                  <a:extLst>
                    <a:ext uri="{9D8B030D-6E8A-4147-A177-3AD203B41FA5}">
                      <a16:colId xmlns:a16="http://schemas.microsoft.com/office/drawing/2014/main" xmlns="" val="3574181611"/>
                    </a:ext>
                  </a:extLst>
                </a:gridCol>
                <a:gridCol w="2981347">
                  <a:extLst>
                    <a:ext uri="{9D8B030D-6E8A-4147-A177-3AD203B41FA5}">
                      <a16:colId xmlns:a16="http://schemas.microsoft.com/office/drawing/2014/main" xmlns="" val="367451077"/>
                    </a:ext>
                  </a:extLst>
                </a:gridCol>
                <a:gridCol w="2981347">
                  <a:extLst>
                    <a:ext uri="{9D8B030D-6E8A-4147-A177-3AD203B41FA5}">
                      <a16:colId xmlns:a16="http://schemas.microsoft.com/office/drawing/2014/main" xmlns="" val="4196082153"/>
                    </a:ext>
                  </a:extLst>
                </a:gridCol>
              </a:tblGrid>
              <a:tr h="1828951">
                <a:tc>
                  <a:txBody>
                    <a:bodyPr/>
                    <a:lstStyle/>
                    <a:p>
                      <a:r>
                        <a:rPr lang="ru-RU" sz="2400" dirty="0"/>
                        <a:t>В</a:t>
                      </a:r>
                      <a:r>
                        <a:rPr lang="ru-RU" sz="2400" dirty="0" smtClean="0"/>
                        <a:t>ремя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dirty="0"/>
                        <a:t>Влажность воздуха около растения 1</a:t>
                      </a:r>
                    </a:p>
                    <a:p>
                      <a:r>
                        <a:rPr lang="ru-RU" sz="2400" dirty="0"/>
                        <a:t>(кислица фиолетовая)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dirty="0"/>
                        <a:t>Влажность воздуха около растения 2</a:t>
                      </a:r>
                    </a:p>
                    <a:p>
                      <a:r>
                        <a:rPr lang="ru-RU" sz="2400" dirty="0"/>
                        <a:t>(</a:t>
                      </a:r>
                      <a:r>
                        <a:rPr lang="ru-RU" sz="2400" dirty="0" err="1"/>
                        <a:t>толстянка</a:t>
                      </a:r>
                      <a:r>
                        <a:rPr lang="ru-RU" sz="2400" dirty="0"/>
                        <a:t>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865335981"/>
                  </a:ext>
                </a:extLst>
              </a:tr>
              <a:tr h="741741">
                <a:tc>
                  <a:txBody>
                    <a:bodyPr/>
                    <a:lstStyle/>
                    <a:p>
                      <a:r>
                        <a:rPr lang="ru-RU" sz="2800" b="1" dirty="0"/>
                        <a:t>0 мин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b="1" dirty="0"/>
                        <a:t>45,1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b="1" dirty="0"/>
                        <a:t>42,1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241223693"/>
                  </a:ext>
                </a:extLst>
              </a:tr>
              <a:tr h="741741">
                <a:tc>
                  <a:txBody>
                    <a:bodyPr/>
                    <a:lstStyle/>
                    <a:p>
                      <a:r>
                        <a:rPr lang="ru-RU" sz="2800" b="1" dirty="0"/>
                        <a:t>5 мин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b="1" dirty="0"/>
                        <a:t>46,3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b="1" dirty="0"/>
                        <a:t>41,5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665183667"/>
                  </a:ext>
                </a:extLst>
              </a:tr>
              <a:tr h="741741">
                <a:tc>
                  <a:txBody>
                    <a:bodyPr/>
                    <a:lstStyle/>
                    <a:p>
                      <a:r>
                        <a:rPr lang="ru-RU" sz="2800" b="1" dirty="0"/>
                        <a:t>10 мин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b="1" dirty="0"/>
                        <a:t>47,7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b="1" dirty="0"/>
                        <a:t>41,7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655371853"/>
                  </a:ext>
                </a:extLst>
              </a:tr>
              <a:tr h="741741">
                <a:tc>
                  <a:txBody>
                    <a:bodyPr/>
                    <a:lstStyle/>
                    <a:p>
                      <a:r>
                        <a:rPr lang="ru-RU" sz="2800" b="1" dirty="0"/>
                        <a:t>15 мин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b="1" dirty="0"/>
                        <a:t>48,8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b="1" dirty="0"/>
                        <a:t>42,1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83273689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2449871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830DC3DE-DB2D-4BBD-8682-688101F304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Цель работы: </a:t>
            </a:r>
            <a:r>
              <a:rPr lang="ru-RU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Изучить транспирацию у растений</a:t>
            </a:r>
            <a:r>
              <a:rPr lang="ru-RU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8E790AC7-5CC2-4A84-B44B-75727F271E4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sz="3200" dirty="0"/>
              <a:t>Задачи:</a:t>
            </a:r>
          </a:p>
          <a:p>
            <a:pPr marL="0" indent="0">
              <a:buNone/>
            </a:pPr>
            <a:r>
              <a:rPr lang="ru-RU" sz="3200" dirty="0"/>
              <a:t>1 )изучить литературу по данному вопросу;</a:t>
            </a:r>
          </a:p>
          <a:p>
            <a:pPr marL="0" indent="0">
              <a:buNone/>
            </a:pPr>
            <a:r>
              <a:rPr lang="ru-RU" sz="3200" dirty="0"/>
              <a:t>2) изучить методику постановки опытов;</a:t>
            </a:r>
          </a:p>
          <a:p>
            <a:pPr marL="0" indent="0">
              <a:buNone/>
            </a:pPr>
            <a:r>
              <a:rPr lang="ru-RU" sz="3200" dirty="0"/>
              <a:t>3) провести эксперимент; </a:t>
            </a:r>
          </a:p>
          <a:p>
            <a:pPr marL="0" indent="0">
              <a:buNone/>
            </a:pPr>
            <a:r>
              <a:rPr lang="ru-RU" sz="3200" dirty="0"/>
              <a:t>4) выяснить, от каких факторов зависит процесс испарения </a:t>
            </a:r>
          </a:p>
          <a:p>
            <a:pPr marL="0" indent="0">
              <a:buNone/>
            </a:pPr>
            <a:r>
              <a:rPr lang="ru-RU" sz="3200" dirty="0"/>
              <a:t>5) сделать выводы на основании полученных данных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1904035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FB8521AC-CF09-48F7-BEB7-0D4E0456FF1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1108953"/>
            <a:ext cx="10515600" cy="4980697"/>
          </a:xfrm>
        </p:spPr>
        <p:txBody>
          <a:bodyPr/>
          <a:lstStyle/>
          <a:p>
            <a:pPr algn="just"/>
            <a:r>
              <a:rPr lang="ru-RU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Из таблицы видно, что растение кислица испаряет воду в течение времени, </a:t>
            </a:r>
            <a:r>
              <a:rPr lang="ru-RU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 </a:t>
            </a:r>
            <a:r>
              <a:rPr lang="ru-RU" sz="28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толстянки</a:t>
            </a:r>
            <a:r>
              <a:rPr lang="ru-RU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процесс испарения не </a:t>
            </a:r>
            <a:r>
              <a:rPr lang="ru-RU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происходит, </a:t>
            </a:r>
            <a:r>
              <a:rPr lang="ru-RU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она запасает воду.</a:t>
            </a:r>
          </a:p>
          <a:p>
            <a:pPr algn="just"/>
            <a:r>
              <a:rPr lang="ru-RU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Выводы: Растения разных мест обитания ведут процесс испарения с разной интенсивностью. Растения засушливых мест воду экономят, запасают. В данном </a:t>
            </a:r>
            <a:r>
              <a:rPr lang="ru-RU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случае, </a:t>
            </a:r>
            <a:r>
              <a:rPr lang="ru-RU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растение запасает воду в стеблях и </a:t>
            </a:r>
            <a:r>
              <a:rPr lang="ru-RU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листьях.</a:t>
            </a:r>
            <a:endParaRPr lang="ru-RU" sz="2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3078663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24CC8774-B34D-4970-989D-A603BDD27E5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3919" y="780948"/>
            <a:ext cx="10515600" cy="5335371"/>
          </a:xfrm>
        </p:spPr>
        <p:txBody>
          <a:bodyPr>
            <a:noAutofit/>
          </a:bodyPr>
          <a:lstStyle/>
          <a:p>
            <a:pPr algn="just"/>
            <a:r>
              <a:rPr lang="ru-RU" sz="3600" dirty="0" smtClean="0">
                <a:solidFill>
                  <a:schemeClr val="tx1"/>
                </a:solidFill>
                <a:latin typeface="Arial" panose="020B0604020202020204" pitchFamily="34" charset="0"/>
                <a:cs typeface="Aharoni" panose="02010803020104030203" pitchFamily="2" charset="-79"/>
              </a:rPr>
              <a:t>Выполнив</a:t>
            </a:r>
            <a:r>
              <a:rPr lang="ru-RU" sz="3600" dirty="0" smtClean="0">
                <a:solidFill>
                  <a:schemeClr val="tx1"/>
                </a:solidFill>
                <a:latin typeface="Arial" panose="020B0604020202020204" pitchFamily="34" charset="0"/>
                <a:cs typeface="Aharoni" panose="02010803020104030203" pitchFamily="2" charset="-79"/>
              </a:rPr>
              <a:t> </a:t>
            </a:r>
            <a:r>
              <a:rPr lang="ru-RU" sz="3600" dirty="0">
                <a:solidFill>
                  <a:schemeClr val="tx1"/>
                </a:solidFill>
                <a:latin typeface="Arial" panose="020B0604020202020204" pitchFamily="34" charset="0"/>
                <a:cs typeface="Aharoni" panose="02010803020104030203" pitchFamily="2" charset="-79"/>
              </a:rPr>
              <a:t>данную </a:t>
            </a:r>
            <a:r>
              <a:rPr lang="ru-RU" sz="3600" dirty="0" smtClean="0">
                <a:solidFill>
                  <a:schemeClr val="tx1"/>
                </a:solidFill>
                <a:latin typeface="Arial" panose="020B0604020202020204" pitchFamily="34" charset="0"/>
                <a:cs typeface="Aharoni" panose="02010803020104030203" pitchFamily="2" charset="-79"/>
              </a:rPr>
              <a:t>работу, </a:t>
            </a:r>
            <a:r>
              <a:rPr lang="ru-RU" sz="3600" dirty="0">
                <a:solidFill>
                  <a:schemeClr val="tx1"/>
                </a:solidFill>
                <a:latin typeface="Arial" panose="020B0604020202020204" pitchFamily="34" charset="0"/>
                <a:cs typeface="Aharoni" panose="02010803020104030203" pitchFamily="2" charset="-79"/>
              </a:rPr>
              <a:t>мы убедились, что растения испаряют воду. Процесс испарения зависит от многих факторов, таких </a:t>
            </a:r>
            <a:r>
              <a:rPr lang="ru-RU" sz="3600" dirty="0" smtClean="0">
                <a:solidFill>
                  <a:schemeClr val="tx1"/>
                </a:solidFill>
                <a:latin typeface="Arial" panose="020B0604020202020204" pitchFamily="34" charset="0"/>
                <a:cs typeface="Aharoni" panose="02010803020104030203" pitchFamily="2" charset="-79"/>
              </a:rPr>
              <a:t>как: </a:t>
            </a:r>
            <a:r>
              <a:rPr lang="ru-RU" sz="3600" dirty="0">
                <a:solidFill>
                  <a:schemeClr val="tx1"/>
                </a:solidFill>
                <a:latin typeface="Arial" panose="020B0604020202020204" pitchFamily="34" charset="0"/>
                <a:cs typeface="Aharoni" panose="02010803020104030203" pitchFamily="2" charset="-79"/>
              </a:rPr>
              <a:t>уровень освещенности, площадь поверхности листьев, тип растения. </a:t>
            </a:r>
            <a:endParaRPr lang="ru-RU" sz="3600" dirty="0" smtClean="0">
              <a:solidFill>
                <a:schemeClr val="tx1"/>
              </a:solidFill>
              <a:latin typeface="Arial" panose="020B0604020202020204" pitchFamily="34" charset="0"/>
              <a:cs typeface="Aharoni" panose="02010803020104030203" pitchFamily="2" charset="-79"/>
            </a:endParaRPr>
          </a:p>
          <a:p>
            <a:pPr algn="just"/>
            <a:r>
              <a:rPr lang="ru-RU" sz="3600" dirty="0" smtClean="0">
                <a:solidFill>
                  <a:schemeClr val="tx1"/>
                </a:solidFill>
                <a:latin typeface="Arial" panose="020B0604020202020204" pitchFamily="34" charset="0"/>
                <a:cs typeface="Aharoni" panose="02010803020104030203" pitchFamily="2" charset="-79"/>
              </a:rPr>
              <a:t>Растения</a:t>
            </a:r>
            <a:r>
              <a:rPr lang="ru-RU" sz="3600" dirty="0">
                <a:solidFill>
                  <a:schemeClr val="tx1"/>
                </a:solidFill>
                <a:latin typeface="Arial" panose="020B0604020202020204" pitchFamily="34" charset="0"/>
                <a:cs typeface="Aharoni" panose="02010803020104030203" pitchFamily="2" charset="-79"/>
              </a:rPr>
              <a:t>, имеющие приспособления к засушливому климату, стараются </a:t>
            </a:r>
            <a:r>
              <a:rPr lang="ru-RU" sz="3600" dirty="0">
                <a:solidFill>
                  <a:schemeClr val="tx1"/>
                </a:solidFill>
                <a:latin typeface="Arial" panose="020B0604020202020204" pitchFamily="34" charset="0"/>
                <a:cs typeface="Aharoni" panose="02010803020104030203" pitchFamily="2" charset="-79"/>
              </a:rPr>
              <a:t>экономить и </a:t>
            </a:r>
            <a:r>
              <a:rPr lang="ru-RU" sz="3600" dirty="0" smtClean="0">
                <a:solidFill>
                  <a:schemeClr val="tx1"/>
                </a:solidFill>
                <a:latin typeface="Arial" panose="020B0604020202020204" pitchFamily="34" charset="0"/>
                <a:cs typeface="Aharoni" panose="02010803020104030203" pitchFamily="2" charset="-79"/>
              </a:rPr>
              <a:t>сохранять воду</a:t>
            </a:r>
            <a:r>
              <a:rPr lang="ru-RU" sz="3600" dirty="0">
                <a:solidFill>
                  <a:schemeClr val="tx1"/>
                </a:solidFill>
                <a:latin typeface="Arial" panose="020B0604020202020204" pitchFamily="34" charset="0"/>
                <a:cs typeface="Aharoni" panose="02010803020104030203" pitchFamily="2" charset="-79"/>
              </a:rPr>
              <a:t>. </a:t>
            </a:r>
            <a:r>
              <a:rPr lang="ru-RU" sz="3600" dirty="0">
                <a:solidFill>
                  <a:schemeClr val="tx1"/>
                </a:solidFill>
                <a:latin typeface="Arial" panose="020B0604020202020204" pitchFamily="34" charset="0"/>
                <a:cs typeface="Aharoni" panose="02010803020104030203" pitchFamily="2" charset="-79"/>
              </a:rPr>
              <a:t>Используя цифровую </a:t>
            </a:r>
            <a:r>
              <a:rPr lang="ru-RU" sz="3600" dirty="0" smtClean="0">
                <a:solidFill>
                  <a:schemeClr val="tx1"/>
                </a:solidFill>
                <a:latin typeface="Arial" panose="020B0604020202020204" pitchFamily="34" charset="0"/>
                <a:cs typeface="Aharoni" panose="02010803020104030203" pitchFamily="2" charset="-79"/>
              </a:rPr>
              <a:t>лабораторию, </a:t>
            </a:r>
            <a:r>
              <a:rPr lang="ru-RU" sz="3600" dirty="0">
                <a:solidFill>
                  <a:schemeClr val="tx1"/>
                </a:solidFill>
                <a:latin typeface="Arial" panose="020B0604020202020204" pitchFamily="34" charset="0"/>
                <a:cs typeface="Aharoni" panose="02010803020104030203" pitchFamily="2" charset="-79"/>
              </a:rPr>
              <a:t>мы смогли практически изучить процесс транспирации у растений.</a:t>
            </a:r>
          </a:p>
        </p:txBody>
      </p:sp>
    </p:spTree>
    <p:extLst>
      <p:ext uri="{BB962C8B-B14F-4D97-AF65-F5344CB8AC3E}">
        <p14:creationId xmlns:p14="http://schemas.microsoft.com/office/powerpoint/2010/main" val="237378283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6BA83C04-DBD9-46B9-9A75-DD2E6F800B97}"/>
              </a:ext>
            </a:extLst>
          </p:cNvPr>
          <p:cNvSpPr txBox="1"/>
          <p:nvPr/>
        </p:nvSpPr>
        <p:spPr>
          <a:xfrm>
            <a:off x="1040860" y="1079770"/>
            <a:ext cx="9863845" cy="28315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3200" dirty="0"/>
              <a:t>Методы: эксперимент, анализ литературы.</a:t>
            </a:r>
          </a:p>
          <a:p>
            <a:r>
              <a:rPr lang="ru-RU" sz="3200" dirty="0"/>
              <a:t>Объект исследования: растения.</a:t>
            </a:r>
          </a:p>
          <a:p>
            <a:endParaRPr lang="ru-RU" sz="3200" dirty="0"/>
          </a:p>
          <a:p>
            <a:r>
              <a:rPr lang="ru-RU" sz="3200" dirty="0"/>
              <a:t>Предмет исследования: испарение воды разными растениями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1751824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4CEAB3EF-E197-444B-9415-884592ED2F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Лабораторная работа 1. Зависимость транспирации от площади поверхности листьев.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509B3F9C-A578-4F2C-8CB2-75D5583698B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3600" dirty="0"/>
              <a:t>Цель работы: выявить зависимость транспирации от площади поверхности листьев.</a:t>
            </a:r>
          </a:p>
        </p:txBody>
      </p:sp>
    </p:spTree>
    <p:extLst>
      <p:ext uri="{BB962C8B-B14F-4D97-AF65-F5344CB8AC3E}">
        <p14:creationId xmlns:p14="http://schemas.microsoft.com/office/powerpoint/2010/main" val="109608631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Изображение выглядит как цветок&#10;&#10;Автоматически созданное описание">
            <a:extLst>
              <a:ext uri="{FF2B5EF4-FFF2-40B4-BE49-F238E27FC236}">
                <a16:creationId xmlns:a16="http://schemas.microsoft.com/office/drawing/2014/main" xmlns="" id="{142F935A-9173-4004-BC9C-1E567898A08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4012" y="643378"/>
            <a:ext cx="3226746" cy="4302328"/>
          </a:xfrm>
          <a:prstGeom prst="rect">
            <a:avLst/>
          </a:prstGeom>
        </p:spPr>
      </p:pic>
      <p:pic>
        <p:nvPicPr>
          <p:cNvPr id="5" name="Рисунок 4" descr="Изображение выглядит как стена, внутренний, сидит, зеленый&#10;&#10;Автоматически созданное описание">
            <a:extLst>
              <a:ext uri="{FF2B5EF4-FFF2-40B4-BE49-F238E27FC236}">
                <a16:creationId xmlns:a16="http://schemas.microsoft.com/office/drawing/2014/main" xmlns="" id="{608FD001-4B2A-44AD-B9A2-70A6F35906A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7356" y="547453"/>
            <a:ext cx="3370634" cy="44941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845286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xmlns="" id="{DEBA0C83-655B-477F-82AA-3031FC994EA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2706" y="254603"/>
            <a:ext cx="5066515" cy="2850565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87EF1032-99F8-4B79-B4C4-6A9C17B0C55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92781" y="159819"/>
            <a:ext cx="5515309" cy="3102251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2A3D5949-9F60-4A97-B234-DEDD93BF7FF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5787" y="3440012"/>
            <a:ext cx="5940425" cy="334137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08902319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xmlns="" id="{2F800255-4A91-4620-B5F7-EA753784307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347" y="123725"/>
            <a:ext cx="5216107" cy="2933956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4BF58DC8-991F-4F0D-9A41-2FE2DA885D2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123725"/>
            <a:ext cx="5472780" cy="3078329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CDF9CB59-2212-4CC1-B868-E2CD4AF3DBF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5787" y="3202054"/>
            <a:ext cx="5940425" cy="334137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682960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Таблица 6">
            <a:extLst>
              <a:ext uri="{FF2B5EF4-FFF2-40B4-BE49-F238E27FC236}">
                <a16:creationId xmlns:a16="http://schemas.microsoft.com/office/drawing/2014/main" xmlns="" id="{D305B19A-770C-40E1-950A-15936A8EFA7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0650707"/>
              </p:ext>
            </p:extLst>
          </p:nvPr>
        </p:nvGraphicFramePr>
        <p:xfrm>
          <a:off x="288236" y="288235"/>
          <a:ext cx="11042378" cy="602379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383467">
                  <a:extLst>
                    <a:ext uri="{9D8B030D-6E8A-4147-A177-3AD203B41FA5}">
                      <a16:colId xmlns:a16="http://schemas.microsoft.com/office/drawing/2014/main" xmlns="" val="3866676408"/>
                    </a:ext>
                  </a:extLst>
                </a:gridCol>
                <a:gridCol w="1244927">
                  <a:extLst>
                    <a:ext uri="{9D8B030D-6E8A-4147-A177-3AD203B41FA5}">
                      <a16:colId xmlns:a16="http://schemas.microsoft.com/office/drawing/2014/main" xmlns="" val="2797435108"/>
                    </a:ext>
                  </a:extLst>
                </a:gridCol>
                <a:gridCol w="1244927">
                  <a:extLst>
                    <a:ext uri="{9D8B030D-6E8A-4147-A177-3AD203B41FA5}">
                      <a16:colId xmlns:a16="http://schemas.microsoft.com/office/drawing/2014/main" xmlns="" val="1390216448"/>
                    </a:ext>
                  </a:extLst>
                </a:gridCol>
                <a:gridCol w="1244927">
                  <a:extLst>
                    <a:ext uri="{9D8B030D-6E8A-4147-A177-3AD203B41FA5}">
                      <a16:colId xmlns:a16="http://schemas.microsoft.com/office/drawing/2014/main" xmlns="" val="500851157"/>
                    </a:ext>
                  </a:extLst>
                </a:gridCol>
                <a:gridCol w="1244927">
                  <a:extLst>
                    <a:ext uri="{9D8B030D-6E8A-4147-A177-3AD203B41FA5}">
                      <a16:colId xmlns:a16="http://schemas.microsoft.com/office/drawing/2014/main" xmlns="" val="1458976330"/>
                    </a:ext>
                  </a:extLst>
                </a:gridCol>
                <a:gridCol w="1077113">
                  <a:extLst>
                    <a:ext uri="{9D8B030D-6E8A-4147-A177-3AD203B41FA5}">
                      <a16:colId xmlns:a16="http://schemas.microsoft.com/office/drawing/2014/main" xmlns="" val="2019907864"/>
                    </a:ext>
                  </a:extLst>
                </a:gridCol>
                <a:gridCol w="1244927">
                  <a:extLst>
                    <a:ext uri="{9D8B030D-6E8A-4147-A177-3AD203B41FA5}">
                      <a16:colId xmlns:a16="http://schemas.microsoft.com/office/drawing/2014/main" xmlns="" val="2101857609"/>
                    </a:ext>
                  </a:extLst>
                </a:gridCol>
                <a:gridCol w="1244927">
                  <a:extLst>
                    <a:ext uri="{9D8B030D-6E8A-4147-A177-3AD203B41FA5}">
                      <a16:colId xmlns:a16="http://schemas.microsoft.com/office/drawing/2014/main" xmlns="" val="3406167594"/>
                    </a:ext>
                  </a:extLst>
                </a:gridCol>
                <a:gridCol w="1112236">
                  <a:extLst>
                    <a:ext uri="{9D8B030D-6E8A-4147-A177-3AD203B41FA5}">
                      <a16:colId xmlns:a16="http://schemas.microsoft.com/office/drawing/2014/main" xmlns="" val="2227286950"/>
                    </a:ext>
                  </a:extLst>
                </a:gridCol>
              </a:tblGrid>
              <a:tr h="787396">
                <a:tc rowSpan="2"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ru-RU" sz="2000" dirty="0">
                          <a:effectLst/>
                        </a:rPr>
                        <a:t>фиалка</a:t>
                      </a:r>
                      <a:endParaRPr lang="ru-RU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gridSpan="4"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ru-RU" sz="2000">
                          <a:effectLst/>
                        </a:rPr>
                        <a:t>влажность</a:t>
                      </a:r>
                      <a:endParaRPr lang="ru-RU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ru-RU" sz="2000" dirty="0">
                          <a:effectLst/>
                        </a:rPr>
                        <a:t>температура</a:t>
                      </a:r>
                      <a:endParaRPr lang="ru-RU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522498067"/>
                  </a:ext>
                </a:extLst>
              </a:tr>
              <a:tr h="190526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ru-RU" sz="2400" b="1" dirty="0">
                          <a:effectLst/>
                        </a:rPr>
                        <a:t>0мин</a:t>
                      </a:r>
                      <a:endParaRPr lang="ru-RU" sz="2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83820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ru-RU" sz="2400" b="1" dirty="0">
                          <a:effectLst/>
                        </a:rPr>
                        <a:t>5 мин</a:t>
                      </a:r>
                      <a:endParaRPr lang="ru-RU" sz="2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ru-RU" sz="2400" b="1" dirty="0">
                          <a:effectLst/>
                        </a:rPr>
                        <a:t>10мин</a:t>
                      </a:r>
                      <a:endParaRPr lang="ru-RU" sz="2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ru-RU" sz="2400" b="1" dirty="0">
                          <a:effectLst/>
                        </a:rPr>
                        <a:t> 15мин</a:t>
                      </a:r>
                      <a:endParaRPr lang="ru-RU" sz="2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ru-RU" sz="2400" b="1" dirty="0">
                          <a:effectLst/>
                        </a:rPr>
                        <a:t>0мин</a:t>
                      </a:r>
                      <a:endParaRPr lang="ru-RU" sz="2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ru-RU" sz="2400" b="1" dirty="0">
                          <a:effectLst/>
                        </a:rPr>
                        <a:t>5мин</a:t>
                      </a:r>
                      <a:endParaRPr lang="ru-RU" sz="2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ru-RU" sz="2400" b="1" dirty="0">
                          <a:effectLst/>
                        </a:rPr>
                        <a:t>10мин</a:t>
                      </a:r>
                      <a:endParaRPr lang="ru-RU" sz="2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ru-RU" sz="2400" b="1">
                          <a:effectLst/>
                        </a:rPr>
                        <a:t>15мин</a:t>
                      </a:r>
                      <a:endParaRPr lang="ru-RU" sz="24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2554210729"/>
                  </a:ext>
                </a:extLst>
              </a:tr>
              <a:tr h="1665569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ru-RU" sz="2000">
                          <a:effectLst/>
                        </a:rPr>
                        <a:t>1. Мало листьев</a:t>
                      </a:r>
                      <a:endParaRPr lang="ru-RU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ru-RU" sz="2400" b="1" dirty="0">
                          <a:effectLst/>
                        </a:rPr>
                        <a:t>43,3</a:t>
                      </a:r>
                      <a:endParaRPr lang="ru-RU" sz="2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ru-RU" sz="2400" b="1">
                          <a:effectLst/>
                        </a:rPr>
                        <a:t>44,6</a:t>
                      </a:r>
                      <a:endParaRPr lang="ru-RU" sz="24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ru-RU" sz="2400" b="1">
                          <a:effectLst/>
                        </a:rPr>
                        <a:t>46,1</a:t>
                      </a:r>
                      <a:endParaRPr lang="ru-RU" sz="24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ru-RU" sz="2400" b="1">
                          <a:effectLst/>
                        </a:rPr>
                        <a:t>46,9</a:t>
                      </a:r>
                      <a:endParaRPr lang="ru-RU" sz="24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ru-RU" sz="2400" b="1">
                          <a:effectLst/>
                        </a:rPr>
                        <a:t>26,9</a:t>
                      </a:r>
                      <a:endParaRPr lang="ru-RU" sz="24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ru-RU" sz="2400" b="1" dirty="0">
                          <a:effectLst/>
                        </a:rPr>
                        <a:t>26,9</a:t>
                      </a:r>
                      <a:endParaRPr lang="ru-RU" sz="2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ru-RU" sz="2400" b="1" dirty="0">
                          <a:effectLst/>
                        </a:rPr>
                        <a:t>27</a:t>
                      </a:r>
                      <a:endParaRPr lang="ru-RU" sz="2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ru-RU" sz="2400" b="1" dirty="0">
                          <a:effectLst/>
                        </a:rPr>
                        <a:t>26,9</a:t>
                      </a:r>
                      <a:endParaRPr lang="ru-RU" sz="2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3435848226"/>
                  </a:ext>
                </a:extLst>
              </a:tr>
              <a:tr h="1665569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ru-RU" sz="2000" dirty="0">
                          <a:effectLst/>
                        </a:rPr>
                        <a:t>2. Много листьев</a:t>
                      </a:r>
                      <a:endParaRPr lang="ru-RU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ru-RU" sz="2400" b="1" dirty="0">
                          <a:effectLst/>
                        </a:rPr>
                        <a:t>43,7</a:t>
                      </a:r>
                      <a:endParaRPr lang="ru-RU" sz="2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ru-RU" sz="2400" b="1">
                          <a:effectLst/>
                        </a:rPr>
                        <a:t>46,4</a:t>
                      </a:r>
                      <a:endParaRPr lang="ru-RU" sz="24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ru-RU" sz="2400" b="1">
                          <a:effectLst/>
                        </a:rPr>
                        <a:t>48,2</a:t>
                      </a:r>
                      <a:endParaRPr lang="ru-RU" sz="24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ru-RU" sz="2400" b="1">
                          <a:effectLst/>
                        </a:rPr>
                        <a:t>49,7</a:t>
                      </a:r>
                      <a:endParaRPr lang="ru-RU" sz="24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ru-RU" sz="2400" b="1">
                          <a:effectLst/>
                        </a:rPr>
                        <a:t>26,3</a:t>
                      </a:r>
                      <a:endParaRPr lang="ru-RU" sz="24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ru-RU" sz="2400" b="1" dirty="0">
                          <a:effectLst/>
                        </a:rPr>
                        <a:t>26,5</a:t>
                      </a:r>
                      <a:endParaRPr lang="ru-RU" sz="2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ru-RU" sz="2400" b="1" dirty="0">
                          <a:effectLst/>
                        </a:rPr>
                        <a:t>26,5</a:t>
                      </a:r>
                      <a:endParaRPr lang="ru-RU" sz="2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ru-RU" sz="2400" b="1" dirty="0">
                          <a:effectLst/>
                        </a:rPr>
                        <a:t>26,5</a:t>
                      </a:r>
                      <a:endParaRPr lang="ru-RU" sz="2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3328754105"/>
                  </a:ext>
                </a:extLst>
              </a:tr>
            </a:tbl>
          </a:graphicData>
        </a:graphic>
      </p:graphicFrame>
      <p:sp>
        <p:nvSpPr>
          <p:cNvPr id="8" name="Rectangle 3">
            <a:extLst>
              <a:ext uri="{FF2B5EF4-FFF2-40B4-BE49-F238E27FC236}">
                <a16:creationId xmlns:a16="http://schemas.microsoft.com/office/drawing/2014/main" xmlns="" id="{419A3449-88A6-403F-80FD-9D3838406DD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32234" y="1843773"/>
            <a:ext cx="15003710" cy="8519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5098290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5A8C0252-B1F5-4088-A4B1-DBD2BC2512A7}"/>
              </a:ext>
            </a:extLst>
          </p:cNvPr>
          <p:cNvSpPr txBox="1"/>
          <p:nvPr/>
        </p:nvSpPr>
        <p:spPr>
          <a:xfrm>
            <a:off x="749030" y="515567"/>
            <a:ext cx="9990306" cy="563231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3600" dirty="0"/>
              <a:t>В результате  проведенного эксперимента мы видим, что растение, имеющие большее количество листьев, процесс транспирации ведет более интенсивно. (разница составляет у растения  №1 - 3,6%, у растения №2 - 6%)</a:t>
            </a:r>
          </a:p>
          <a:p>
            <a:r>
              <a:rPr lang="ru-RU" sz="3600" dirty="0"/>
              <a:t>Температура претерпевает несущественные изменения. Вывод: </a:t>
            </a:r>
            <a:r>
              <a:rPr lang="ru-RU" sz="3600" dirty="0">
                <a:solidFill>
                  <a:srgbClr val="FF0000"/>
                </a:solidFill>
              </a:rPr>
              <a:t>Транспирация зависит от  площади поверхности листьев. Чем больше площадь поверхности листьев, тем больше транспирация </a:t>
            </a:r>
          </a:p>
        </p:txBody>
      </p:sp>
    </p:spTree>
    <p:extLst>
      <p:ext uri="{BB962C8B-B14F-4D97-AF65-F5344CB8AC3E}">
        <p14:creationId xmlns:p14="http://schemas.microsoft.com/office/powerpoint/2010/main" val="3178280529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276</TotalTime>
  <Words>523</Words>
  <Application>Microsoft Office PowerPoint</Application>
  <PresentationFormat>Произвольный</PresentationFormat>
  <Paragraphs>106</Paragraphs>
  <Slides>21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2" baseType="lpstr">
      <vt:lpstr>Тема Office</vt:lpstr>
      <vt:lpstr>Проектно-исследовательская работа   «Как  растения испаряют  воду?» </vt:lpstr>
      <vt:lpstr>Цель работы: Изучить транспирацию у растений </vt:lpstr>
      <vt:lpstr>Презентация PowerPoint</vt:lpstr>
      <vt:lpstr>Лабораторная работа 1. Зависимость транспирации от площади поверхности листьев.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Лабораторная работа 2. Испарение воды растением в тени и на солнце</vt:lpstr>
      <vt:lpstr>Презентация PowerPoint</vt:lpstr>
      <vt:lpstr>Презентация PowerPoint</vt:lpstr>
      <vt:lpstr>Презентация PowerPoint</vt:lpstr>
      <vt:lpstr>Презентация PowerPoint</vt:lpstr>
      <vt:lpstr>Лабораторная работа 3. Испарение воды разными растениями.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Проектно-исследовательская работа   « Как  растения испаряют  воду?» </dc:title>
  <dc:creator>Лариса Костырина</dc:creator>
  <cp:lastModifiedBy>Елена В. Меделян</cp:lastModifiedBy>
  <cp:revision>5</cp:revision>
  <dcterms:created xsi:type="dcterms:W3CDTF">2022-03-14T10:00:28Z</dcterms:created>
  <dcterms:modified xsi:type="dcterms:W3CDTF">2022-05-30T01:50:08Z</dcterms:modified>
</cp:coreProperties>
</file>