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18"/>
  </p:notesMasterIdLst>
  <p:sldIdLst>
    <p:sldId id="256" r:id="rId2"/>
    <p:sldId id="317" r:id="rId3"/>
    <p:sldId id="336" r:id="rId4"/>
    <p:sldId id="338" r:id="rId5"/>
    <p:sldId id="335" r:id="rId6"/>
    <p:sldId id="272" r:id="rId7"/>
    <p:sldId id="320" r:id="rId8"/>
    <p:sldId id="329" r:id="rId9"/>
    <p:sldId id="318" r:id="rId10"/>
    <p:sldId id="331" r:id="rId11"/>
    <p:sldId id="342" r:id="rId12"/>
    <p:sldId id="330" r:id="rId13"/>
    <p:sldId id="334" r:id="rId14"/>
    <p:sldId id="321" r:id="rId15"/>
    <p:sldId id="327" r:id="rId16"/>
    <p:sldId id="33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B000"/>
    <a:srgbClr val="D2ECB6"/>
    <a:srgbClr val="BCE292"/>
    <a:srgbClr val="BEE39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250" autoAdjust="0"/>
  </p:normalViewPr>
  <p:slideViewPr>
    <p:cSldViewPr>
      <p:cViewPr varScale="1">
        <p:scale>
          <a:sx n="73" d="100"/>
          <a:sy n="73" d="100"/>
        </p:scale>
        <p:origin x="-12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5200A3-ED03-4C88-8A1F-B5E71E342BE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AE8D35C-9916-40EB-80FF-BF31E524113B}">
      <dgm:prSet phldrT="[Текст]"/>
      <dgm:spPr/>
      <dgm:t>
        <a:bodyPr/>
        <a:lstStyle/>
        <a:p>
          <a:r>
            <a:rPr lang="ru-RU" dirty="0" smtClean="0"/>
            <a:t>метод визуального наблюдения</a:t>
          </a:r>
          <a:endParaRPr lang="ru-RU" dirty="0"/>
        </a:p>
      </dgm:t>
    </dgm:pt>
    <dgm:pt modelId="{0DF27778-49B3-4208-8C8A-8D8223441837}" type="parTrans" cxnId="{75EB19D5-F6F9-4C5F-9BDC-AA1B698DE58B}">
      <dgm:prSet/>
      <dgm:spPr/>
      <dgm:t>
        <a:bodyPr/>
        <a:lstStyle/>
        <a:p>
          <a:endParaRPr lang="ru-RU"/>
        </a:p>
      </dgm:t>
    </dgm:pt>
    <dgm:pt modelId="{43EABE2D-ED79-456C-9C75-8E23EB7E20AA}" type="sibTrans" cxnId="{75EB19D5-F6F9-4C5F-9BDC-AA1B698DE58B}">
      <dgm:prSet/>
      <dgm:spPr/>
      <dgm:t>
        <a:bodyPr/>
        <a:lstStyle/>
        <a:p>
          <a:endParaRPr lang="ru-RU"/>
        </a:p>
      </dgm:t>
    </dgm:pt>
    <dgm:pt modelId="{DD347FF0-EB88-491C-8F35-F2B4FFFA91DF}">
      <dgm:prSet phldrT="[Текст]"/>
      <dgm:spPr/>
      <dgm:t>
        <a:bodyPr/>
        <a:lstStyle/>
        <a:p>
          <a:r>
            <a:rPr lang="ru-RU" dirty="0" smtClean="0"/>
            <a:t>метод респондентского опроса</a:t>
          </a:r>
          <a:endParaRPr lang="ru-RU" dirty="0"/>
        </a:p>
      </dgm:t>
    </dgm:pt>
    <dgm:pt modelId="{CE743C45-D234-4AE1-8DE8-538BB9CCA127}" type="parTrans" cxnId="{5C60EC76-874D-48C5-B307-D23BF5BEAE69}">
      <dgm:prSet/>
      <dgm:spPr/>
      <dgm:t>
        <a:bodyPr/>
        <a:lstStyle/>
        <a:p>
          <a:endParaRPr lang="ru-RU"/>
        </a:p>
      </dgm:t>
    </dgm:pt>
    <dgm:pt modelId="{08A9B117-2A13-40AD-A8AA-FA7148D16640}" type="sibTrans" cxnId="{5C60EC76-874D-48C5-B307-D23BF5BEAE69}">
      <dgm:prSet/>
      <dgm:spPr/>
      <dgm:t>
        <a:bodyPr/>
        <a:lstStyle/>
        <a:p>
          <a:endParaRPr lang="ru-RU"/>
        </a:p>
      </dgm:t>
    </dgm:pt>
    <dgm:pt modelId="{A37D50A5-FC47-44EA-A440-17D8F19E64FF}">
      <dgm:prSet phldrT="[Текст]"/>
      <dgm:spPr/>
      <dgm:t>
        <a:bodyPr/>
        <a:lstStyle/>
        <a:p>
          <a:r>
            <a:rPr lang="ru-RU" dirty="0" smtClean="0"/>
            <a:t>интервьюирование</a:t>
          </a:r>
          <a:endParaRPr lang="ru-RU" dirty="0"/>
        </a:p>
      </dgm:t>
    </dgm:pt>
    <dgm:pt modelId="{63C0279A-9EFC-4498-AE2F-6DC9867B38AD}" type="parTrans" cxnId="{CF7BF844-5FCF-4D3C-ADA2-01105B230679}">
      <dgm:prSet/>
      <dgm:spPr/>
      <dgm:t>
        <a:bodyPr/>
        <a:lstStyle/>
        <a:p>
          <a:endParaRPr lang="ru-RU"/>
        </a:p>
      </dgm:t>
    </dgm:pt>
    <dgm:pt modelId="{A2EBC3D4-C94D-459C-8C9A-DEEF681DD758}" type="sibTrans" cxnId="{CF7BF844-5FCF-4D3C-ADA2-01105B230679}">
      <dgm:prSet/>
      <dgm:spPr/>
      <dgm:t>
        <a:bodyPr/>
        <a:lstStyle/>
        <a:p>
          <a:endParaRPr lang="ru-RU"/>
        </a:p>
      </dgm:t>
    </dgm:pt>
    <dgm:pt modelId="{38D69B1E-87CE-4DC7-AF76-C7D2800C3321}">
      <dgm:prSet phldrT="[Текст]"/>
      <dgm:spPr/>
      <dgm:t>
        <a:bodyPr/>
        <a:lstStyle/>
        <a:p>
          <a:r>
            <a:rPr lang="ru-RU" dirty="0" smtClean="0"/>
            <a:t>метод включённого наблюдения</a:t>
          </a:r>
          <a:endParaRPr lang="ru-RU" dirty="0"/>
        </a:p>
      </dgm:t>
    </dgm:pt>
    <dgm:pt modelId="{DD400AF6-C2C8-4EA2-9B64-888C302AE173}" type="parTrans" cxnId="{2E3078D8-5A08-4FBD-BF46-519AD5476259}">
      <dgm:prSet/>
      <dgm:spPr/>
      <dgm:t>
        <a:bodyPr/>
        <a:lstStyle/>
        <a:p>
          <a:endParaRPr lang="ru-RU"/>
        </a:p>
      </dgm:t>
    </dgm:pt>
    <dgm:pt modelId="{68BD6849-6C75-4CB9-86EF-9487EA36DA80}" type="sibTrans" cxnId="{2E3078D8-5A08-4FBD-BF46-519AD5476259}">
      <dgm:prSet/>
      <dgm:spPr/>
      <dgm:t>
        <a:bodyPr/>
        <a:lstStyle/>
        <a:p>
          <a:endParaRPr lang="ru-RU"/>
        </a:p>
      </dgm:t>
    </dgm:pt>
    <dgm:pt modelId="{15DCE207-3B65-4E82-B7AD-01DAAF0F7A56}">
      <dgm:prSet phldrT="[Текст]"/>
      <dgm:spPr/>
      <dgm:t>
        <a:bodyPr/>
        <a:lstStyle/>
        <a:p>
          <a:r>
            <a:rPr lang="ru-RU" dirty="0" smtClean="0"/>
            <a:t>мониторинг</a:t>
          </a:r>
          <a:endParaRPr lang="ru-RU" dirty="0"/>
        </a:p>
      </dgm:t>
    </dgm:pt>
    <dgm:pt modelId="{9D35111E-89A8-43C5-A2D2-FF95D6C925B5}" type="parTrans" cxnId="{5F88F49E-A1EB-4004-B195-55A551E0D1F4}">
      <dgm:prSet/>
      <dgm:spPr/>
      <dgm:t>
        <a:bodyPr/>
        <a:lstStyle/>
        <a:p>
          <a:endParaRPr lang="ru-RU"/>
        </a:p>
      </dgm:t>
    </dgm:pt>
    <dgm:pt modelId="{AAFA5F72-C41B-4465-AC1C-2C71DD64429D}" type="sibTrans" cxnId="{5F88F49E-A1EB-4004-B195-55A551E0D1F4}">
      <dgm:prSet/>
      <dgm:spPr/>
      <dgm:t>
        <a:bodyPr/>
        <a:lstStyle/>
        <a:p>
          <a:endParaRPr lang="ru-RU"/>
        </a:p>
      </dgm:t>
    </dgm:pt>
    <dgm:pt modelId="{65152F0B-5D2B-400F-A54B-A5A31ED45D4C}" type="pres">
      <dgm:prSet presAssocID="{DA5200A3-ED03-4C88-8A1F-B5E71E342BE8}" presName="diagram" presStyleCnt="0">
        <dgm:presLayoutVars>
          <dgm:dir/>
          <dgm:resizeHandles val="exact"/>
        </dgm:presLayoutVars>
      </dgm:prSet>
      <dgm:spPr/>
    </dgm:pt>
    <dgm:pt modelId="{4B8CDDBB-480F-4923-A881-DF0C2D6A5840}" type="pres">
      <dgm:prSet presAssocID="{5AE8D35C-9916-40EB-80FF-BF31E524113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48300E-06D8-497B-872A-C646CE50D8AC}" type="pres">
      <dgm:prSet presAssocID="{43EABE2D-ED79-456C-9C75-8E23EB7E20AA}" presName="sibTrans" presStyleCnt="0"/>
      <dgm:spPr/>
    </dgm:pt>
    <dgm:pt modelId="{11A8B562-4132-4511-8A11-3ED68C9DEF3A}" type="pres">
      <dgm:prSet presAssocID="{DD347FF0-EB88-491C-8F35-F2B4FFFA91D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48EDA-F7C2-492F-9B01-9D92FFAB05B0}" type="pres">
      <dgm:prSet presAssocID="{08A9B117-2A13-40AD-A8AA-FA7148D16640}" presName="sibTrans" presStyleCnt="0"/>
      <dgm:spPr/>
    </dgm:pt>
    <dgm:pt modelId="{84376B4D-A316-44E4-A05C-3A3B02E96F99}" type="pres">
      <dgm:prSet presAssocID="{A37D50A5-FC47-44EA-A440-17D8F19E64F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20CDD1-7FA7-4514-A3A0-044E2E336541}" type="pres">
      <dgm:prSet presAssocID="{A2EBC3D4-C94D-459C-8C9A-DEEF681DD758}" presName="sibTrans" presStyleCnt="0"/>
      <dgm:spPr/>
    </dgm:pt>
    <dgm:pt modelId="{723107BC-C15F-44AC-8C42-FE0F6935C3A3}" type="pres">
      <dgm:prSet presAssocID="{38D69B1E-87CE-4DC7-AF76-C7D2800C332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57EC2C-C021-491C-BDF7-36093406358F}" type="pres">
      <dgm:prSet presAssocID="{68BD6849-6C75-4CB9-86EF-9487EA36DA80}" presName="sibTrans" presStyleCnt="0"/>
      <dgm:spPr/>
    </dgm:pt>
    <dgm:pt modelId="{2947EA70-F38D-4F83-80DA-DA129161FD65}" type="pres">
      <dgm:prSet presAssocID="{15DCE207-3B65-4E82-B7AD-01DAAF0F7A5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9689BE-E59E-432B-BEC3-4300ED666936}" type="presOf" srcId="{A37D50A5-FC47-44EA-A440-17D8F19E64FF}" destId="{84376B4D-A316-44E4-A05C-3A3B02E96F99}" srcOrd="0" destOrd="0" presId="urn:microsoft.com/office/officeart/2005/8/layout/default"/>
    <dgm:cxn modelId="{2158D7D3-3C3F-49DD-BE69-CD06B0045430}" type="presOf" srcId="{DD347FF0-EB88-491C-8F35-F2B4FFFA91DF}" destId="{11A8B562-4132-4511-8A11-3ED68C9DEF3A}" srcOrd="0" destOrd="0" presId="urn:microsoft.com/office/officeart/2005/8/layout/default"/>
    <dgm:cxn modelId="{5F88F49E-A1EB-4004-B195-55A551E0D1F4}" srcId="{DA5200A3-ED03-4C88-8A1F-B5E71E342BE8}" destId="{15DCE207-3B65-4E82-B7AD-01DAAF0F7A56}" srcOrd="4" destOrd="0" parTransId="{9D35111E-89A8-43C5-A2D2-FF95D6C925B5}" sibTransId="{AAFA5F72-C41B-4465-AC1C-2C71DD64429D}"/>
    <dgm:cxn modelId="{CF7BF844-5FCF-4D3C-ADA2-01105B230679}" srcId="{DA5200A3-ED03-4C88-8A1F-B5E71E342BE8}" destId="{A37D50A5-FC47-44EA-A440-17D8F19E64FF}" srcOrd="2" destOrd="0" parTransId="{63C0279A-9EFC-4498-AE2F-6DC9867B38AD}" sibTransId="{A2EBC3D4-C94D-459C-8C9A-DEEF681DD758}"/>
    <dgm:cxn modelId="{5C60EC76-874D-48C5-B307-D23BF5BEAE69}" srcId="{DA5200A3-ED03-4C88-8A1F-B5E71E342BE8}" destId="{DD347FF0-EB88-491C-8F35-F2B4FFFA91DF}" srcOrd="1" destOrd="0" parTransId="{CE743C45-D234-4AE1-8DE8-538BB9CCA127}" sibTransId="{08A9B117-2A13-40AD-A8AA-FA7148D16640}"/>
    <dgm:cxn modelId="{4A6C6C20-4B43-4F10-AAE1-7E98E9965E8B}" type="presOf" srcId="{38D69B1E-87CE-4DC7-AF76-C7D2800C3321}" destId="{723107BC-C15F-44AC-8C42-FE0F6935C3A3}" srcOrd="0" destOrd="0" presId="urn:microsoft.com/office/officeart/2005/8/layout/default"/>
    <dgm:cxn modelId="{2BF3A1BC-BAFF-4C71-BEFE-16CADB19BCCB}" type="presOf" srcId="{15DCE207-3B65-4E82-B7AD-01DAAF0F7A56}" destId="{2947EA70-F38D-4F83-80DA-DA129161FD65}" srcOrd="0" destOrd="0" presId="urn:microsoft.com/office/officeart/2005/8/layout/default"/>
    <dgm:cxn modelId="{1C476659-3AC4-4603-9342-A2D1B2369EB9}" type="presOf" srcId="{5AE8D35C-9916-40EB-80FF-BF31E524113B}" destId="{4B8CDDBB-480F-4923-A881-DF0C2D6A5840}" srcOrd="0" destOrd="0" presId="urn:microsoft.com/office/officeart/2005/8/layout/default"/>
    <dgm:cxn modelId="{A9CBCA3D-AE7C-4CED-B3B4-7B1B69C13EC1}" type="presOf" srcId="{DA5200A3-ED03-4C88-8A1F-B5E71E342BE8}" destId="{65152F0B-5D2B-400F-A54B-A5A31ED45D4C}" srcOrd="0" destOrd="0" presId="urn:microsoft.com/office/officeart/2005/8/layout/default"/>
    <dgm:cxn modelId="{2E3078D8-5A08-4FBD-BF46-519AD5476259}" srcId="{DA5200A3-ED03-4C88-8A1F-B5E71E342BE8}" destId="{38D69B1E-87CE-4DC7-AF76-C7D2800C3321}" srcOrd="3" destOrd="0" parTransId="{DD400AF6-C2C8-4EA2-9B64-888C302AE173}" sibTransId="{68BD6849-6C75-4CB9-86EF-9487EA36DA80}"/>
    <dgm:cxn modelId="{75EB19D5-F6F9-4C5F-9BDC-AA1B698DE58B}" srcId="{DA5200A3-ED03-4C88-8A1F-B5E71E342BE8}" destId="{5AE8D35C-9916-40EB-80FF-BF31E524113B}" srcOrd="0" destOrd="0" parTransId="{0DF27778-49B3-4208-8C8A-8D8223441837}" sibTransId="{43EABE2D-ED79-456C-9C75-8E23EB7E20AA}"/>
    <dgm:cxn modelId="{B50F7E81-CD84-46EB-830C-D8A3A15D3CE8}" type="presParOf" srcId="{65152F0B-5D2B-400F-A54B-A5A31ED45D4C}" destId="{4B8CDDBB-480F-4923-A881-DF0C2D6A5840}" srcOrd="0" destOrd="0" presId="urn:microsoft.com/office/officeart/2005/8/layout/default"/>
    <dgm:cxn modelId="{E30ED721-1C29-4557-B041-00EF92894C83}" type="presParOf" srcId="{65152F0B-5D2B-400F-A54B-A5A31ED45D4C}" destId="{0B48300E-06D8-497B-872A-C646CE50D8AC}" srcOrd="1" destOrd="0" presId="urn:microsoft.com/office/officeart/2005/8/layout/default"/>
    <dgm:cxn modelId="{A95E5137-0FEB-424A-9B40-D7E1D1BEDE9A}" type="presParOf" srcId="{65152F0B-5D2B-400F-A54B-A5A31ED45D4C}" destId="{11A8B562-4132-4511-8A11-3ED68C9DEF3A}" srcOrd="2" destOrd="0" presId="urn:microsoft.com/office/officeart/2005/8/layout/default"/>
    <dgm:cxn modelId="{DD02C181-5D1E-4292-9234-BA0E89B9F23A}" type="presParOf" srcId="{65152F0B-5D2B-400F-A54B-A5A31ED45D4C}" destId="{7C548EDA-F7C2-492F-9B01-9D92FFAB05B0}" srcOrd="3" destOrd="0" presId="urn:microsoft.com/office/officeart/2005/8/layout/default"/>
    <dgm:cxn modelId="{203AF811-CCD7-45E0-BFE9-174E0E79698E}" type="presParOf" srcId="{65152F0B-5D2B-400F-A54B-A5A31ED45D4C}" destId="{84376B4D-A316-44E4-A05C-3A3B02E96F99}" srcOrd="4" destOrd="0" presId="urn:microsoft.com/office/officeart/2005/8/layout/default"/>
    <dgm:cxn modelId="{FB79858B-CE20-4081-B92E-41EC449A41B0}" type="presParOf" srcId="{65152F0B-5D2B-400F-A54B-A5A31ED45D4C}" destId="{6F20CDD1-7FA7-4514-A3A0-044E2E336541}" srcOrd="5" destOrd="0" presId="urn:microsoft.com/office/officeart/2005/8/layout/default"/>
    <dgm:cxn modelId="{770412D8-47A2-4D2E-8925-47E0469BFF3C}" type="presParOf" srcId="{65152F0B-5D2B-400F-A54B-A5A31ED45D4C}" destId="{723107BC-C15F-44AC-8C42-FE0F6935C3A3}" srcOrd="6" destOrd="0" presId="urn:microsoft.com/office/officeart/2005/8/layout/default"/>
    <dgm:cxn modelId="{0DF562B3-5B62-46F5-A32D-ECA8FDDC9E43}" type="presParOf" srcId="{65152F0B-5D2B-400F-A54B-A5A31ED45D4C}" destId="{2757EC2C-C021-491C-BDF7-36093406358F}" srcOrd="7" destOrd="0" presId="urn:microsoft.com/office/officeart/2005/8/layout/default"/>
    <dgm:cxn modelId="{C3C497DF-2399-46D0-B674-C3E2C0F172F4}" type="presParOf" srcId="{65152F0B-5D2B-400F-A54B-A5A31ED45D4C}" destId="{2947EA70-F38D-4F83-80DA-DA129161FD65}" srcOrd="8" destOrd="0" presId="urn:microsoft.com/office/officeart/2005/8/layout/default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5AFC8-A9BE-46AD-A32A-AF4260DE4ECF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FC792-255A-4CD0-8103-79246B0359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1969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3EF9-A25D-4B35-8DD0-7383748DFA48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1373-649A-423C-A5B0-22B518FCD6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823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3EF9-A25D-4B35-8DD0-7383748DFA48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1373-649A-423C-A5B0-22B518FCD6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1882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3EF9-A25D-4B35-8DD0-7383748DFA48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1373-649A-423C-A5B0-22B518FCD6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1963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3EF9-A25D-4B35-8DD0-7383748DFA48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1373-649A-423C-A5B0-22B518FCD6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3235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3EF9-A25D-4B35-8DD0-7383748DFA48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1373-649A-423C-A5B0-22B518FCD6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1506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3EF9-A25D-4B35-8DD0-7383748DFA48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1373-649A-423C-A5B0-22B518FCD6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8850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3EF9-A25D-4B35-8DD0-7383748DFA48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1373-649A-423C-A5B0-22B518FCD6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7538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3EF9-A25D-4B35-8DD0-7383748DFA48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1373-649A-423C-A5B0-22B518FCD6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1906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3EF9-A25D-4B35-8DD0-7383748DFA48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1373-649A-423C-A5B0-22B518FCD6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2055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3EF9-A25D-4B35-8DD0-7383748DFA48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1373-649A-423C-A5B0-22B518FCD6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4355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3EF9-A25D-4B35-8DD0-7383748DFA48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1373-649A-423C-A5B0-22B518FCD6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9625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C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13EF9-A25D-4B35-8DD0-7383748DFA48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41373-649A-423C-A5B0-22B518FCD6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337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868" y="285728"/>
            <a:ext cx="577643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Марина </a:t>
            </a:r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Владимировна Савельева</a:t>
            </a:r>
            <a:endParaRPr lang="ru-RU" sz="2400" dirty="0">
              <a:ln w="1270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544323"/>
            <a:ext cx="8433674" cy="61863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МБОУ «СОШ № 28 с. Анисимовка» Шкотовского муниципального района</a:t>
            </a:r>
          </a:p>
          <a:p>
            <a:endParaRPr lang="ru-RU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Практика </a:t>
            </a:r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использования технологии УНСРИ</a:t>
            </a:r>
          </a:p>
          <a:p>
            <a:pPr algn="ctr"/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(УЧЕБНО-НАУЧНАЯ </a:t>
            </a: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СЮЖЕТНО-РОЛЕВАЯ ИГРА)</a:t>
            </a:r>
          </a:p>
          <a:p>
            <a:pPr algn="ctr"/>
            <a:r>
              <a:rPr lang="ru-RU" sz="2800" b="1" dirty="0" smtClean="0">
                <a:solidFill>
                  <a:srgbClr val="EEB000"/>
                </a:solidFill>
              </a:rPr>
              <a:t> </a:t>
            </a:r>
            <a:endParaRPr lang="ru-RU" sz="2800" dirty="0" smtClean="0">
              <a:solidFill>
                <a:srgbClr val="EEB000"/>
              </a:solidFill>
            </a:endParaRPr>
          </a:p>
          <a:p>
            <a:pPr algn="ctr"/>
            <a:endParaRPr lang="ru-RU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21" y="3645024"/>
            <a:ext cx="8583912" cy="3023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ИПЛОМ\ШАМАН фото\УДЭГЕ фото\нарукавники удэг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04664"/>
            <a:ext cx="1903808" cy="286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ДИПЛОМ\ШАМАН фото\АОМ\DSC_02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4040574" cy="269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esktop\ДИПЛОМ\ШАМАН фото\Гродековский\DSC_03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110563"/>
            <a:ext cx="3024335" cy="453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1\Desktop\ДИПЛОМ\ШАМАН фото\Гродековский\DSC_03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0"/>
            <a:ext cx="96440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521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SDC1870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42910" y="3429000"/>
            <a:ext cx="3868737" cy="2901553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SDC1866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57752" y="3429000"/>
            <a:ext cx="3887788" cy="2915841"/>
          </a:xfrm>
        </p:spPr>
      </p:pic>
      <p:pic>
        <p:nvPicPr>
          <p:cNvPr id="9" name="Рисунок 8" descr="SDC186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232125"/>
            <a:ext cx="3786214" cy="2839661"/>
          </a:xfrm>
          <a:prstGeom prst="rect">
            <a:avLst/>
          </a:prstGeom>
        </p:spPr>
      </p:pic>
      <p:pic>
        <p:nvPicPr>
          <p:cNvPr id="11" name="Рисунок 10" descr="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1" y="428604"/>
            <a:ext cx="3809995" cy="2857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DC183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2501" y="0"/>
            <a:ext cx="4381499" cy="3286124"/>
          </a:xfrm>
          <a:prstGeom prst="rect">
            <a:avLst/>
          </a:prstGeom>
        </p:spPr>
      </p:pic>
      <p:pic>
        <p:nvPicPr>
          <p:cNvPr id="4" name="Рисунок 3" descr="IMG_499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96" y="3643314"/>
            <a:ext cx="5143504" cy="29212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158" y="357166"/>
            <a:ext cx="38576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u="sng" dirty="0" smtClean="0"/>
              <a:t>2 этап УНСРИ</a:t>
            </a:r>
          </a:p>
          <a:p>
            <a:r>
              <a:rPr lang="ru-RU" sz="2800" dirty="0" smtClean="0"/>
              <a:t>Диалоговое взаимодействие </a:t>
            </a:r>
            <a:r>
              <a:rPr lang="ru-RU" sz="2800" dirty="0" smtClean="0"/>
              <a:t>и </a:t>
            </a:r>
            <a:r>
              <a:rPr lang="ru-RU" sz="2800" dirty="0" smtClean="0"/>
              <a:t>приемы </a:t>
            </a:r>
            <a:r>
              <a:rPr lang="ru-RU" sz="2800" dirty="0" smtClean="0"/>
              <a:t>коллективной работы учащихся в работе театральных коллективов,  проектной технологии при  художественной обработке материалов, техническому конструированию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27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ДИПЛОМ\ШАМАН фото\УДЭГЕ фото\IMG_5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0648"/>
            <a:ext cx="6408712" cy="478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1\Desktop\ДИПЛОМ\ШАМАН фото\УДЭГЕ фото\удэге 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2388"/>
            <a:ext cx="4748034" cy="643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Германия УДЭГ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14480" y="0"/>
            <a:ext cx="5929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214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066" y="876350"/>
            <a:ext cx="4048114" cy="59816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0800000" flipV="1">
            <a:off x="857224" y="271186"/>
            <a:ext cx="407196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u="sng" dirty="0" smtClean="0"/>
              <a:t>3</a:t>
            </a:r>
            <a:r>
              <a:rPr lang="ru-RU" sz="2800" b="1" i="1" u="sng" dirty="0" smtClean="0"/>
              <a:t> этап УНСРИ</a:t>
            </a:r>
          </a:p>
          <a:p>
            <a:r>
              <a:rPr lang="ru-RU" sz="2800" dirty="0" smtClean="0"/>
              <a:t>Организация познавательной </a:t>
            </a:r>
            <a:r>
              <a:rPr lang="ru-RU" sz="2800" dirty="0" smtClean="0"/>
              <a:t>деятельности детей, целевая направленность которых - обучение творчеству при обучении информационным технологиям</a:t>
            </a:r>
            <a:endParaRPr lang="ru-RU" sz="2800" dirty="0"/>
          </a:p>
        </p:txBody>
      </p:sp>
      <p:pic>
        <p:nvPicPr>
          <p:cNvPr id="7" name="Рисунок 6" descr="SDC153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4214818"/>
            <a:ext cx="3643338" cy="241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857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039070"/>
            <a:ext cx="3466354" cy="4833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43372" y="285728"/>
            <a:ext cx="46434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 smtClean="0">
              <a:solidFill>
                <a:srgbClr val="0070C0"/>
              </a:solidFill>
            </a:endParaRPr>
          </a:p>
          <a:p>
            <a:r>
              <a:rPr lang="ru-RU" sz="3200" dirty="0" err="1" smtClean="0">
                <a:solidFill>
                  <a:srgbClr val="0070C0"/>
                </a:solidFill>
              </a:rPr>
              <a:t>Интернет-технологии</a:t>
            </a:r>
            <a:r>
              <a:rPr lang="ru-RU" sz="3200" dirty="0" smtClean="0">
                <a:solidFill>
                  <a:srgbClr val="0070C0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ru-RU" sz="3200" i="1" dirty="0" smtClean="0"/>
              <a:t>Сетевой </a:t>
            </a:r>
            <a:r>
              <a:rPr lang="ru-RU" sz="3200" i="1" dirty="0" smtClean="0"/>
              <a:t>ментор</a:t>
            </a:r>
            <a:r>
              <a:rPr lang="ru-RU" sz="3200" dirty="0" smtClean="0"/>
              <a:t>  </a:t>
            </a:r>
            <a:endParaRPr lang="ru-RU" sz="3200" dirty="0" smtClean="0"/>
          </a:p>
          <a:p>
            <a:pPr marL="342900" indent="-342900">
              <a:buAutoNum type="arabicPeriod"/>
            </a:pPr>
            <a:r>
              <a:rPr lang="ru-RU" sz="3200" dirty="0" smtClean="0"/>
              <a:t>«</a:t>
            </a:r>
            <a:r>
              <a:rPr lang="ru-RU" sz="3200" i="1" dirty="0" smtClean="0"/>
              <a:t>Мастерская </a:t>
            </a:r>
            <a:r>
              <a:rPr lang="ru-RU" sz="3200" i="1" dirty="0" smtClean="0"/>
              <a:t>знаний</a:t>
            </a:r>
            <a:r>
              <a:rPr lang="ru-RU" sz="3200" dirty="0" smtClean="0"/>
              <a:t>»</a:t>
            </a:r>
          </a:p>
          <a:p>
            <a:pPr marL="342900" indent="-342900">
              <a:buAutoNum type="arabicPeriod"/>
            </a:pPr>
            <a:r>
              <a:rPr lang="ru-RU" sz="3200" dirty="0" smtClean="0"/>
              <a:t>«</a:t>
            </a:r>
            <a:r>
              <a:rPr lang="ru-RU" sz="3200" i="1" dirty="0" smtClean="0"/>
              <a:t>Дневник путешественника</a:t>
            </a:r>
            <a:r>
              <a:rPr lang="ru-RU" sz="3200" dirty="0" smtClean="0"/>
              <a:t>»</a:t>
            </a:r>
          </a:p>
          <a:p>
            <a:pPr marL="342900" indent="-342900">
              <a:buAutoNum type="arabicPeriod"/>
            </a:pPr>
            <a:r>
              <a:rPr lang="ru-RU" sz="3200" i="1" dirty="0" smtClean="0"/>
              <a:t>Электронная </a:t>
            </a:r>
            <a:r>
              <a:rPr lang="ru-RU" sz="3200" i="1" dirty="0" smtClean="0"/>
              <a:t>библиотека школьника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18527111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ДИПЛОМ\ШАМАН фото\0_7cb01_ded99f08_L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357166"/>
            <a:ext cx="3738512" cy="25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ДИПЛОМ\ШАМАН фото\УДЭГЕ фото\wdPmRFnXJ5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500438"/>
            <a:ext cx="4031761" cy="300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5I6B15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285728"/>
            <a:ext cx="4357686" cy="2905124"/>
          </a:xfrm>
          <a:prstGeom prst="rect">
            <a:avLst/>
          </a:prstGeom>
        </p:spPr>
      </p:pic>
      <p:pic>
        <p:nvPicPr>
          <p:cNvPr id="5" name="Рисунок 4" descr="Удэгеец_строит_бат_фото1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3571876"/>
            <a:ext cx="3643306" cy="2732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5918" y="2714620"/>
            <a:ext cx="657229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3600" smtClean="0">
                <a:solidFill>
                  <a:srgbClr val="FF0000"/>
                </a:solidFill>
              </a:rPr>
              <a:t>        ВСЕГО </a:t>
            </a:r>
            <a:r>
              <a:rPr lang="ru-RU" sz="3600" dirty="0" smtClean="0">
                <a:solidFill>
                  <a:srgbClr val="FF0000"/>
                </a:solidFill>
              </a:rPr>
              <a:t>ВАМ ДОБРОГО !!!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335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3075"/>
            <a:ext cx="34198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rgbClr val="FF0000"/>
                </a:solidFill>
              </a:rPr>
              <a:t>Главная цель </a:t>
            </a:r>
            <a:r>
              <a:rPr lang="ru-RU" sz="2800" dirty="0" smtClean="0"/>
              <a:t>– ознакомить учащихся с древней историей края, посещая значимые исторические места, проникнуться духом истории и сформировать чувство гордости за великую историю своей страны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0"/>
            <a:ext cx="5580112" cy="6850342"/>
          </a:xfrm>
          <a:prstGeom prst="rect">
            <a:avLst/>
          </a:prstGeom>
        </p:spPr>
      </p:pic>
      <p:pic>
        <p:nvPicPr>
          <p:cNvPr id="4" name="Picture 2" descr="C:\Users\1\Desktop\ДИПЛОМ\ШАМАН фото\0_7cb01_ded99f08_L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08" y="4777726"/>
            <a:ext cx="3095646" cy="208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8231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Изучение </a:t>
            </a:r>
            <a:r>
              <a:rPr lang="ru-RU" sz="3200" dirty="0" smtClean="0">
                <a:solidFill>
                  <a:srgbClr val="0070C0"/>
                </a:solidFill>
              </a:rPr>
              <a:t>прошлого сопровождается знакомством с ныне живущими  представителями малых народов края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4" name="Содержимое 3" descr="0c10d75ed90c67941fb97d24b29f5358 (2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0" y="1858169"/>
            <a:ext cx="5715000" cy="428625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4062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i="1" dirty="0" smtClean="0">
                <a:solidFill>
                  <a:srgbClr val="0070C0"/>
                </a:solidFill>
              </a:rPr>
              <a:t>Формирование: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i="1" dirty="0" smtClean="0"/>
              <a:t>- учебно-познавательных компетенций </a:t>
            </a:r>
            <a:r>
              <a:rPr lang="ru-RU" sz="2400" dirty="0" smtClean="0"/>
              <a:t>- развивать умение сопоставлять исторический материал, обобщать, делать выводы;</a:t>
            </a:r>
            <a:endParaRPr lang="ru-RU" sz="2400" dirty="0"/>
          </a:p>
        </p:txBody>
      </p:sp>
      <p:pic>
        <p:nvPicPr>
          <p:cNvPr id="4" name="Содержимое 3" descr="5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09" y="2000240"/>
            <a:ext cx="3400449" cy="2428892"/>
          </a:xfrm>
        </p:spPr>
      </p:pic>
      <p:pic>
        <p:nvPicPr>
          <p:cNvPr id="5" name="Рисунок 4" descr="15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446" y="1928802"/>
            <a:ext cx="2438400" cy="3333750"/>
          </a:xfrm>
          <a:prstGeom prst="rect">
            <a:avLst/>
          </a:prstGeom>
        </p:spPr>
      </p:pic>
      <p:pic>
        <p:nvPicPr>
          <p:cNvPr id="7" name="Рисунок 6" descr="DSC_03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6" y="4714884"/>
            <a:ext cx="2786050" cy="1857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1"/>
            <a:ext cx="81439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rgbClr val="0070C0"/>
                </a:solidFill>
              </a:rPr>
              <a:t>Формирование</a:t>
            </a:r>
            <a:r>
              <a:rPr lang="ru-RU" sz="2400" i="1" dirty="0" smtClean="0">
                <a:solidFill>
                  <a:srgbClr val="0070C0"/>
                </a:solidFill>
              </a:rPr>
              <a:t>: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- </a:t>
            </a:r>
            <a:r>
              <a:rPr lang="ru-RU" sz="2400" b="1" i="1" dirty="0" smtClean="0"/>
              <a:t>информационных компетенций </a:t>
            </a:r>
            <a:r>
              <a:rPr lang="ru-RU" sz="2400" dirty="0" smtClean="0"/>
              <a:t>- самостоятельно искать, анализировать и отбирать необходимую информацию;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Рисунок 3" descr="arh06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285860"/>
            <a:ext cx="3968776" cy="2500330"/>
          </a:xfrm>
          <a:prstGeom prst="rect">
            <a:avLst/>
          </a:prstGeom>
        </p:spPr>
      </p:pic>
      <p:pic>
        <p:nvPicPr>
          <p:cNvPr id="5" name="Рисунок 4" descr="сэвэн ульчи подвесной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6" y="1285860"/>
            <a:ext cx="1904998" cy="2857496"/>
          </a:xfrm>
          <a:prstGeom prst="rect">
            <a:avLst/>
          </a:prstGeom>
        </p:spPr>
      </p:pic>
      <p:pic>
        <p:nvPicPr>
          <p:cNvPr id="6" name="Рисунок 5" descr="DSC_02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4214818"/>
            <a:ext cx="3571900" cy="23812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3070" y="4214818"/>
            <a:ext cx="2089830" cy="224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52504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2000240"/>
            <a:ext cx="3328206" cy="455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000240"/>
            <a:ext cx="3357586" cy="4559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2010799"/>
            <a:ext cx="3400164" cy="45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71472" y="214290"/>
            <a:ext cx="77867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rgbClr val="0070C0"/>
                </a:solidFill>
              </a:rPr>
              <a:t>Формирование</a:t>
            </a:r>
            <a:r>
              <a:rPr lang="ru-RU" sz="2800" i="1" dirty="0" smtClean="0">
                <a:solidFill>
                  <a:srgbClr val="0070C0"/>
                </a:solidFill>
              </a:rPr>
              <a:t>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- </a:t>
            </a:r>
            <a:r>
              <a:rPr lang="ru-RU" sz="2800" b="1" i="1" dirty="0" smtClean="0"/>
              <a:t>коммуникативных компетенций </a:t>
            </a:r>
            <a:r>
              <a:rPr lang="ru-RU" sz="2800" dirty="0" smtClean="0"/>
              <a:t>- овладение навыками работы в группе</a:t>
            </a:r>
            <a:r>
              <a:rPr lang="ru-RU" sz="2800" b="1" dirty="0" smtClean="0"/>
              <a:t>,</a:t>
            </a:r>
            <a:r>
              <a:rPr lang="ru-RU" sz="2800" dirty="0" smtClean="0"/>
              <a:t> освоение различных социальных ролей в коллективе.</a:t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275" y="1618142"/>
            <a:ext cx="3851920" cy="523985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5720" y="928670"/>
            <a:ext cx="45720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</a:rPr>
              <a:t>Основная идея инновационного обучения - </a:t>
            </a:r>
            <a:r>
              <a:rPr lang="ru-RU" sz="3600" dirty="0" smtClean="0"/>
              <a:t>исследование </a:t>
            </a:r>
            <a:r>
              <a:rPr lang="ru-RU" sz="3600" dirty="0" smtClean="0"/>
              <a:t>– диалог – </a:t>
            </a:r>
            <a:endParaRPr lang="ru-RU" sz="3600" dirty="0" smtClean="0"/>
          </a:p>
          <a:p>
            <a:r>
              <a:rPr lang="ru-RU" sz="3600" dirty="0" smtClean="0"/>
              <a:t>детское </a:t>
            </a:r>
            <a:r>
              <a:rPr lang="ru-RU" sz="3600" dirty="0" smtClean="0"/>
              <a:t>творчество -  игра.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128575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764704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rgbClr val="0070C0"/>
                </a:solidFill>
              </a:rPr>
              <a:t>Основные методы</a:t>
            </a:r>
            <a:r>
              <a:rPr lang="ru-RU" sz="2800" dirty="0" smtClean="0">
                <a:solidFill>
                  <a:srgbClr val="0070C0"/>
                </a:solidFill>
              </a:rPr>
              <a:t>  </a:t>
            </a:r>
            <a:r>
              <a:rPr lang="ru-RU" sz="2800" dirty="0" smtClean="0">
                <a:solidFill>
                  <a:srgbClr val="0070C0"/>
                </a:solidFill>
              </a:rPr>
              <a:t>работы</a:t>
            </a:r>
            <a:endParaRPr lang="ru-RU" sz="2800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70136830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363172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u="sng" dirty="0" smtClean="0"/>
              <a:t>1 этап УНСРИ</a:t>
            </a:r>
          </a:p>
          <a:p>
            <a:r>
              <a:rPr lang="ru-RU" sz="2800" dirty="0" smtClean="0">
                <a:solidFill>
                  <a:srgbClr val="0070C0"/>
                </a:solidFill>
              </a:rPr>
              <a:t>О</a:t>
            </a:r>
            <a:r>
              <a:rPr lang="ru-RU" sz="2800" dirty="0" smtClean="0">
                <a:solidFill>
                  <a:srgbClr val="0070C0"/>
                </a:solidFill>
              </a:rPr>
              <a:t>рганизация </a:t>
            </a:r>
            <a:r>
              <a:rPr lang="ru-RU" sz="2800" dirty="0" smtClean="0">
                <a:solidFill>
                  <a:srgbClr val="0070C0"/>
                </a:solidFill>
              </a:rPr>
              <a:t>исследовательской деятельности </a:t>
            </a:r>
            <a:r>
              <a:rPr lang="ru-RU" sz="2800" dirty="0" smtClean="0">
                <a:solidFill>
                  <a:srgbClr val="0070C0"/>
                </a:solidFill>
              </a:rPr>
              <a:t>детей</a:t>
            </a:r>
            <a:endParaRPr lang="ru-RU" sz="2800" b="1" i="1" u="sng" dirty="0" smtClean="0">
              <a:solidFill>
                <a:srgbClr val="0070C0"/>
              </a:solidFill>
            </a:endParaRPr>
          </a:p>
          <a:p>
            <a:r>
              <a:rPr lang="ru-RU" sz="2800" i="1" dirty="0" err="1" smtClean="0"/>
              <a:t>Источниковую</a:t>
            </a:r>
            <a:r>
              <a:rPr lang="ru-RU" sz="2800" i="1" dirty="0" smtClean="0"/>
              <a:t> </a:t>
            </a:r>
            <a:r>
              <a:rPr lang="ru-RU" sz="2800" i="1" dirty="0" smtClean="0"/>
              <a:t>базу </a:t>
            </a:r>
            <a:r>
              <a:rPr lang="ru-RU" sz="2800" dirty="0" smtClean="0"/>
              <a:t>составил </a:t>
            </a:r>
            <a:r>
              <a:rPr lang="ru-RU" sz="2800" dirty="0" smtClean="0"/>
              <a:t>комплекс полевых материалов, собранных вместе с учащимися в разных местах компактного проживания коренных народов Приморья: полевой дневник, видео-, фото- и аудиоматериалы.  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323" y="11518"/>
            <a:ext cx="5112677" cy="684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808330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theme/theme1.xml><?xml version="1.0" encoding="utf-8"?>
<a:theme xmlns:a="http://schemas.openxmlformats.org/drawingml/2006/main" name="Тема Office">
  <a:themeElements>
    <a:clrScheme name="Красный и оранжевый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3068</TotalTime>
  <Words>183</Words>
  <Application>Microsoft Office PowerPoint</Application>
  <PresentationFormat>Экран (4:3)</PresentationFormat>
  <Paragraphs>40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Изучение прошлого сопровождается знакомством с ныне живущими  представителями малых народов края</vt:lpstr>
      <vt:lpstr>Формирование: - учебно-познавательных компетенций - развивать умение сопоставлять исторический материал, обобщать, делать выводы;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IHAE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serg</dc:creator>
  <cp:lastModifiedBy>Admin</cp:lastModifiedBy>
  <cp:revision>164</cp:revision>
  <dcterms:created xsi:type="dcterms:W3CDTF">2012-11-12T03:10:17Z</dcterms:created>
  <dcterms:modified xsi:type="dcterms:W3CDTF">2015-10-20T10:33:55Z</dcterms:modified>
</cp:coreProperties>
</file>