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4" r:id="rId3"/>
    <p:sldId id="329" r:id="rId4"/>
    <p:sldId id="325" r:id="rId5"/>
    <p:sldId id="339" r:id="rId6"/>
    <p:sldId id="332" r:id="rId7"/>
    <p:sldId id="338" r:id="rId8"/>
    <p:sldId id="333" r:id="rId9"/>
    <p:sldId id="340" r:id="rId10"/>
    <p:sldId id="336" r:id="rId11"/>
    <p:sldId id="337" r:id="rId12"/>
    <p:sldId id="328" r:id="rId13"/>
    <p:sldId id="341" r:id="rId14"/>
    <p:sldId id="342" r:id="rId15"/>
    <p:sldId id="326" r:id="rId16"/>
    <p:sldId id="262" r:id="rId17"/>
    <p:sldId id="257" r:id="rId18"/>
    <p:sldId id="317" r:id="rId19"/>
    <p:sldId id="318" r:id="rId20"/>
    <p:sldId id="288" r:id="rId21"/>
    <p:sldId id="321" r:id="rId22"/>
    <p:sldId id="323" r:id="rId23"/>
    <p:sldId id="2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EC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F1CE3-CC84-FE4A-93AE-FABA453D7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079EA6-BF36-EB42-9378-02E8F765C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F0279-6E61-E64E-BCBF-C888492F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4566FF-98CC-034C-BD46-1B9B3DB8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813895-8A54-4246-AD3A-473F00C0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77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F5B40-CC62-3342-85B1-13020850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15A394-E5A8-BE42-A417-48D49C29E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C91DD-A3F0-0A41-B25D-3577D8B4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1C7BA8-7F99-CC4F-A26D-772DF130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3F85F-E0EF-B64C-8858-8F64B7A2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31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8D29DD-C92E-7841-9AC0-74AFC2EAE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EB0583-660C-CD44-B1E6-3BADB0A49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8D8520-1909-664E-858A-75832119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1663FB-8681-6348-B70A-C25B5D01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880F94-3EA6-FE4D-8F85-2FDD7D47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45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EABDD-3404-9740-AA8B-4EACCA7B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AD2E04-1FCC-E34F-99B7-6DDFAF340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28D86-2BDA-8646-A5C9-DBF2C1F8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81C9F-F636-8649-B9D9-8047E1DE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FCF38-6F47-9D4A-AEAB-AC3CDDC8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77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43B05-0532-574B-A1CC-E3344D3B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D610A3-9C5E-664B-B35A-A707A9F53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329C58-1488-9A41-8994-57418646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228DFA-3D03-7845-8A64-8E13E696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BF832C-BED8-8640-9D0C-D961D111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87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3DB24-E4ED-0449-8377-60E0F287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B271C0-0FE8-1A45-A6A1-561B0A60A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55FB09-AE82-7B4C-A687-856D1E7AF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228B1C-B260-C34B-971B-967F84E8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D2C8DF-67D7-0B45-82F8-660553A3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2CF1E1-87ED-2A42-BEC0-32626A7F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53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9FC26-B036-0545-B297-A699F4C27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E23E14-CCBD-4344-BCB0-1827A957D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F2694F-6BF2-EE4D-965B-F0CC77135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7C9AF6-7BAE-C848-8037-8D62A8075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FD65E-4A63-7242-9E6F-EE1F14D7C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085035-A411-C443-BD24-518D801BE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45A69B-D789-ED43-875C-ADC3AFA3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161017-BC70-654F-8DFC-392DD739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85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B5B60-C47F-1745-A852-9543FD72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48AADC-6F86-6244-BD8E-1CD75906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8A99BA-CA40-A346-88BB-BC1CBD79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306182-6BF7-2E4C-92F5-2EB4E089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99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A024B3-0186-DF46-AE06-8CAA9133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0DF29D-2E96-364D-84C6-560E8391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BC62E5-9BDC-964A-8CA2-F828085B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91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63094-58CB-B848-8FA8-48251F09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A295E4-842C-144D-9E2A-ACB21F06B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E5BEB4-D21D-9B4A-A699-FB008EB96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AC944-F1AF-BC48-8CBE-B85905F6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9B8BAA-A3E6-104D-A03F-A60DC205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BE50-DC6C-3E41-9012-636CB722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6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D7814-F7FF-A24E-BD73-901F0806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601F98-F37E-CA4E-A394-B2EC796EA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89699E-B061-A043-BEEF-7A63CB3D1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621AC7-AE5C-4F48-B90A-67145C71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2E1D66-B60B-3D40-B448-60C01CE7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4256E9-DD66-814D-9607-F790D348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94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7E05F-4502-6E4E-8878-68AE26EE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65D78-61B2-2D47-A3B6-CBE9AA2E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3707BC-E20E-F74E-960D-90EE16FE9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D3A81-F0F7-0A44-A81A-4A9CB9E120CE}" type="datetimeFigureOut">
              <a:rPr lang="ru-RU" smtClean="0"/>
              <a:t>24.05.2022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D4A17E-51F6-4646-8AC7-C862959ED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E171DE-C814-6B48-AD9C-CDCFCF5BA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A7EFC-7291-154E-941B-9C66C2829D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85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7131DA-B4E8-D74F-A60F-98896E55E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607" y="1762998"/>
            <a:ext cx="10853262" cy="225334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биологии с учётом регионального компонента</a:t>
            </a:r>
            <a:endParaRPr lang="ru-RU" sz="3200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F9330D81-E3BD-D24F-A79F-A060E745080D}"/>
              </a:ext>
            </a:extLst>
          </p:cNvPr>
          <p:cNvSpPr txBox="1">
            <a:spLocks/>
          </p:cNvSpPr>
          <p:nvPr/>
        </p:nvSpPr>
        <p:spPr>
          <a:xfrm>
            <a:off x="6750816" y="2851085"/>
            <a:ext cx="4867469" cy="126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Передериева Елена Валентиновна, учитель биологии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Гимназии №2 г. Владивостока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21AC5D-5F4E-0E48-9FD5-F3BBEBBE0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23" y="2514125"/>
            <a:ext cx="5399400" cy="334364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3DF4EC-E57D-964E-A8D5-680FA54A5CF7}"/>
              </a:ext>
            </a:extLst>
          </p:cNvPr>
          <p:cNvSpPr/>
          <p:nvPr/>
        </p:nvSpPr>
        <p:spPr>
          <a:xfrm>
            <a:off x="5149826" y="5991118"/>
            <a:ext cx="23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Владивосток, 2022 г.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6A402E-EF7E-1E43-BB6B-DC12FCF1A4E6}"/>
              </a:ext>
            </a:extLst>
          </p:cNvPr>
          <p:cNvSpPr/>
          <p:nvPr/>
        </p:nvSpPr>
        <p:spPr>
          <a:xfrm>
            <a:off x="2670486" y="190443"/>
            <a:ext cx="6987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 методическое сопровождение регионального компонента. </a:t>
            </a:r>
          </a:p>
          <a:p>
            <a:pPr algn="ctr"/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краеведения в общеобразовательных организациях Приморского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9620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4532D-DF8C-DF41-9332-EEA252F6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5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«Синквейн»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208DBE-6CC8-B448-BA5B-05D75D5A4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86" y="964276"/>
            <a:ext cx="11398135" cy="5029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Стихотворение, состоящее из пяти строк, которое составляется на этапе рефлексии.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класс. Раздел «Биосферный уровень». Тема: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проблемы Приморского края, их влияние на жизнь человека.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«Царство Грибы». Тема: Плесневые грибы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лако 3">
            <a:extLst>
              <a:ext uri="{FF2B5EF4-FFF2-40B4-BE49-F238E27FC236}">
                <a16:creationId xmlns:a16="http://schemas.microsoft.com/office/drawing/2014/main" id="{4744A140-FDC3-9D4A-B23E-A5A0A8D1FDDD}"/>
              </a:ext>
            </a:extLst>
          </p:cNvPr>
          <p:cNvSpPr/>
          <p:nvPr/>
        </p:nvSpPr>
        <p:spPr>
          <a:xfrm>
            <a:off x="4256508" y="3241357"/>
            <a:ext cx="7097292" cy="361664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SignPainter-HouseScript" panose="02000006070000020004" pitchFamily="2" charset="0"/>
                <a:cs typeface="Apple Chancery" panose="03020702040506060504" pitchFamily="66" charset="-79"/>
              </a:rPr>
              <a:t>СИНКВЕЙН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ignPainter-HouseScript" panose="02000006070000020004" pitchFamily="2" charset="0"/>
                <a:cs typeface="Apple Chancery" panose="03020702040506060504" pitchFamily="66" charset="-79"/>
              </a:rPr>
              <a:t>Экология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ignPainter-HouseScript" panose="02000006070000020004" pitchFamily="2" charset="0"/>
                <a:cs typeface="Apple Chancery" panose="03020702040506060504" pitchFamily="66" charset="-79"/>
              </a:rPr>
              <a:t>Необходимая, жизненно-необходимая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ignPainter-HouseScript" panose="02000006070000020004" pitchFamily="2" charset="0"/>
                <a:cs typeface="Apple Chancery" panose="03020702040506060504" pitchFamily="66" charset="-79"/>
              </a:rPr>
              <a:t>Беречь, нуждаться, жить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ignPainter-HouseScript" panose="02000006070000020004" pitchFamily="2" charset="0"/>
                <a:cs typeface="Apple Chancery" panose="03020702040506060504" pitchFamily="66" charset="-79"/>
              </a:rPr>
              <a:t>Дружишь с природой – будешь здоровым!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SignPainter-HouseScript" panose="02000006070000020004" pitchFamily="2" charset="0"/>
                <a:cs typeface="Apple Chancery" panose="03020702040506060504" pitchFamily="66" charset="-79"/>
              </a:rPr>
              <a:t>Задумайся!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7A8CE8-F80E-7D4F-8557-1365500CC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79179"/>
            <a:ext cx="2030615" cy="20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39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69EAE-247B-8442-A620-8D27A658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0" y="282633"/>
            <a:ext cx="11315464" cy="130194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Технологии работы в группах. Приём «Письмо»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класс. Раздел «Многоклеточные животные». Тема: Многообразие представителей Класса Насекомые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класс. Раздел «Классификация растений». Тема: Семейство Паслёновые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EE5566-753F-EA4E-AA37-963C1E06D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60" y="1600471"/>
            <a:ext cx="5593536" cy="5257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EAB5DB-CB3F-EC40-A598-115708A0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401" y="1600471"/>
            <a:ext cx="5741558" cy="5152159"/>
          </a:xfrm>
          <a:prstGeom prst="rect">
            <a:avLst/>
          </a:prstGeom>
        </p:spPr>
      </p:pic>
      <p:sp>
        <p:nvSpPr>
          <p:cNvPr id="8" name="Выгнутая вверх стрелка 7">
            <a:extLst>
              <a:ext uri="{FF2B5EF4-FFF2-40B4-BE49-F238E27FC236}">
                <a16:creationId xmlns:a16="http://schemas.microsoft.com/office/drawing/2014/main" id="{78DDDCA3-A086-D941-856B-24105EC8BBCA}"/>
              </a:ext>
            </a:extLst>
          </p:cNvPr>
          <p:cNvSpPr/>
          <p:nvPr/>
        </p:nvSpPr>
        <p:spPr>
          <a:xfrm>
            <a:off x="5677989" y="1600471"/>
            <a:ext cx="1158240" cy="3173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>
            <a:extLst>
              <a:ext uri="{FF2B5EF4-FFF2-40B4-BE49-F238E27FC236}">
                <a16:creationId xmlns:a16="http://schemas.microsoft.com/office/drawing/2014/main" id="{6409E057-2FDD-5F4B-A77C-4C620C092C95}"/>
              </a:ext>
            </a:extLst>
          </p:cNvPr>
          <p:cNvSpPr/>
          <p:nvPr/>
        </p:nvSpPr>
        <p:spPr>
          <a:xfrm rot="5209768">
            <a:off x="5556390" y="5952992"/>
            <a:ext cx="421620" cy="11466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18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A3963-E4A8-A24D-BE0E-CC3EED2FB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57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сотрудничества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C2FE86-D12A-D940-8268-91D593A27E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90" y="1608195"/>
            <a:ext cx="5296656" cy="3545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7F5C49-76B2-0D4A-B836-55A1AE122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371" y="2237551"/>
            <a:ext cx="6061374" cy="360333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C1A463-CB25-E743-8630-981BF390A047}"/>
              </a:ext>
            </a:extLst>
          </p:cNvPr>
          <p:cNvSpPr/>
          <p:nvPr/>
        </p:nvSpPr>
        <p:spPr>
          <a:xfrm>
            <a:off x="838200" y="1024786"/>
            <a:ext cx="902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«Царство Растения». Водоросли. Многообразие водорослей.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65C9720-4975-A94D-A38D-D8AEDD30C727}"/>
              </a:ext>
            </a:extLst>
          </p:cNvPr>
          <p:cNvSpPr/>
          <p:nvPr/>
        </p:nvSpPr>
        <p:spPr>
          <a:xfrm>
            <a:off x="321426" y="5559436"/>
            <a:ext cx="5414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занятий для младших школьников совместно с волонтерами-старшеклассниками;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консультантов.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12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D7948-AD83-E845-BCFC-8C84601E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учебных задач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803D8D-4712-B447-BB8B-2BE457344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069" y="1825625"/>
            <a:ext cx="5801784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76DF54-30EC-9D42-859A-74977A562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670031"/>
            <a:ext cx="4675909" cy="35069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347952-BDB1-5C44-9817-6E93C322FBD0}"/>
              </a:ext>
            </a:extLst>
          </p:cNvPr>
          <p:cNvSpPr/>
          <p:nvPr/>
        </p:nvSpPr>
        <p:spPr>
          <a:xfrm>
            <a:off x="622068" y="1097280"/>
            <a:ext cx="11320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класс. Раздел «Биосферный уровень». </a:t>
            </a:r>
          </a:p>
          <a:p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Последствия деятельности человека в экосистемах Приморского края.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4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97F95-81C0-874F-AFEF-E32EDDAE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элементов футуризации.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«фантастическая добавка»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1BC332-909B-6D4B-B249-FDC23D1B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390" y="1596042"/>
            <a:ext cx="7923220" cy="49169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EBFC62-9FD1-9746-97AC-2D39F525C90B}"/>
              </a:ext>
            </a:extLst>
          </p:cNvPr>
          <p:cNvSpPr/>
          <p:nvPr/>
        </p:nvSpPr>
        <p:spPr>
          <a:xfrm>
            <a:off x="379747" y="1400700"/>
            <a:ext cx="8860118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«Введение». Влияние деятельности человека на природу, ее охрана.</a:t>
            </a:r>
            <a:endParaRPr lang="ru-RU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23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BE692-A7AB-EB49-B6FE-5E78D543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проблемного обучения: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частично-поисковый метод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9224F4-7CC0-7F47-807F-BD8D7E5D7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6" y="1379912"/>
            <a:ext cx="11155680" cy="518714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класс. Дополнительные задания к урокам, эвристические беседы.</a:t>
            </a: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«Царство Растения». Водоросли. Лишайники. 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апоротники, хвощи, плауны. </a:t>
            </a: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 ДЛЯ ВОДОСЛЕЙ.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водоросли не всегда обитают в воде. Иногда их местом жительства может быть шерсть животного, почва или даже снег. Представь, что тебе необходимо доставить поздравительные письма этим Водорослям – адресатам. В каких местах планеты ты смог бы их отыскать? Составь маршрут своего путешествия в виде таблицы, комиксов или рассказа.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«РАСТЕНИЯ  - СФИНКСЫ».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иногда ученые называют лишайники - удивительные организмы, состоящие, в основном, из гриба и водорослей. Но это название не всегда соответствует красоте этих существ и их заслугам перед человечеством и природой. Попробуй дать свое название этим организмам, в соответствии с их значимостью. Приведи аргументы, сопровождающиеся рисунками, схемами, символами в пользу своего решения.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938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294" y="114221"/>
            <a:ext cx="8485116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Основные направления реализации регионального компонента во внеурочной деятельности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8049" y="177721"/>
            <a:ext cx="8953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52062" y="141763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b="1" i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От компетентности сегодняшних школьников, в том числе и экологической, зависит возможность существования цивилизации». </a:t>
            </a:r>
          </a:p>
          <a:p>
            <a:pPr algn="r"/>
            <a:r>
              <a:rPr lang="ru-RU" sz="1600" b="1" i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Г.А. Ягодин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9F60F22-9061-0D41-8D2F-F8447B46E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062" y="2556829"/>
            <a:ext cx="4518739" cy="338905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2FB0FF0-19F4-7B46-B9BF-C8EA87DBF32B}"/>
              </a:ext>
            </a:extLst>
          </p:cNvPr>
          <p:cNvSpPr txBox="1">
            <a:spLocks/>
          </p:cNvSpPr>
          <p:nvPr/>
        </p:nvSpPr>
        <p:spPr>
          <a:xfrm>
            <a:off x="7080804" y="6007857"/>
            <a:ext cx="4298305" cy="630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Река Раздольная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B2AB062-73F5-6043-BE3C-8455B9B39B9F}"/>
              </a:ext>
            </a:extLst>
          </p:cNvPr>
          <p:cNvSpPr/>
          <p:nvPr/>
        </p:nvSpPr>
        <p:spPr>
          <a:xfrm>
            <a:off x="886795" y="1387678"/>
            <a:ext cx="1369413" cy="1386283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0AA642A-AAAD-CD4F-AD72-5EED7659B16D}"/>
              </a:ext>
            </a:extLst>
          </p:cNvPr>
          <p:cNvSpPr/>
          <p:nvPr/>
        </p:nvSpPr>
        <p:spPr>
          <a:xfrm>
            <a:off x="815544" y="2935197"/>
            <a:ext cx="1465153" cy="1472788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55AB6A2-5968-5041-BC4A-67400FF798FB}"/>
              </a:ext>
            </a:extLst>
          </p:cNvPr>
          <p:cNvSpPr/>
          <p:nvPr/>
        </p:nvSpPr>
        <p:spPr>
          <a:xfrm rot="5400000">
            <a:off x="863044" y="4477706"/>
            <a:ext cx="1468178" cy="1468178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6D9180-DA32-AC4B-9406-4923167D074F}"/>
              </a:ext>
            </a:extLst>
          </p:cNvPr>
          <p:cNvSpPr txBox="1"/>
          <p:nvPr/>
        </p:nvSpPr>
        <p:spPr>
          <a:xfrm>
            <a:off x="2671948" y="1828800"/>
            <a:ext cx="3087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057D17-FDB8-0B4C-8564-4F24AD048C59}"/>
              </a:ext>
            </a:extLst>
          </p:cNvPr>
          <p:cNvSpPr txBox="1"/>
          <p:nvPr/>
        </p:nvSpPr>
        <p:spPr>
          <a:xfrm>
            <a:off x="2671948" y="3271481"/>
            <a:ext cx="3087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6EE871-F6E4-E14B-83D3-5EFB81BF53AF}"/>
              </a:ext>
            </a:extLst>
          </p:cNvPr>
          <p:cNvSpPr txBox="1"/>
          <p:nvPr/>
        </p:nvSpPr>
        <p:spPr>
          <a:xfrm>
            <a:off x="2479962" y="4750130"/>
            <a:ext cx="437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Организация практических занятий школьников в ремонтной бригаде в летнее время</a:t>
            </a:r>
          </a:p>
        </p:txBody>
      </p:sp>
    </p:spTree>
    <p:extLst>
      <p:ext uri="{BB962C8B-B14F-4D97-AF65-F5344CB8AC3E}">
        <p14:creationId xmlns:p14="http://schemas.microsoft.com/office/powerpoint/2010/main" val="1225994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281" y="261113"/>
            <a:ext cx="5490610" cy="76508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6666"/>
                </a:solidFill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в Приморском океанариуме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7523" y="1008456"/>
            <a:ext cx="5189516" cy="42404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«Урок в Океанариуме»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проект, в рамках которого учитель может провести занятие на одной из экспозиций Приморского океанариума и наглядно познакомить учеников с растительным и животным миром рек, морей и океанов.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Преподавателю предоставляются материалы, помещение для класса и возможность предварительно ознакомиться с экспозициями Океанариума.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56828" y="261113"/>
            <a:ext cx="2517995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 мне </a:t>
            </a:r>
            <a:r>
              <a:rPr lang="mr-IN" sz="1400" i="1" dirty="0">
                <a:latin typeface="Times New Roman" panose="02020603050405020304" pitchFamily="18" charset="0"/>
              </a:rPr>
              <a:t>–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я забуду,</a:t>
            </a:r>
          </a:p>
          <a:p>
            <a:pPr algn="r" eaLnBrk="1" hangingPunct="1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мне </a:t>
            </a:r>
            <a:r>
              <a:rPr lang="mr-IN" sz="1400" i="1" dirty="0">
                <a:latin typeface="Times New Roman" panose="02020603050405020304" pitchFamily="18" charset="0"/>
              </a:rPr>
              <a:t>–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я запомню,</a:t>
            </a:r>
          </a:p>
          <a:p>
            <a:pPr algn="r" eaLnBrk="1" hangingPunct="1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 мне сделать </a:t>
            </a:r>
            <a:r>
              <a:rPr lang="mr-IN" sz="1400" i="1" dirty="0">
                <a:latin typeface="Times New Roman" panose="02020603050405020304" pitchFamily="18" charset="0"/>
              </a:rPr>
              <a:t>–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я пойму.  </a:t>
            </a:r>
          </a:p>
          <a:p>
            <a:pPr algn="r" eaLnBrk="1" hangingPunct="1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791" y="1331993"/>
            <a:ext cx="4584074" cy="36436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07523" y="5365666"/>
            <a:ext cx="10604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В октябре 2016 года учителей пригласили к участию в проекте, для разработки занятия на одной из экспозиций. Во время курсовой подготовки нам были предложены методические материалы, мы работали в группах и создавали пробный вариант урока.</a:t>
            </a:r>
            <a:r>
              <a:rPr lang="ru-RU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541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68757-CF6E-8145-BBD1-0DC606E6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91" y="587761"/>
            <a:ext cx="8229600" cy="523527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Воспитание эмоционально-ценностного позитивного отношения к себе и окружающему миру </a:t>
            </a:r>
            <a:b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D33326-0425-E445-BE27-5479C249B3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76345" y="1165604"/>
            <a:ext cx="3162188" cy="25300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9E32B5-844E-C346-9A8F-E9ABA007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445" y="4904509"/>
            <a:ext cx="3535270" cy="181916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5070C7-342E-004D-B685-BCF802DFC5DD}"/>
              </a:ext>
            </a:extLst>
          </p:cNvPr>
          <p:cNvSpPr/>
          <p:nvPr/>
        </p:nvSpPr>
        <p:spPr>
          <a:xfrm>
            <a:off x="503882" y="1153799"/>
            <a:ext cx="82007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осознание сложности природных процессов и уникальности живого, стремление к познанию и эмоциональное восприятие происходит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эмоционально-ценностной сферы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подростка. 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условиях открытого образования школьник получает возможность определить при поддержке педагога свой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индивидуальный образовательный маршрут.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образом у ребенка формируется самостоятельность – начало пути к самореализации.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AF195B-9954-9A42-ADE4-3B65E587B0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110" y="4442489"/>
            <a:ext cx="4090198" cy="228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42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CD544-54E1-FF4C-8A62-8A8EF4EC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716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по Приморскому краю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153690-1268-C048-86FD-BAC8A1B21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5816" y="1483189"/>
            <a:ext cx="5027225" cy="377041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FBEA11-156B-AA4B-BE2D-868B018E1D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07832" y="1194744"/>
            <a:ext cx="2615431" cy="19615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9CB1B0-BF1A-0C43-82C8-C9E8B76256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579" y="854785"/>
            <a:ext cx="3434598" cy="25759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D6CBD2-2075-AA44-9A23-DCB6FC3933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249" y="3948673"/>
            <a:ext cx="5381666" cy="2646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D8E9A7-E824-664F-8818-53A62D82EC04}"/>
              </a:ext>
            </a:extLst>
          </p:cNvPr>
          <p:cNvSpPr txBox="1"/>
          <p:nvPr/>
        </p:nvSpPr>
        <p:spPr>
          <a:xfrm>
            <a:off x="5100249" y="3525073"/>
            <a:ext cx="452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«Земля Леопарда»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BFDD7-3915-614A-98E4-E1A153D0C358}"/>
              </a:ext>
            </a:extLst>
          </p:cNvPr>
          <p:cNvSpPr txBox="1"/>
          <p:nvPr/>
        </p:nvSpPr>
        <p:spPr>
          <a:xfrm>
            <a:off x="1161803" y="6064791"/>
            <a:ext cx="30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«Кравцовские водопады»</a:t>
            </a:r>
          </a:p>
        </p:txBody>
      </p:sp>
    </p:spTree>
    <p:extLst>
      <p:ext uri="{BB962C8B-B14F-4D97-AF65-F5344CB8AC3E}">
        <p14:creationId xmlns:p14="http://schemas.microsoft.com/office/powerpoint/2010/main" val="3263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01185" y="349619"/>
            <a:ext cx="55653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charset="0"/>
                <a:ea typeface="Times New Roman" charset="0"/>
              </a:rPr>
              <a:t>Добрые чувства своим корнем уходят в детство,</a:t>
            </a:r>
            <a:endParaRPr lang="ru-RU" sz="1600" b="1" dirty="0">
              <a:solidFill>
                <a:srgbClr val="002060"/>
              </a:solidFill>
              <a:latin typeface="Times New Roman" charset="0"/>
              <a:ea typeface="Times New Roman" charset="0"/>
            </a:endParaRPr>
          </a:p>
          <a:p>
            <a:pPr algn="r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charset="0"/>
                <a:ea typeface="Times New Roman" charset="0"/>
              </a:rPr>
              <a:t>а человечность, доброта, достоинство, </a:t>
            </a:r>
            <a:endParaRPr lang="ru-RU" sz="1600" b="1" dirty="0">
              <a:solidFill>
                <a:srgbClr val="002060"/>
              </a:solidFill>
              <a:latin typeface="Times New Roman" charset="0"/>
              <a:ea typeface="Times New Roman" charset="0"/>
            </a:endParaRPr>
          </a:p>
          <a:p>
            <a:pPr algn="r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charset="0"/>
                <a:ea typeface="Times New Roman" charset="0"/>
              </a:rPr>
              <a:t>доброжелательность рождаются в труде, заботах,</a:t>
            </a:r>
            <a:endParaRPr lang="ru-RU" sz="1600" b="1" dirty="0">
              <a:solidFill>
                <a:srgbClr val="002060"/>
              </a:solidFill>
              <a:latin typeface="Times New Roman" charset="0"/>
              <a:ea typeface="Times New Roman" charset="0"/>
            </a:endParaRPr>
          </a:p>
          <a:p>
            <a:pPr algn="r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charset="0"/>
                <a:ea typeface="Times New Roman" charset="0"/>
              </a:rPr>
              <a:t>волнениях о красоте окружающего мира</a:t>
            </a:r>
            <a:endParaRPr lang="ru-RU" sz="1600" b="1" dirty="0">
              <a:solidFill>
                <a:srgbClr val="002060"/>
              </a:solidFill>
              <a:latin typeface="Times New Roman" charset="0"/>
              <a:ea typeface="Times New Roman" charset="0"/>
            </a:endParaRPr>
          </a:p>
          <a:p>
            <a:pPr algn="r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charset="0"/>
                <a:ea typeface="Times New Roman" charset="0"/>
              </a:rPr>
              <a:t>В.А. Сухомлинский</a:t>
            </a:r>
            <a:endParaRPr lang="ru-RU" sz="1600" b="1" dirty="0">
              <a:solidFill>
                <a:srgbClr val="002060"/>
              </a:solidFill>
              <a:latin typeface="Times New Roman" charset="0"/>
              <a:ea typeface="Times New Roman" charset="0"/>
            </a:endParaRPr>
          </a:p>
        </p:txBody>
      </p:sp>
      <p:pic>
        <p:nvPicPr>
          <p:cNvPr id="9" name="Picture 4" descr="F:\DCIM\100CANON\IMG_42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569" y="2762504"/>
            <a:ext cx="4379287" cy="3310671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ED0750-5FE1-1543-BFDE-2E5AAB02F3A1}"/>
              </a:ext>
            </a:extLst>
          </p:cNvPr>
          <p:cNvSpPr/>
          <p:nvPr/>
        </p:nvSpPr>
        <p:spPr>
          <a:xfrm>
            <a:off x="471055" y="1875679"/>
            <a:ext cx="6096000" cy="41974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Гимназия №2 г. Владивостока – это школа с этно- и поликультурным компонентом, где создаются оптимальные условия развития учащихся, включая урочную и внеурочную (общественно-значимую деятельность, систему культурных и социальных практик), в соответствии с базовыми национальными ценностями российского общества. </a:t>
            </a:r>
          </a:p>
          <a:p>
            <a:pPr algn="just">
              <a:lnSpc>
                <a:spcPct val="150000"/>
              </a:lnSpc>
            </a:pPr>
            <a:r>
              <a:rPr lang="ru-RU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Учитываются исторические и этнические особенности нашего региона, а также потребности учеников и их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4192320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8790" y="495968"/>
            <a:ext cx="10129652" cy="586535"/>
          </a:xfrm>
        </p:spPr>
        <p:txBody>
          <a:bodyPr>
            <a:noAutofit/>
          </a:bodyPr>
          <a:lstStyle/>
          <a:p>
            <a:pPr indent="450850" eaLnBrk="0" fontAlgn="base" hangingPunct="0">
              <a:spcAft>
                <a:spcPct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1.Проект «Экологическая тропа «Я и моё Приморье»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F21A41-BD92-6641-8055-E22C4CDBCDDD}"/>
              </a:ext>
            </a:extLst>
          </p:cNvPr>
          <p:cNvSpPr/>
          <p:nvPr/>
        </p:nvSpPr>
        <p:spPr>
          <a:xfrm>
            <a:off x="196933" y="1881765"/>
            <a:ext cx="5812971" cy="5259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Цель проекта: </a:t>
            </a: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создать современную экологическую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тропу, интересную для школьников и жителей микрорайона,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при помощи которой они смогут узнать в том числе и о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роли растений в культуре коренных народов Приморского края.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altLang="ru-RU" sz="5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проекта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пришкольная территория гимназии станет еще более привлекательной и интересной и превратится в функциональное, интерактивное пространство для совместного творчества. </a:t>
            </a:r>
            <a:endParaRPr lang="ru-RU" altLang="ru-RU" sz="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621842-46A4-0346-B058-224C74E2C9A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75" y="2226149"/>
            <a:ext cx="5745976" cy="33585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0C7DB-D42E-7F40-B9BB-F1AE988B901F}"/>
              </a:ext>
            </a:extLst>
          </p:cNvPr>
          <p:cNvSpPr/>
          <p:nvPr/>
        </p:nvSpPr>
        <p:spPr>
          <a:xfrm>
            <a:off x="219694" y="793067"/>
            <a:ext cx="11580420" cy="128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проекта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возникла во время прохождения курсовой подготовки в ГОАУ ДПО ПК ИРО «Школьный проект «Этнокультурный урок с учетом специфики территории Приморского края» как инструмент формирования «новой грамотности учащихся».</a:t>
            </a:r>
          </a:p>
        </p:txBody>
      </p:sp>
    </p:spTree>
    <p:extLst>
      <p:ext uri="{BB962C8B-B14F-4D97-AF65-F5344CB8AC3E}">
        <p14:creationId xmlns:p14="http://schemas.microsoft.com/office/powerpoint/2010/main" val="140144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92751-4A50-504C-A00C-280DFA19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457" y="298387"/>
            <a:ext cx="5310249" cy="449757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экологической тропы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1AB3C-A28C-DD4D-950E-BEF163FB28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6142" y="920595"/>
            <a:ext cx="7920880" cy="5112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7E74A7-3ACE-BD43-8CED-9604140611A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375" y="523266"/>
            <a:ext cx="2065685" cy="9208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96A764-78F8-904B-8EF8-4A3893A7302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487" y="1868576"/>
            <a:ext cx="2495573" cy="19671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5D10F1-1AB8-3441-B512-D07B2A99D55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487" y="4283005"/>
            <a:ext cx="2590576" cy="20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31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784" y="433090"/>
            <a:ext cx="5150964" cy="586535"/>
          </a:xfrm>
        </p:spPr>
        <p:txBody>
          <a:bodyPr>
            <a:noAutofit/>
          </a:bodyPr>
          <a:lstStyle/>
          <a:p>
            <a:pPr indent="450850" eaLnBrk="0" fontAlgn="base" hangingPunct="0">
              <a:spcAft>
                <a:spcPct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Проект «Школьный дворик»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F21A41-BD92-6641-8055-E22C4CDBCDDD}"/>
              </a:ext>
            </a:extLst>
          </p:cNvPr>
          <p:cNvSpPr/>
          <p:nvPr/>
        </p:nvSpPr>
        <p:spPr>
          <a:xfrm>
            <a:off x="553662" y="674023"/>
            <a:ext cx="5609632" cy="873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Цель проекта: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внутреннего дворика. </a:t>
            </a:r>
          </a:p>
          <a:p>
            <a:pPr algn="just">
              <a:lnSpc>
                <a:spcPct val="150000"/>
              </a:lnSpc>
            </a:pPr>
            <a:endParaRPr lang="ru-RU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E2F65-043D-5E4F-9491-9CF77425657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380" y="1195779"/>
            <a:ext cx="2905240" cy="191555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39F4CA-2FB3-B54C-8349-04FFDAE4C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327" y="174965"/>
            <a:ext cx="3702565" cy="27451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4FBD35-9E46-BD4E-9184-B144968200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893" y="1110777"/>
            <a:ext cx="2988302" cy="20895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D7A037-7875-A94E-A891-E08E495E2AE2}"/>
              </a:ext>
            </a:extLst>
          </p:cNvPr>
          <p:cNvSpPr txBox="1"/>
          <p:nvPr/>
        </p:nvSpPr>
        <p:spPr>
          <a:xfrm>
            <a:off x="8584583" y="2920098"/>
            <a:ext cx="3357309" cy="25872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плане можно заметить:</a:t>
            </a:r>
          </a:p>
          <a:p>
            <a:pPr algn="ctr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скамейки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отдыха или проведения классного часа;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«био-сад»</a:t>
            </a:r>
            <a:r>
              <a:rPr lang="ru-RU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экологических исследований;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таблички-указатели</a:t>
            </a:r>
            <a:r>
              <a:rPr lang="ru-RU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продолжения экологической тропы.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5654BD-7150-0F48-B1BA-6B7711B19B22}"/>
              </a:ext>
            </a:extLst>
          </p:cNvPr>
          <p:cNvSpPr/>
          <p:nvPr/>
        </p:nvSpPr>
        <p:spPr>
          <a:xfrm>
            <a:off x="237506" y="3273351"/>
            <a:ext cx="81702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eaLnBrk="0" fontAlgn="base" hangingPunct="0">
              <a:spcAft>
                <a:spcPct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3.Проект «Пришкольная территория – новый стиль!»</a:t>
            </a:r>
          </a:p>
          <a:p>
            <a:pPr indent="450850" eaLnBrk="0" fontAlgn="base" hangingPunct="0">
              <a:spcAft>
                <a:spcPct val="0"/>
              </a:spcAft>
            </a:pP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eaLnBrk="0" fontAlgn="base" hangingPunct="0">
              <a:spcAft>
                <a:spcPct val="0"/>
              </a:spcAft>
            </a:pP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Цель проекта: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пришкольной территории, привлечение внимания населения к проблемам исчезающих видов растений и животных Приморского края.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2FD0FE-F6F4-4546-9EE9-3134331F4A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164" y="4730548"/>
            <a:ext cx="2125311" cy="20135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46B250-3318-924F-AE6C-FD30FC30F1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458" y="4745142"/>
            <a:ext cx="1978869" cy="19844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70770F-B4A3-7A44-B906-CF4D2BEE49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200" y="4550454"/>
            <a:ext cx="2407292" cy="21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5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2D3C8-B251-6747-9380-522AC5EED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75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Pereval5@yandex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323AD6-3660-7A4D-B707-F52EF600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98" y="1555669"/>
            <a:ext cx="7299634" cy="48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19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0BE77-36B8-584B-8A9E-9CE6E93D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7" y="331672"/>
            <a:ext cx="111084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регионального компонента в образовательном процессе. Технологии, применяемые в урочной деятельности: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CF8FF-B282-EF40-AF44-C90EF92A7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700" y="1515825"/>
            <a:ext cx="10515600" cy="4351338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обучения;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педагогической поддержки;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обучения в сотрудничестве;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развития критического мышления;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проблемного обучения;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решения изобретательских задач.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7503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97F95-81C0-874F-AFEF-E32EDDAE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«Удивляй»</a:t>
            </a:r>
          </a:p>
        </p:txBody>
      </p:sp>
      <p:pic>
        <p:nvPicPr>
          <p:cNvPr id="13" name="Рисунок 12" descr="http://school-collection.iv-edu.ru/dlrstore/740d42c2-8b8c-11db-b606-0800200c9a66/03_01_03_19.jpg">
            <a:extLst>
              <a:ext uri="{FF2B5EF4-FFF2-40B4-BE49-F238E27FC236}">
                <a16:creationId xmlns:a16="http://schemas.microsoft.com/office/drawing/2014/main" id="{FBFD92C1-EFB1-724D-A8EC-F8E68E5C1D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6770" y="1056620"/>
            <a:ext cx="3419024" cy="20851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15A2D36-82C3-F743-9E0B-405726476F6F}"/>
              </a:ext>
            </a:extLst>
          </p:cNvPr>
          <p:cNvSpPr/>
          <p:nvPr/>
        </p:nvSpPr>
        <p:spPr>
          <a:xfrm>
            <a:off x="466204" y="925252"/>
            <a:ext cx="7979525" cy="253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«Царство Растения». 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апоротники, хвощи, плауны. </a:t>
            </a: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залежах горных пород часто встречаются такие отпечатки. Иногда по ним можно определить строение и возраст ископаемого растения.</a:t>
            </a:r>
            <a:endParaRPr lang="ru-RU" sz="16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растение обитало на Земле около 300 млн. лет назад и было современником динозавров. Вы узнали его?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Вы считаете, обитают ли растения этой группы в нашем крае?</a:t>
            </a:r>
            <a:endParaRPr lang="ru-RU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01F72B6-35CB-2641-B8CC-75CB747D63B6}"/>
              </a:ext>
            </a:extLst>
          </p:cNvPr>
          <p:cNvSpPr/>
          <p:nvPr/>
        </p:nvSpPr>
        <p:spPr>
          <a:xfrm>
            <a:off x="466204" y="3460754"/>
            <a:ext cx="7086607" cy="873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«Клеточное строение организмов». Клетка и её строение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7C0FEE-9EF1-8E41-84B6-49407866E8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12" y="3621973"/>
            <a:ext cx="4172982" cy="2793484"/>
          </a:xfrm>
          <a:prstGeom prst="rect">
            <a:avLst/>
          </a:prstGeom>
        </p:spPr>
      </p:pic>
      <p:pic>
        <p:nvPicPr>
          <p:cNvPr id="28" name="Объект 4">
            <a:extLst>
              <a:ext uri="{FF2B5EF4-FFF2-40B4-BE49-F238E27FC236}">
                <a16:creationId xmlns:a16="http://schemas.microsoft.com/office/drawing/2014/main" id="{F229A348-67AF-6749-89BC-2A257489A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86" y="4187779"/>
            <a:ext cx="4487902" cy="2534400"/>
          </a:xfrm>
        </p:spPr>
      </p:pic>
    </p:spTree>
    <p:extLst>
      <p:ext uri="{BB962C8B-B14F-4D97-AF65-F5344CB8AC3E}">
        <p14:creationId xmlns:p14="http://schemas.microsoft.com/office/powerpoint/2010/main" val="9456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97F95-81C0-874F-AFEF-E32EDDAE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учебного исследования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1086E49-061E-7D46-AC3E-9D9A28C6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037" y="1967188"/>
            <a:ext cx="3441123" cy="458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15A2D36-82C3-F743-9E0B-405726476F6F}"/>
              </a:ext>
            </a:extLst>
          </p:cNvPr>
          <p:cNvSpPr/>
          <p:nvPr/>
        </p:nvSpPr>
        <p:spPr>
          <a:xfrm>
            <a:off x="631421" y="888808"/>
            <a:ext cx="10706100" cy="873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«Введение». Фенологические наблюдения за сезонными изменениями в природе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класс. Раздел «Жизнь растения». Способы размножения растений.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5FDD61-A9B8-FD44-AAA0-18C7C629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16300" y="2550002"/>
            <a:ext cx="4662514" cy="34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05BE8-26F8-FA4A-B400-4449F949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890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Приёмы «Кластер», «Фишбоун»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7D4D754-2C63-824A-9A8C-882B1085F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196" y="1064030"/>
            <a:ext cx="10515600" cy="3521971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8BCB9A-2F48-DC48-A49D-531B8AFFE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10" y="3053482"/>
            <a:ext cx="3884584" cy="341970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1CA1F1-472C-2047-B602-A25A94D4F8BA}"/>
              </a:ext>
            </a:extLst>
          </p:cNvPr>
          <p:cNvSpPr/>
          <p:nvPr/>
        </p:nvSpPr>
        <p:spPr>
          <a:xfrm>
            <a:off x="232755" y="4907404"/>
            <a:ext cx="7281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«Царство Растения». Цветковые растения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DA536C9-7928-214D-9C8C-595B92F3D6AD}"/>
              </a:ext>
            </a:extLst>
          </p:cNvPr>
          <p:cNvSpPr/>
          <p:nvPr/>
        </p:nvSpPr>
        <p:spPr>
          <a:xfrm>
            <a:off x="232755" y="5284905"/>
            <a:ext cx="70491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класс. Раздел «Экосистемный уровень». Состав и структура сообщества.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«Сосна кедровая корейская – вид-средообразователь Приморского края».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8557D8-2806-E742-8B18-08B81E3E837A}"/>
              </a:ext>
            </a:extLst>
          </p:cNvPr>
          <p:cNvSpPr/>
          <p:nvPr/>
        </p:nvSpPr>
        <p:spPr>
          <a:xfrm>
            <a:off x="232755" y="5939405"/>
            <a:ext cx="70491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класс. Раздел «Популяционно-видовой уровень». Критерии вида.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Популяция Дальневосточного леопарда.</a:t>
            </a:r>
          </a:p>
        </p:txBody>
      </p:sp>
    </p:spTree>
    <p:extLst>
      <p:ext uri="{BB962C8B-B14F-4D97-AF65-F5344CB8AC3E}">
        <p14:creationId xmlns:p14="http://schemas.microsoft.com/office/powerpoint/2010/main" val="4135680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D12FB-1A24-A845-A1E1-011976ED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756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обучения «Перевернутый класс»</a:t>
            </a:r>
          </a:p>
        </p:txBody>
      </p:sp>
      <p:pic>
        <p:nvPicPr>
          <p:cNvPr id="4" name="Изображение 5" descr="2013-09-16 15.09.53.jpg">
            <a:extLst>
              <a:ext uri="{FF2B5EF4-FFF2-40B4-BE49-F238E27FC236}">
                <a16:creationId xmlns:a16="http://schemas.microsoft.com/office/drawing/2014/main" id="{879B1347-8565-834F-A406-FFD3850889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208" y="2665831"/>
            <a:ext cx="4398817" cy="32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3D42F9-1F1C-954B-B9E2-9FA324EE4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80" y="2709948"/>
            <a:ext cx="4281172" cy="32108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713896-DBF6-3B41-9D62-C37C23A06A61}"/>
              </a:ext>
            </a:extLst>
          </p:cNvPr>
          <p:cNvSpPr/>
          <p:nvPr/>
        </p:nvSpPr>
        <p:spPr>
          <a:xfrm>
            <a:off x="586048" y="1078693"/>
            <a:ext cx="10767752" cy="170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«Царство Грибы». Лишайники, их строение, разнообразие, среда обитания. Лишайники Приморского края.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класс. Раздел «Тип Хордовые». Основные виды рыб водоемов Приморского края.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b="1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69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8CA08-F9E2-6145-BC4A-2099C8FE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90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«Диаграмма Венна»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9F681C5-6B1A-2B40-88DA-AD086DFD8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266" y="1711735"/>
            <a:ext cx="6928254" cy="4864239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A6518D-BD94-1D4C-B158-14F3C6DE59F2}"/>
              </a:ext>
            </a:extLst>
          </p:cNvPr>
          <p:cNvSpPr/>
          <p:nvPr/>
        </p:nvSpPr>
        <p:spPr>
          <a:xfrm>
            <a:off x="687187" y="1253094"/>
            <a:ext cx="7775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класс. Раздел «Царство Растения». Водоросли. Мхи.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738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6F4C9-9B92-DC43-9B85-5F8A8C9C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85" y="93852"/>
            <a:ext cx="10515600" cy="84853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визуализации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A6B88AB-E340-AE49-A608-F506FE95D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85" y="3084915"/>
            <a:ext cx="3507344" cy="3361517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082F54-3D06-574F-8CDE-90EEB8286D27}"/>
              </a:ext>
            </a:extLst>
          </p:cNvPr>
          <p:cNvSpPr/>
          <p:nvPr/>
        </p:nvSpPr>
        <p:spPr>
          <a:xfrm>
            <a:off x="668579" y="885231"/>
            <a:ext cx="4752786" cy="128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класс. Раздел «Дыхательная система». </a:t>
            </a:r>
            <a:r>
              <a:rPr lang="ru-RU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Охрана воздушной среды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Профилактика болезней органов дыхания. Вред курения.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0CD3031-11C3-1042-A04F-08F50172909E}"/>
              </a:ext>
            </a:extLst>
          </p:cNvPr>
          <p:cNvSpPr/>
          <p:nvPr/>
        </p:nvSpPr>
        <p:spPr>
          <a:xfrm>
            <a:off x="370311" y="2361113"/>
            <a:ext cx="3934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Анимированная 3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загрязнения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в реальном времени</a:t>
            </a:r>
            <a:endParaRPr lang="ru-RU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FC6420-37BF-ED4B-A492-D7EBB356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55" y="2361113"/>
            <a:ext cx="4620430" cy="388215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46B0D8-19D6-094B-B3BE-F037DF6E535A}"/>
              </a:ext>
            </a:extLst>
          </p:cNvPr>
          <p:cNvSpPr/>
          <p:nvPr/>
        </p:nvSpPr>
        <p:spPr>
          <a:xfrm>
            <a:off x="5923879" y="861663"/>
            <a:ext cx="5951043" cy="129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класс. Раздел «Введение в общую биологию».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биологических знаний в современной жизни. Методы исследования в биологии. 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D4E9F2-347B-3647-9D71-FDEC684F92F3}"/>
              </a:ext>
            </a:extLst>
          </p:cNvPr>
          <p:cNvSpPr/>
          <p:nvPr/>
        </p:nvSpPr>
        <p:spPr>
          <a:xfrm>
            <a:off x="7059600" y="6243269"/>
            <a:ext cx="4039985" cy="458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ученых ИБМ ДВО РАН</a:t>
            </a:r>
          </a:p>
        </p:txBody>
      </p:sp>
    </p:spTree>
    <p:extLst>
      <p:ext uri="{BB962C8B-B14F-4D97-AF65-F5344CB8AC3E}">
        <p14:creationId xmlns:p14="http://schemas.microsoft.com/office/powerpoint/2010/main" val="3488165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1244</Words>
  <Application>Microsoft Macintosh PowerPoint</Application>
  <PresentationFormat>Широкоэкранный</PresentationFormat>
  <Paragraphs>121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SignPainter HouseScript</vt:lpstr>
      <vt:lpstr>Times New Roman</vt:lpstr>
      <vt:lpstr>Wingdings</vt:lpstr>
      <vt:lpstr>Тема Office</vt:lpstr>
      <vt:lpstr>Презентация PowerPoint</vt:lpstr>
      <vt:lpstr>Презентация PowerPoint</vt:lpstr>
      <vt:lpstr>Реализация регионального компонента в образовательном процессе. Технологии, применяемые в урочной деятельности:</vt:lpstr>
      <vt:lpstr>Приём «Удивляй»</vt:lpstr>
      <vt:lpstr>Технология учебного исследования</vt:lpstr>
      <vt:lpstr>Приёмы «Кластер», «Фишбоун»</vt:lpstr>
      <vt:lpstr>Метод обучения «Перевернутый класс»</vt:lpstr>
      <vt:lpstr>Приём «Диаграмма Венна»</vt:lpstr>
      <vt:lpstr>Метод визуализации</vt:lpstr>
      <vt:lpstr>Приём «Синквейн»</vt:lpstr>
      <vt:lpstr>            Технологии работы в группах. Приём «Письмо»  7 класс. Раздел «Многоклеточные животные». Тема: Многообразие представителей Класса Насекомые.  6 класс. Раздел «Классификация растений». Тема: Семейство Паслёновые </vt:lpstr>
      <vt:lpstr>Технологии сотрудничества</vt:lpstr>
      <vt:lpstr>Метод учебных задач</vt:lpstr>
      <vt:lpstr>Применение элементов футуризации.  Приём «фантастическая добавка»</vt:lpstr>
      <vt:lpstr>Технологии проблемного обучения:  частично-поисковый метод</vt:lpstr>
      <vt:lpstr>Основные направления реализации регионального компонента во внеурочной деятельности</vt:lpstr>
      <vt:lpstr> Урок в Приморском океанариуме</vt:lpstr>
      <vt:lpstr>Воспитание эмоционально-ценностного позитивного отношения к себе и окружающему миру  </vt:lpstr>
      <vt:lpstr>Экскурсии по Приморскому краю</vt:lpstr>
      <vt:lpstr>1.Проект «Экологическая тропа «Я и моё Приморье»  </vt:lpstr>
      <vt:lpstr>Маршрут экологической тропы</vt:lpstr>
      <vt:lpstr>2. Проект «Школьный дворик»  </vt:lpstr>
      <vt:lpstr>Спасибо за внимание! Pereval5@yandex.ru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Елена Передериева</cp:lastModifiedBy>
  <cp:revision>73</cp:revision>
  <cp:lastPrinted>2020-02-07T16:35:08Z</cp:lastPrinted>
  <dcterms:created xsi:type="dcterms:W3CDTF">2020-02-07T15:00:09Z</dcterms:created>
  <dcterms:modified xsi:type="dcterms:W3CDTF">2022-05-24T05:00:15Z</dcterms:modified>
  <cp:category/>
</cp:coreProperties>
</file>