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9" r:id="rId2"/>
  </p:sldMasterIdLst>
  <p:notesMasterIdLst>
    <p:notesMasterId r:id="rId42"/>
  </p:notesMasterIdLst>
  <p:sldIdLst>
    <p:sldId id="256" r:id="rId3"/>
    <p:sldId id="331" r:id="rId4"/>
    <p:sldId id="353" r:id="rId5"/>
    <p:sldId id="332" r:id="rId6"/>
    <p:sldId id="333" r:id="rId7"/>
    <p:sldId id="334" r:id="rId8"/>
    <p:sldId id="354" r:id="rId9"/>
    <p:sldId id="355" r:id="rId10"/>
    <p:sldId id="335" r:id="rId11"/>
    <p:sldId id="336" r:id="rId12"/>
    <p:sldId id="338" r:id="rId13"/>
    <p:sldId id="358" r:id="rId14"/>
    <p:sldId id="337" r:id="rId15"/>
    <p:sldId id="345" r:id="rId16"/>
    <p:sldId id="349" r:id="rId17"/>
    <p:sldId id="350" r:id="rId18"/>
    <p:sldId id="339" r:id="rId19"/>
    <p:sldId id="348" r:id="rId20"/>
    <p:sldId id="340" r:id="rId21"/>
    <p:sldId id="341" r:id="rId22"/>
    <p:sldId id="342" r:id="rId23"/>
    <p:sldId id="343" r:id="rId24"/>
    <p:sldId id="359" r:id="rId25"/>
    <p:sldId id="346" r:id="rId26"/>
    <p:sldId id="312" r:id="rId27"/>
    <p:sldId id="313" r:id="rId28"/>
    <p:sldId id="347" r:id="rId29"/>
    <p:sldId id="317" r:id="rId30"/>
    <p:sldId id="323" r:id="rId31"/>
    <p:sldId id="361" r:id="rId32"/>
    <p:sldId id="307" r:id="rId33"/>
    <p:sldId id="351" r:id="rId34"/>
    <p:sldId id="352" r:id="rId35"/>
    <p:sldId id="363" r:id="rId36"/>
    <p:sldId id="330" r:id="rId37"/>
    <p:sldId id="365" r:id="rId38"/>
    <p:sldId id="329" r:id="rId39"/>
    <p:sldId id="357" r:id="rId40"/>
    <p:sldId id="309" r:id="rId41"/>
  </p:sldIdLst>
  <p:sldSz cx="9144000" cy="6858000" type="screen4x3"/>
  <p:notesSz cx="6858000" cy="9144000"/>
  <p:embeddedFontLst>
    <p:embeddedFont>
      <p:font typeface="Calibri" pitchFamily="34" charset="0"/>
      <p:regular r:id="rId43"/>
      <p:bold r:id="rId44"/>
      <p:italic r:id="rId45"/>
      <p:boldItalic r:id="rId4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4C7A4-6CE2-44EC-881A-3088B4BE099B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1D6B1-1F1A-484D-8DCF-49BA2570A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9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1D6B1-1F1A-484D-8DCF-49BA2570AF6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6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41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-108520" y="0"/>
            <a:ext cx="9252520" cy="6858000"/>
            <a:chOff x="-108520" y="0"/>
            <a:chExt cx="9252520" cy="68580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988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_5b42e_2bbfad5_XL.png"/>
            <p:cNvPicPr>
              <a:picLocks noChangeAspect="1"/>
            </p:cNvPicPr>
            <p:nvPr/>
          </p:nvPicPr>
          <p:blipFill>
            <a:blip r:embed="rId3" cstate="print"/>
            <a:srcRect l="84999" r="2401"/>
            <a:stretch>
              <a:fillRect/>
            </a:stretch>
          </p:blipFill>
          <p:spPr>
            <a:xfrm>
              <a:off x="467544" y="0"/>
              <a:ext cx="432048" cy="6858000"/>
            </a:xfrm>
            <a:prstGeom prst="rect">
              <a:avLst/>
            </a:prstGeom>
          </p:spPr>
        </p:pic>
        <p:pic>
          <p:nvPicPr>
            <p:cNvPr id="10" name="Рисунок 9" descr="01.jpg"/>
            <p:cNvPicPr>
              <a:picLocks noChangeAspect="1"/>
            </p:cNvPicPr>
            <p:nvPr/>
          </p:nvPicPr>
          <p:blipFill>
            <a:blip r:embed="rId4" cstate="print">
              <a:lum bright="-12000"/>
            </a:blip>
            <a:srcRect b="3801"/>
            <a:stretch>
              <a:fillRect/>
            </a:stretch>
          </p:blipFill>
          <p:spPr>
            <a:xfrm>
              <a:off x="971600" y="188640"/>
              <a:ext cx="7992888" cy="6480720"/>
            </a:xfrm>
            <a:prstGeom prst="roundRect">
              <a:avLst>
                <a:gd name="adj" fmla="val 2944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1" name="Рисунок 10" descr="Орден Победы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08520" y="3861048"/>
              <a:ext cx="1619672" cy="1619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 descr="Слава 1.jpg"/>
            <p:cNvPicPr>
              <a:picLocks noChangeAspect="1"/>
            </p:cNvPicPr>
            <p:nvPr/>
          </p:nvPicPr>
          <p:blipFill>
            <a:blip r:embed="rId6" cstate="print"/>
            <a:srcRect l="10483" t="7181" r="11935"/>
            <a:stretch>
              <a:fillRect/>
            </a:stretch>
          </p:blipFill>
          <p:spPr>
            <a:xfrm>
              <a:off x="251520" y="0"/>
              <a:ext cx="936104" cy="20240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 descr="0_70b92_aa0ea38a_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866385" cy="1353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Рисунок 13" descr="0d133ace4f053415cf339bfd32f38f6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592" y="5445224"/>
              <a:ext cx="7920880" cy="1188709"/>
            </a:xfrm>
            <a:prstGeom prst="rect">
              <a:avLst/>
            </a:prstGeom>
          </p:spPr>
        </p:pic>
        <p:pic>
          <p:nvPicPr>
            <p:cNvPr id="15" name="Рисунок 14" descr="0_81b58_5e7e0a01_X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43808" y="5517232"/>
              <a:ext cx="4224755" cy="607309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3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0" name="Рисунок 9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9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0" name="Рисунок 9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24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9" name="Рисунок 8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0" name="Рисунок 9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1" name="Рисунок 10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11" name="Рисунок 10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2" name="Рисунок 11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3" name="Рисунок 12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00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7" name="Рисунок 6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8" name="Рисунок 7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9" name="Рисунок 8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46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6" name="Рисунок 5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" name="Рисунок 6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8" name="Рисунок 7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40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13" name="Рисунок 12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4" name="Рисунок 13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5" name="Рисунок 14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70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9" name="Рисунок 8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0" name="Рисунок 9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1" name="Рисунок 10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0698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0" name="Рисунок 9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7029400"/>
            <a:chOff x="0" y="0"/>
            <a:chExt cx="9144000" cy="7029400"/>
          </a:xfrm>
        </p:grpSpPr>
        <p:pic>
          <p:nvPicPr>
            <p:cNvPr id="8" name="Рисунок 7" descr="uzor_listiki_cvety_1920x1080.jpg"/>
            <p:cNvPicPr>
              <a:picLocks noChangeAspect="1"/>
            </p:cNvPicPr>
            <p:nvPr/>
          </p:nvPicPr>
          <p:blipFill>
            <a:blip r:embed="rId2" cstate="print"/>
            <a:srcRect b="1014"/>
            <a:stretch>
              <a:fillRect/>
            </a:stretch>
          </p:blipFill>
          <p:spPr>
            <a:xfrm>
              <a:off x="0" y="0"/>
              <a:ext cx="9144000" cy="7029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Рисунок 8" descr="01.jpg"/>
            <p:cNvPicPr>
              <a:picLocks noChangeAspect="1"/>
            </p:cNvPicPr>
            <p:nvPr/>
          </p:nvPicPr>
          <p:blipFill>
            <a:blip r:embed="rId3" cstate="print">
              <a:lum bright="-12000"/>
            </a:blip>
            <a:srcRect b="3801"/>
            <a:stretch>
              <a:fillRect/>
            </a:stretch>
          </p:blipFill>
          <p:spPr>
            <a:xfrm rot="10800000">
              <a:off x="251520" y="188640"/>
              <a:ext cx="8712968" cy="6480720"/>
            </a:xfrm>
            <a:prstGeom prst="roundRect">
              <a:avLst>
                <a:gd name="adj" fmla="val 2751"/>
              </a:avLst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10" name="Рисунок 9" descr="0_7dc2c_e9a01653_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32656"/>
              <a:ext cx="1057248" cy="725977"/>
            </a:xfrm>
            <a:prstGeom prst="rect">
              <a:avLst/>
            </a:prstGeom>
          </p:spPr>
        </p:pic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CA189-6BCF-46BF-A005-BC261FB68D55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82D59-D8A5-440A-A5D6-F206610A2A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5760640" cy="3145904"/>
          </a:xfrm>
        </p:spPr>
        <p:txBody>
          <a:bodyPr>
            <a:noAutofit/>
          </a:bodyPr>
          <a:lstStyle/>
          <a:p>
            <a:r>
              <a:rPr lang="ru-RU" b="1" i="1" dirty="0"/>
              <a:t>Из опыта </a:t>
            </a:r>
            <a:r>
              <a:rPr lang="ru-RU" b="1" i="1" dirty="0" smtClean="0"/>
              <a:t>работы</a:t>
            </a:r>
            <a:r>
              <a:rPr lang="ru-RU" b="1" i="1" smtClean="0"/>
              <a:t>: «Реализация </a:t>
            </a:r>
            <a:r>
              <a:rPr lang="ru-RU" b="1" i="1" dirty="0"/>
              <a:t>модуля «Краеведение» на уроках истории и во </a:t>
            </a:r>
            <a:r>
              <a:rPr lang="ru-RU" b="1" i="1"/>
              <a:t>внеурочное </a:t>
            </a:r>
            <a:r>
              <a:rPr lang="ru-RU" b="1" i="1" smtClean="0"/>
              <a:t>время»</a:t>
            </a:r>
            <a:endParaRPr lang="ru-RU" b="1" dirty="0"/>
          </a:p>
          <a:p>
            <a:r>
              <a:rPr lang="ru-RU" sz="2800" b="1" i="1" dirty="0" smtClean="0">
                <a:solidFill>
                  <a:schemeClr val="tx1"/>
                </a:solidFill>
              </a:rPr>
              <a:t>учителя истории и обществознания высшей категории</a:t>
            </a:r>
          </a:p>
          <a:p>
            <a:r>
              <a:rPr lang="ru-RU" sz="2800" b="1" i="1" dirty="0" smtClean="0">
                <a:solidFill>
                  <a:schemeClr val="tx1"/>
                </a:solidFill>
              </a:rPr>
              <a:t>МБОУ </a:t>
            </a:r>
            <a:r>
              <a:rPr lang="ru-RU" sz="2800" b="1" i="1" dirty="0" smtClean="0">
                <a:solidFill>
                  <a:schemeClr val="tx1"/>
                </a:solidFill>
              </a:rPr>
              <a:t>СОШ №3 с.Хороль </a:t>
            </a:r>
          </a:p>
          <a:p>
            <a:r>
              <a:rPr lang="ru-RU" sz="2800" b="1" i="1" dirty="0" smtClean="0">
                <a:solidFill>
                  <a:schemeClr val="tx1"/>
                </a:solidFill>
              </a:rPr>
              <a:t>Карелиной Ольги </a:t>
            </a:r>
          </a:p>
          <a:p>
            <a:r>
              <a:rPr lang="ru-RU" sz="2800" b="1" i="1" dirty="0" smtClean="0">
                <a:solidFill>
                  <a:schemeClr val="tx1"/>
                </a:solidFill>
              </a:rPr>
              <a:t>Владимировны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1266" name="Picture 2" descr="D:\фото конкурс учителей истории москва\IMG-20171006-WA0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33" y="1844824"/>
            <a:ext cx="2660183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76672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u="sng" dirty="0"/>
              <a:t>Формирование единого Русского государства</a:t>
            </a:r>
            <a:r>
              <a:rPr lang="ru-RU" sz="2800" u="sng" dirty="0"/>
              <a:t/>
            </a:r>
            <a:br>
              <a:rPr lang="ru-RU" sz="2800" u="sng" dirty="0"/>
            </a:br>
            <a:endParaRPr lang="ru-RU" sz="28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988840"/>
            <a:ext cx="6552728" cy="3960440"/>
          </a:xfrm>
        </p:spPr>
        <p:txBody>
          <a:bodyPr>
            <a:normAutofit/>
          </a:bodyPr>
          <a:lstStyle/>
          <a:p>
            <a:r>
              <a:rPr lang="ru-RU" sz="2600" dirty="0"/>
              <a:t>Культурное пространство единого государства. Летописание общерусское и региональное. «</a:t>
            </a:r>
            <a:r>
              <a:rPr lang="ru-RU" sz="2600" dirty="0" err="1"/>
              <a:t>Хожение</a:t>
            </a:r>
            <a:r>
              <a:rPr lang="ru-RU" sz="2600" dirty="0"/>
              <a:t> за три моря» Афанасия Никитина. Архитектура и живопись. Московский Кремль.</a:t>
            </a:r>
          </a:p>
          <a:p>
            <a:r>
              <a:rPr lang="ru-RU" sz="2600" dirty="0"/>
              <a:t>Повседневная жизнь и быт населения.</a:t>
            </a:r>
          </a:p>
          <a:p>
            <a:r>
              <a:rPr lang="ru-RU" sz="2600" b="1" dirty="0"/>
              <a:t>Приморье в </a:t>
            </a:r>
            <a:r>
              <a:rPr lang="en-US" sz="2600" b="1" dirty="0"/>
              <a:t>XIV</a:t>
            </a:r>
            <a:r>
              <a:rPr lang="ru-RU" sz="2600" b="1" dirty="0"/>
              <a:t>-</a:t>
            </a:r>
            <a:r>
              <a:rPr lang="en-US" sz="2600" b="1" dirty="0"/>
              <a:t>XV</a:t>
            </a:r>
            <a:r>
              <a:rPr lang="ru-RU" sz="2600" b="1" dirty="0"/>
              <a:t> веках.  Чжурчжэни в </a:t>
            </a:r>
            <a:r>
              <a:rPr lang="en-US" sz="2600" b="1" dirty="0"/>
              <a:t>XIV</a:t>
            </a:r>
            <a:r>
              <a:rPr lang="ru-RU" sz="2600" b="1" dirty="0"/>
              <a:t>-</a:t>
            </a:r>
            <a:r>
              <a:rPr lang="en-US" sz="2600" b="1" dirty="0"/>
              <a:t>XV</a:t>
            </a:r>
            <a:r>
              <a:rPr lang="ru-RU" sz="2600" b="1" dirty="0"/>
              <a:t> веках (Модуль Краеведение).</a:t>
            </a:r>
            <a:endParaRPr lang="ru-RU" sz="2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9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sz="3100" b="1" u="sng" dirty="0"/>
              <a:t>Рабочая учебная программа</a:t>
            </a:r>
            <a:r>
              <a:rPr lang="ru-RU" sz="3100" u="sng" dirty="0"/>
              <a:t/>
            </a:r>
            <a:br>
              <a:rPr lang="ru-RU" sz="3100" u="sng" dirty="0"/>
            </a:br>
            <a:r>
              <a:rPr lang="ru-RU" sz="3100" b="1" u="sng" dirty="0"/>
              <a:t>  по истории </a:t>
            </a:r>
            <a:r>
              <a:rPr lang="ru-RU" sz="3100" b="1" u="sng" dirty="0" smtClean="0"/>
              <a:t>России. </a:t>
            </a:r>
            <a:r>
              <a:rPr lang="ru-RU" sz="3100" b="1" u="sng" dirty="0"/>
              <a:t>7 класс</a:t>
            </a:r>
            <a:r>
              <a:rPr lang="ru-RU" sz="3100" u="sng" dirty="0"/>
              <a:t/>
            </a:r>
            <a:br>
              <a:rPr lang="ru-RU" sz="3100" u="sng" dirty="0"/>
            </a:br>
            <a:endParaRPr lang="ru-RU" sz="31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556792"/>
            <a:ext cx="7304856" cy="4824536"/>
          </a:xfrm>
        </p:spPr>
        <p:txBody>
          <a:bodyPr>
            <a:normAutofit fontScale="55000" lnSpcReduction="20000"/>
          </a:bodyPr>
          <a:lstStyle/>
          <a:p>
            <a:r>
              <a:rPr lang="ru-RU" sz="3600" b="1" dirty="0"/>
              <a:t>Россия в XVI в.</a:t>
            </a:r>
            <a:endParaRPr lang="ru-RU" sz="3600" dirty="0"/>
          </a:p>
          <a:p>
            <a:r>
              <a:rPr lang="ru-RU" sz="3600" dirty="0"/>
              <a:t>Население Приморья в 16 веке. </a:t>
            </a:r>
            <a:r>
              <a:rPr lang="ru-RU" sz="3600" b="1" dirty="0"/>
              <a:t>(Модуль Краеведение</a:t>
            </a:r>
            <a:r>
              <a:rPr lang="ru-RU" sz="3600" b="1" dirty="0" smtClean="0"/>
              <a:t>)</a:t>
            </a:r>
          </a:p>
          <a:p>
            <a:r>
              <a:rPr lang="ru-RU" sz="3600" b="1" dirty="0"/>
              <a:t>Россия в XVII в.</a:t>
            </a:r>
            <a:endParaRPr lang="ru-RU" sz="3600" dirty="0"/>
          </a:p>
          <a:p>
            <a:r>
              <a:rPr lang="ru-RU" sz="3600" dirty="0"/>
              <a:t>Развитие российско-китайских отношений в XVII в. </a:t>
            </a:r>
            <a:r>
              <a:rPr lang="ru-RU" sz="3600" b="1" dirty="0"/>
              <a:t>(Модуль Краеведение). </a:t>
            </a:r>
            <a:r>
              <a:rPr lang="ru-RU" sz="3600" dirty="0"/>
              <a:t>Русско-китайские отношения на Амуре во второй половине</a:t>
            </a:r>
            <a:r>
              <a:rPr lang="ru-RU" sz="3600" b="1" dirty="0"/>
              <a:t> </a:t>
            </a:r>
            <a:r>
              <a:rPr lang="ru-RU" sz="3600" dirty="0"/>
              <a:t>XVII  в. Столкновение с маньчжурами в 80-х гг. XVII  в. Оборона </a:t>
            </a:r>
            <a:r>
              <a:rPr lang="ru-RU" sz="3600" dirty="0" err="1"/>
              <a:t>Албазинского</a:t>
            </a:r>
            <a:r>
              <a:rPr lang="ru-RU" sz="3600" dirty="0"/>
              <a:t> острога. Нерчинский договор 1689 г.</a:t>
            </a:r>
          </a:p>
          <a:p>
            <a:r>
              <a:rPr lang="ru-RU" sz="3600" dirty="0"/>
              <a:t>  Завершение присоединения Сибири. Открытие Забайкалья и Приамурья русскими в XVII в. </a:t>
            </a:r>
            <a:r>
              <a:rPr lang="ru-RU" sz="3600" b="1" dirty="0"/>
              <a:t>(Модуль Краеведение). </a:t>
            </a:r>
            <a:r>
              <a:rPr lang="ru-RU" sz="3600" dirty="0"/>
              <a:t>Походы П.И. Бекетова, И.Ю. Москвитина, В.Д. Пояркова и Е.П. Хабарова, О. Степанова. Маршруты и особенности экспедиций. Экономическое освоение Дальнего Востока в XVII в. Строительство первых острогов. Результаты и значение присоединения дальневосточных земель для Российского государства.</a:t>
            </a:r>
          </a:p>
          <a:p>
            <a:r>
              <a:rPr lang="ru-RU" sz="3600" b="1" dirty="0"/>
              <a:t>Защита проектов по теме  «Приморье в XVI в.- XVII вв.». (Модуль Краеведение)</a:t>
            </a:r>
            <a:endParaRPr lang="ru-RU" sz="3600" dirty="0"/>
          </a:p>
          <a:p>
            <a:endParaRPr lang="ru-RU" sz="3600" b="1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7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236"/>
            <a:ext cx="7776864" cy="661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7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b="1" u="sng" dirty="0"/>
              <a:t>Рабочая учебная программа</a:t>
            </a:r>
            <a:r>
              <a:rPr lang="ru-RU" sz="2800" u="sng" dirty="0"/>
              <a:t/>
            </a:r>
            <a:br>
              <a:rPr lang="ru-RU" sz="2800" u="sng" dirty="0"/>
            </a:br>
            <a:r>
              <a:rPr lang="ru-RU" sz="2800" b="1" u="sng" dirty="0"/>
              <a:t>  по истории России</a:t>
            </a:r>
            <a:r>
              <a:rPr lang="ru-RU" sz="2800" u="sng" dirty="0"/>
              <a:t/>
            </a:r>
            <a:br>
              <a:rPr lang="ru-RU" sz="2800" u="sng" dirty="0"/>
            </a:br>
            <a:r>
              <a:rPr lang="ru-RU" sz="2800" b="1" u="sng" dirty="0"/>
              <a:t> 8 класс</a:t>
            </a:r>
            <a:r>
              <a:rPr lang="ru-RU" sz="2800" u="sng" dirty="0"/>
              <a:t/>
            </a:r>
            <a:br>
              <a:rPr lang="ru-RU" sz="2800" u="sng" dirty="0"/>
            </a:br>
            <a:endParaRPr lang="ru-RU" sz="28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348880"/>
            <a:ext cx="7344816" cy="3528392"/>
          </a:xfrm>
        </p:spPr>
        <p:txBody>
          <a:bodyPr>
            <a:normAutofit lnSpcReduction="10000"/>
          </a:bodyPr>
          <a:lstStyle/>
          <a:p>
            <a:r>
              <a:rPr lang="ru-RU" sz="2600" b="1" dirty="0"/>
              <a:t>Модуль Краеведение:</a:t>
            </a:r>
            <a:r>
              <a:rPr lang="ru-RU" sz="2600" dirty="0"/>
              <a:t> Приморье в XVIII веке.</a:t>
            </a:r>
          </a:p>
          <a:p>
            <a:r>
              <a:rPr lang="ru-RU" sz="2600" dirty="0"/>
              <a:t>Тема 1.Коренные народы Приморья в 18 веке.</a:t>
            </a:r>
          </a:p>
          <a:p>
            <a:r>
              <a:rPr lang="ru-RU" sz="2600" dirty="0"/>
              <a:t>Происхождение коренных народов </a:t>
            </a:r>
            <a:r>
              <a:rPr lang="ru-RU" sz="2600" dirty="0" smtClean="0"/>
              <a:t>Приморья. Нанайцы</a:t>
            </a:r>
            <a:r>
              <a:rPr lang="ru-RU" sz="2600" dirty="0"/>
              <a:t>, удэгейцы, орочи: хозяйство, быт,</a:t>
            </a:r>
          </a:p>
          <a:p>
            <a:r>
              <a:rPr lang="ru-RU" sz="2600" dirty="0"/>
              <a:t>верования, культура.</a:t>
            </a:r>
          </a:p>
          <a:p>
            <a:r>
              <a:rPr lang="ru-RU" sz="2600" dirty="0"/>
              <a:t>Тема 2. Иностранные исследователи в Приморье.</a:t>
            </a:r>
          </a:p>
          <a:p>
            <a:r>
              <a:rPr lang="ru-RU" sz="2600" dirty="0"/>
              <a:t>Пребывание экспедиции Ж. Лаперуза, в 1787 года в Приморье.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7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692696"/>
            <a:ext cx="4606280" cy="147002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8 класс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3632448" cy="314590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Групповые проекты по коренным народам Приморского края:</a:t>
            </a:r>
          </a:p>
          <a:p>
            <a:r>
              <a:rPr lang="ru-RU" sz="2400" dirty="0" smtClean="0"/>
              <a:t>1 ряд- удэгейцы</a:t>
            </a:r>
          </a:p>
          <a:p>
            <a:r>
              <a:rPr lang="ru-RU" sz="2400" dirty="0" smtClean="0"/>
              <a:t>2 ряд – нанайцы</a:t>
            </a:r>
          </a:p>
          <a:p>
            <a:r>
              <a:rPr lang="ru-RU" sz="2400" dirty="0" smtClean="0"/>
              <a:t>3 ряд - орочи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69" y="1484784"/>
            <a:ext cx="3714003" cy="40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" y="21729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00" y="21729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" y="328498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00" y="3332609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3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21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328498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73" y="328498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0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b="1" u="sng" dirty="0"/>
              <a:t>Рабочая учебная программа</a:t>
            </a:r>
            <a:r>
              <a:rPr lang="ru-RU" sz="2800" u="sng" dirty="0"/>
              <a:t/>
            </a:r>
            <a:br>
              <a:rPr lang="ru-RU" sz="2800" u="sng" dirty="0"/>
            </a:br>
            <a:r>
              <a:rPr lang="ru-RU" sz="2800" b="1" u="sng" dirty="0"/>
              <a:t>  по истории </a:t>
            </a:r>
            <a:r>
              <a:rPr lang="ru-RU" sz="2800" b="1" u="sng" dirty="0" smtClean="0"/>
              <a:t>России. </a:t>
            </a:r>
            <a:r>
              <a:rPr lang="ru-RU" sz="2800" b="1" u="sng" dirty="0"/>
              <a:t>9 класс</a:t>
            </a:r>
            <a:r>
              <a:rPr lang="ru-RU" sz="2800" u="sng" dirty="0"/>
              <a:t/>
            </a:r>
            <a:br>
              <a:rPr lang="ru-RU" sz="2800" u="sng" dirty="0"/>
            </a:br>
            <a:endParaRPr lang="ru-RU" sz="28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340768"/>
            <a:ext cx="7848872" cy="4896544"/>
          </a:xfrm>
        </p:spPr>
        <p:txBody>
          <a:bodyPr>
            <a:noAutofit/>
          </a:bodyPr>
          <a:lstStyle/>
          <a:p>
            <a:r>
              <a:rPr lang="ru-RU" sz="2000" b="1" dirty="0"/>
              <a:t>Модуль Краеведение:  </a:t>
            </a:r>
            <a:r>
              <a:rPr lang="ru-RU" sz="2000" b="1" i="1" dirty="0"/>
              <a:t>Тема 1. </a:t>
            </a:r>
            <a:r>
              <a:rPr lang="ru-RU" sz="2000" dirty="0"/>
              <a:t>Приморье в первой половине XIX века. Русский Дальний Восток в первой половине XIX века. Международная обстановка на Дальнем Востоке. Деятельность Г.И. </a:t>
            </a:r>
            <a:r>
              <a:rPr lang="ru-RU" sz="2000" dirty="0" err="1"/>
              <a:t>Невельского</a:t>
            </a:r>
            <a:r>
              <a:rPr lang="ru-RU" sz="2000" dirty="0"/>
              <a:t> и Н.Н. Муравьева-Амурского. Оформление договорных отношений между Россией и соседними странами. </a:t>
            </a:r>
            <a:r>
              <a:rPr lang="ru-RU" sz="2000" dirty="0" err="1"/>
              <a:t>Айгуньский</a:t>
            </a:r>
            <a:r>
              <a:rPr lang="ru-RU" sz="2000" dirty="0"/>
              <a:t> договор 1858 г., </a:t>
            </a:r>
            <a:r>
              <a:rPr lang="ru-RU" sz="2000" dirty="0" err="1"/>
              <a:t>Симодский</a:t>
            </a:r>
            <a:r>
              <a:rPr lang="ru-RU" sz="2000" dirty="0"/>
              <a:t> договор 1859 г. Пекинский договор 1860 г.</a:t>
            </a:r>
          </a:p>
          <a:p>
            <a:r>
              <a:rPr lang="ru-RU" sz="2000" b="1" i="1" dirty="0"/>
              <a:t>Тема 2</a:t>
            </a:r>
            <a:r>
              <a:rPr lang="ru-RU" sz="2000" dirty="0"/>
              <a:t>. Приморье во второй половине XIX века. Дальний Восток России в пореформенный период. Исторические условия развития Дальнего Востока во второй половине XIX века. Административно- территориальное деление. Население. Заселение Дальнего Востока во второй половине XIX века. Характер колонизации. Военная и казачья колонизация Приморья. Переселение крестьян в Приморье. Неземледельческая колонизация Приморья. Итоги заселения региона. Хозяйственное освоение юга Дальнего Востока. Сельское хозяйство, промышленность, транспорт. Внешняя политика России и международные отношения в Восточной Азии во второй половине XIX века. Изменение дальневосточной политики в 1880-1890-е гг. Политика России в Маньчжурии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891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48680"/>
            <a:ext cx="7272808" cy="6264696"/>
          </a:xfrm>
        </p:spPr>
        <p:txBody>
          <a:bodyPr>
            <a:noAutofit/>
          </a:bodyPr>
          <a:lstStyle/>
          <a:p>
            <a:r>
              <a:rPr lang="ru-RU" sz="2000" b="1" i="1" dirty="0"/>
              <a:t>Тема 3</a:t>
            </a:r>
            <a:r>
              <a:rPr lang="ru-RU" sz="2000" dirty="0"/>
              <a:t>. Приморье в начале XX века. Русско-японская война. Социально-экономическое развитие Приморья в 1900-1903 гг. Строительство КВЖД. Превращение Порт-Артура в главную военно-морскую базу России на Тихом океане. Новый этап переселенческого движения на Дальнем Востоке. Приморье в годы русско-японской войны. Обороноспособность Дальнего Востока. Крепость Владивосток. Военные действия на море. Оборона и сдача Порт-Артура. Военные действия в Манчжурии. Разгром второй Тихоокеанской эскадры. </a:t>
            </a:r>
            <a:r>
              <a:rPr lang="ru-RU" sz="2000" dirty="0" err="1"/>
              <a:t>Портсмутский</a:t>
            </a:r>
            <a:r>
              <a:rPr lang="ru-RU" sz="2000" dirty="0"/>
              <a:t> договор 1905 г. Итоги Русско-японской войны и ее значение для Приморья.</a:t>
            </a:r>
          </a:p>
          <a:p>
            <a:r>
              <a:rPr lang="ru-RU" sz="2000" b="1" i="1" dirty="0"/>
              <a:t>Тема 4. </a:t>
            </a:r>
            <a:r>
              <a:rPr lang="ru-RU" sz="2000" dirty="0"/>
              <a:t>Изменение общественно-политической обстановки в 1905–1907 гг. Хозяйственное развитие Приморья в 1908-1913 гг. Обострение политической ситуации в 1905 г. Солдатские выступления. Революционное движение в конце 1905 - начале 1906 г. Деятельность левых партий. Ситуация в Приморье в 1906-1907 годах. Общественно-</a:t>
            </a:r>
            <a:r>
              <a:rPr lang="ru-RU" sz="2000" dirty="0" err="1"/>
              <a:t>политическая,культурная</a:t>
            </a:r>
            <a:r>
              <a:rPr lang="ru-RU" sz="2000" dirty="0"/>
              <a:t> и хозяйственная жизнь Приморья в 1908- 1913 гг..</a:t>
            </a:r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0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741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u="sng" dirty="0" smtClean="0"/>
              <a:t>История. 10 класс</a:t>
            </a:r>
            <a:endParaRPr lang="ru-RU" sz="2800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309875"/>
              </p:ext>
            </p:extLst>
          </p:nvPr>
        </p:nvGraphicFramePr>
        <p:xfrm>
          <a:off x="1259632" y="1268760"/>
          <a:ext cx="7128792" cy="518457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698258"/>
                <a:gridCol w="430534"/>
              </a:tblGrid>
              <a:tr h="57606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Тема 1. Россия и мир в Первой мировой войне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Введение.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Мир накануне Первой мировой войны.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Новый империализм . Происхождение Первой мировой войны.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Россия и мир накануне Первой мировой войны.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effectLst/>
                        </a:rPr>
                        <a:t>Первая мировая война. 1914-1918 гг.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effectLst/>
                        </a:rPr>
                        <a:t>Причины поражения Германии и ее союзников.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Россия в Первой мировой войне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Экономика России в годы войны. Приморский край в годы войны.</a:t>
                      </a:r>
                      <a:endParaRPr lang="ru-RU" sz="16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2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6" y="262626"/>
            <a:ext cx="4536504" cy="641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67" y="288433"/>
            <a:ext cx="4499992" cy="636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64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34657"/>
              </p:ext>
            </p:extLst>
          </p:nvPr>
        </p:nvGraphicFramePr>
        <p:xfrm>
          <a:off x="1187624" y="908723"/>
          <a:ext cx="7416824" cy="547260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968893"/>
                <a:gridCol w="447931"/>
              </a:tblGrid>
              <a:tr h="39111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Тема 2. Великая российская революция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effectLst/>
                        </a:rPr>
                        <a:t> Великая российская революция: Февраль 1917 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Кризисы Временного правительства.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effectLst/>
                        </a:rPr>
                        <a:t>Великая российская революция: Октябрь 1917 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effectLst/>
                        </a:rPr>
                        <a:t>Первые революционные преобразования большевиков.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effectLst/>
                        </a:rPr>
                        <a:t>Экономическая политика большевиков. Политика военного коммунизма.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Причины и основные этапы Гражданской войны в России.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Важнейшие события 1918-1919 г. Польско-советская война.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Окончание Гражданской войны.  Причины победы Красной армии в Гражданской войне.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46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u="sng" spc="-25" dirty="0">
                          <a:effectLst/>
                        </a:rPr>
                        <a:t>Революция и гражданская война в Приморском крае.</a:t>
                      </a:r>
                      <a:endParaRPr lang="ru-RU" sz="1600" b="1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466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157602"/>
              </p:ext>
            </p:extLst>
          </p:nvPr>
        </p:nvGraphicFramePr>
        <p:xfrm>
          <a:off x="467544" y="548684"/>
          <a:ext cx="8208912" cy="612067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713144"/>
                <a:gridCol w="495768"/>
              </a:tblGrid>
              <a:tr h="35106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-25" dirty="0">
                          <a:effectLst/>
                        </a:rPr>
                        <a:t>Тема 5. Советский Союз в 1929 – 1941 гг.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Великий перелом. Индустриализация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Итоги и достижения индустриального развития.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Коллективизация сельского хозяйства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Становление колхозного строя. Итоги коллективизации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Политическая система СССР в 1930- е годы.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Советская национальная политика в 1930-е гг. Особенности национальной политики в Приморском крае.</a:t>
                      </a:r>
                      <a:endParaRPr lang="ru-RU" sz="16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Культурное пространство советского общества в 1930-е </a:t>
                      </a:r>
                      <a:r>
                        <a:rPr lang="ru-RU" sz="1600" dirty="0" err="1">
                          <a:effectLst/>
                        </a:rPr>
                        <a:t>гг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Повседневность 1930-х гг. Общественные настроения.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СССР и мировое сообщество  в 1930 годы.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4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Укрепление безопасности на Дальнем Востоке, в Приморском крае. СССР в международной политике накануне начала Второй мировой войны.</a:t>
                      </a:r>
                      <a:endParaRPr lang="ru-RU" sz="1600" u="sng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2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915276"/>
              </p:ext>
            </p:extLst>
          </p:nvPr>
        </p:nvGraphicFramePr>
        <p:xfrm>
          <a:off x="1763688" y="404664"/>
          <a:ext cx="6048672" cy="619268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62810"/>
                <a:gridCol w="462810"/>
                <a:gridCol w="5123052"/>
              </a:tblGrid>
              <a:tr h="18765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Тема 6. Вторая мировая война и Великая Отечественная война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49.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Причины и характер Второй мировой войны. Начало войны. Военные действия в1939–1941 гг. в Европе.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18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СССР накануне Великой Отечественной войны.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375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Начало Великой Отечественной войны. Начальный период войны (22 июня 1941 – ноябрь  1942)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18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Поражения и победы 1942 г. Предпосылки  коренного перелома.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18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Нацистский оккупационный режим. (Интегрированный урок)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750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Начало войны на Тихом океане. Перл-</a:t>
                      </a:r>
                      <a:r>
                        <a:rPr lang="ru-RU" sz="1200" dirty="0" err="1">
                          <a:effectLst/>
                        </a:rPr>
                        <a:t>Харбор</a:t>
                      </a:r>
                      <a:r>
                        <a:rPr lang="ru-RU" sz="1200" dirty="0">
                          <a:effectLst/>
                        </a:rPr>
                        <a:t>. Война в Северной Африке.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Формирование антигитлеровской коалиции. Атлантическая хартия. Ленд-лиз.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375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Коренной перелом в ходе Второй мировой войны. Сталинградская битва. Курская битва. (Интегрированный урок)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562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Перелом в войне на Тихом океане в 1943 г. Освобождение Северной Африки летом 1943. Свержение режима Муссолини. Тегеранская конференция «большой тройки»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562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6.9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Битва за Днепр. Итоги наступления Красной Армии летом–осенью 1943 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Прорыв блокады Ленинграда.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562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6.10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Движение Сопротивления и коллаборационизм.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Развертывание массового партизанского движения в СССР. Антифашистское подполье. (Интегрированный урок)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18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59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6.11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Человек и война: единство фронта и тыла.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18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6.12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Завершение освобождения территории СССР.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375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6.13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Военные действия в Европе в 1944-1945 гг. Открытие Второго фронта. Ялтинская конференция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375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6.14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Берлинская операция. Безоговорочная капитуляция Германии.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Потсдамская конференция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18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6.15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Война с Японией. Окончание Второй мировой войны.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18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6.16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Итоги Великой Отечественной и Второй мировой войны.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18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6.17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Нюрнбергский и Токийский процессы. Образование ООН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  <a:tr h="1876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6.18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Приморский край и </a:t>
                      </a:r>
                      <a:r>
                        <a:rPr lang="ru-RU" sz="1200" b="1" dirty="0" err="1">
                          <a:effectLst/>
                        </a:rPr>
                        <a:t>Хорольский</a:t>
                      </a:r>
                      <a:r>
                        <a:rPr lang="ru-RU" sz="1200" b="1" dirty="0">
                          <a:effectLst/>
                        </a:rPr>
                        <a:t> район в ВОВ.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750" marR="547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0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b="1" u="sng" dirty="0" smtClean="0"/>
              <a:t>Второе направление реализации </a:t>
            </a:r>
            <a:br>
              <a:rPr lang="ru-RU" sz="2800" b="1" u="sng" dirty="0" smtClean="0"/>
            </a:br>
            <a:r>
              <a:rPr lang="ru-RU" sz="2800" b="1" u="sng" dirty="0" smtClean="0"/>
              <a:t>модуля «</a:t>
            </a:r>
            <a:r>
              <a:rPr lang="ru-RU" sz="2800" b="1" u="sng" dirty="0" err="1" smtClean="0"/>
              <a:t>Краведение</a:t>
            </a:r>
            <a:r>
              <a:rPr lang="ru-RU" sz="2800" b="1" u="sng" dirty="0" smtClean="0"/>
              <a:t>» –</a:t>
            </a:r>
            <a:br>
              <a:rPr lang="ru-RU" sz="2800" b="1" u="sng" dirty="0" smtClean="0"/>
            </a:br>
            <a:r>
              <a:rPr lang="ru-RU" sz="2800" b="1" u="sng" dirty="0" smtClean="0"/>
              <a:t>организация проектной и исследовательской деятельности во внеурочное время:</a:t>
            </a:r>
            <a:br>
              <a:rPr lang="ru-RU" sz="2800" b="1" u="sng" dirty="0" smtClean="0"/>
            </a:br>
            <a:endParaRPr lang="ru-RU" sz="2800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08920"/>
            <a:ext cx="6872808" cy="1752600"/>
          </a:xfrm>
        </p:spPr>
        <p:txBody>
          <a:bodyPr>
            <a:normAutofit fontScale="92500"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-итоговые проекты </a:t>
            </a:r>
            <a: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  <a:t>учащихся 9, 11 классов;</a:t>
            </a:r>
            <a:b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  <a:t>-</a:t>
            </a: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исследовательские краеведческие </a:t>
            </a:r>
            <a: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  <a:t>работы для участия в конкурсах и </a:t>
            </a: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конференциях</a:t>
            </a:r>
            <a: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  <a:t>;</a:t>
            </a:r>
            <a:b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- социальные </a:t>
            </a:r>
            <a: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  <a:t>проекты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5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23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023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" y="345452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9656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04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oy\фото вебинар Исследовательская Проектная деятельность\IMG_20181130_12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96952"/>
            <a:ext cx="2715766" cy="36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Темы исследовательских</a:t>
            </a:r>
            <a:br>
              <a:rPr lang="ru-RU" sz="2800" b="1" dirty="0" smtClean="0"/>
            </a:br>
            <a:r>
              <a:rPr lang="ru-RU" sz="2800" b="1" dirty="0" smtClean="0"/>
              <a:t>работ по краеведению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40358"/>
            <a:ext cx="4042792" cy="492941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«Известные </a:t>
            </a:r>
            <a:r>
              <a:rPr lang="ru-RU" sz="2400" dirty="0"/>
              <a:t>факты о малоизвестной </a:t>
            </a:r>
            <a:r>
              <a:rPr lang="ru-RU" sz="2400" dirty="0" smtClean="0"/>
              <a:t>скульптуре </a:t>
            </a:r>
            <a:r>
              <a:rPr lang="ru-RU" sz="2400" dirty="0"/>
              <a:t>летчика в </a:t>
            </a:r>
            <a:r>
              <a:rPr lang="ru-RU" sz="2400" dirty="0" smtClean="0"/>
              <a:t>с.Хороль»</a:t>
            </a:r>
          </a:p>
          <a:p>
            <a:r>
              <a:rPr lang="ru-RU" sz="2400" dirty="0" smtClean="0"/>
              <a:t>«Дети войны с.Хороль»</a:t>
            </a:r>
          </a:p>
          <a:p>
            <a:r>
              <a:rPr lang="ru-RU" sz="2400" dirty="0" smtClean="0"/>
              <a:t>«</a:t>
            </a:r>
            <a:r>
              <a:rPr lang="ru-RU" sz="2400" dirty="0" err="1" smtClean="0"/>
              <a:t>Благодатненские</a:t>
            </a:r>
            <a:r>
              <a:rPr lang="ru-RU" sz="2400" dirty="0" smtClean="0"/>
              <a:t> </a:t>
            </a:r>
            <a:r>
              <a:rPr lang="ru-RU" sz="2400" dirty="0"/>
              <a:t>казаки в годы </a:t>
            </a:r>
            <a:r>
              <a:rPr lang="ru-RU" sz="2400" dirty="0" smtClean="0"/>
              <a:t>революционных  </a:t>
            </a:r>
            <a:r>
              <a:rPr lang="ru-RU" sz="2400" dirty="0"/>
              <a:t>потрясений 1905-1917гг</a:t>
            </a:r>
            <a:r>
              <a:rPr lang="ru-RU" sz="2400" dirty="0" smtClean="0"/>
              <a:t>.»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 descr="D:\moy\фото вебинар Исследовательская Проектная деятельность\IMG_20181031_114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672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14" descr="Описание: C:\Users\asus\Desktop\Фото\IMG-20200222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241935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3816424" cy="5577483"/>
          </a:xfrm>
        </p:spPr>
        <p:txBody>
          <a:bodyPr>
            <a:normAutofit fontScale="92500"/>
          </a:bodyPr>
          <a:lstStyle/>
          <a:p>
            <a:r>
              <a:rPr lang="ru-RU" sz="2600" dirty="0" smtClean="0"/>
              <a:t>«Подготовка </a:t>
            </a:r>
            <a:r>
              <a:rPr lang="ru-RU" sz="2600" dirty="0"/>
              <a:t>территории Хорольского района к отражению японской агрессии и к возможной войне СССР с </a:t>
            </a:r>
            <a:r>
              <a:rPr lang="ru-RU" sz="2600" dirty="0" smtClean="0"/>
              <a:t>Японией»</a:t>
            </a:r>
            <a:endParaRPr lang="ru-RU" sz="2600" dirty="0"/>
          </a:p>
          <a:p>
            <a:r>
              <a:rPr lang="ru-RU" sz="2600" dirty="0"/>
              <a:t>«Переселенческая политика государства в Приморский край и </a:t>
            </a:r>
            <a:r>
              <a:rPr lang="ru-RU" sz="2600" dirty="0" err="1"/>
              <a:t>Хорольский</a:t>
            </a:r>
            <a:r>
              <a:rPr lang="ru-RU" sz="2600" dirty="0"/>
              <a:t> район</a:t>
            </a:r>
            <a:r>
              <a:rPr lang="ru-RU" sz="2600" dirty="0" smtClean="0"/>
              <a:t>».</a:t>
            </a:r>
          </a:p>
          <a:p>
            <a:r>
              <a:rPr lang="ru-RU" sz="2600" dirty="0" smtClean="0"/>
              <a:t>«История </a:t>
            </a:r>
            <a:r>
              <a:rPr lang="ru-RU" sz="2600" dirty="0"/>
              <a:t>наименования и изменений названий улиц </a:t>
            </a:r>
            <a:r>
              <a:rPr lang="ru-RU" sz="2600" dirty="0" smtClean="0"/>
              <a:t>с.Хороль»</a:t>
            </a:r>
            <a:endParaRPr lang="ru-RU" sz="2600" dirty="0"/>
          </a:p>
          <a:p>
            <a:endParaRPr lang="ru-RU" sz="28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96952"/>
            <a:ext cx="2570175" cy="363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2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034680" cy="4781128"/>
          </a:xfrm>
        </p:spPr>
        <p:txBody>
          <a:bodyPr>
            <a:normAutofit/>
          </a:bodyPr>
          <a:lstStyle/>
          <a:p>
            <a:r>
              <a:rPr lang="ru-RU" b="1" dirty="0"/>
              <a:t> </a:t>
            </a:r>
            <a:r>
              <a:rPr lang="ru-RU" sz="2600" dirty="0"/>
              <a:t> « </a:t>
            </a:r>
            <a:r>
              <a:rPr lang="ru-RU" sz="2600" dirty="0" smtClean="0"/>
              <a:t>Таинственный </a:t>
            </a:r>
            <a:r>
              <a:rPr lang="ru-RU" sz="2600" dirty="0"/>
              <a:t>посёлок </a:t>
            </a:r>
            <a:r>
              <a:rPr lang="ru-RU" sz="2600" dirty="0" smtClean="0"/>
              <a:t>Екатерининский»</a:t>
            </a:r>
            <a:endParaRPr lang="ru-RU" sz="2600" dirty="0"/>
          </a:p>
          <a:p>
            <a:r>
              <a:rPr lang="ru-RU" sz="2600" dirty="0" smtClean="0"/>
              <a:t>«Строительство </a:t>
            </a:r>
            <a:r>
              <a:rPr lang="ru-RU" sz="2600" dirty="0"/>
              <a:t>колодцев Хороля: от древности к </a:t>
            </a:r>
            <a:r>
              <a:rPr lang="ru-RU" sz="2600" dirty="0" smtClean="0"/>
              <a:t>современности»</a:t>
            </a:r>
            <a:endParaRPr lang="ru-RU" sz="2600" dirty="0"/>
          </a:p>
          <a:p>
            <a:endParaRPr lang="ru-RU" dirty="0"/>
          </a:p>
        </p:txBody>
      </p:sp>
      <p:pic>
        <p:nvPicPr>
          <p:cNvPr id="8194" name="Picture 2" descr="C:\Users\dom\Downloads\IMG_6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7353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om\Downloads\IMG_6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154488" cy="31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3659" y="5826527"/>
            <a:ext cx="252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ШИОД, </a:t>
            </a:r>
            <a:r>
              <a:rPr lang="ru-RU" dirty="0" err="1" smtClean="0"/>
              <a:t>г.Владивосток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апрель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1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Продукты проектной деятельности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ru-RU" sz="3400" dirty="0" smtClean="0"/>
              <a:t>Макет</a:t>
            </a:r>
          </a:p>
          <a:p>
            <a:pPr algn="ctr"/>
            <a:r>
              <a:rPr lang="ru-RU" sz="3400" dirty="0" smtClean="0"/>
              <a:t>Статья</a:t>
            </a:r>
          </a:p>
          <a:p>
            <a:pPr algn="ctr"/>
            <a:r>
              <a:rPr lang="ru-RU" sz="3400" dirty="0" smtClean="0"/>
              <a:t>Буклет, брошюра</a:t>
            </a:r>
          </a:p>
          <a:p>
            <a:pPr algn="ctr"/>
            <a:r>
              <a:rPr lang="ru-RU" sz="3400" dirty="0" smtClean="0"/>
              <a:t>Презентация</a:t>
            </a:r>
          </a:p>
          <a:p>
            <a:pPr algn="ctr"/>
            <a:r>
              <a:rPr lang="ru-RU" sz="3400" dirty="0" smtClean="0"/>
              <a:t>Словарь, справочник</a:t>
            </a:r>
          </a:p>
          <a:p>
            <a:pPr algn="ctr"/>
            <a:r>
              <a:rPr lang="ru-RU" sz="3400" dirty="0" smtClean="0"/>
              <a:t>Сценарий</a:t>
            </a:r>
          </a:p>
          <a:p>
            <a:pPr algn="ctr"/>
            <a:r>
              <a:rPr lang="ru-RU" sz="3400" dirty="0" smtClean="0"/>
              <a:t>Сайт, диск</a:t>
            </a:r>
          </a:p>
          <a:p>
            <a:pPr algn="ctr"/>
            <a:r>
              <a:rPr lang="ru-RU" sz="3400" dirty="0" smtClean="0"/>
              <a:t>Учебное пособие</a:t>
            </a:r>
          </a:p>
          <a:p>
            <a:pPr algn="ctr"/>
            <a:r>
              <a:rPr lang="ru-RU" sz="3400" dirty="0" smtClean="0"/>
              <a:t>Игра</a:t>
            </a:r>
          </a:p>
          <a:p>
            <a:pPr algn="ctr"/>
            <a:r>
              <a:rPr lang="ru-RU" sz="3400" dirty="0" smtClean="0"/>
              <a:t>Бизнес-план</a:t>
            </a:r>
          </a:p>
          <a:p>
            <a:pPr algn="ctr"/>
            <a:r>
              <a:rPr lang="ru-RU" sz="3400" dirty="0" smtClean="0"/>
              <a:t>Видеоролик, видеофильм</a:t>
            </a:r>
          </a:p>
          <a:p>
            <a:pPr algn="ctr"/>
            <a:r>
              <a:rPr lang="ru-RU" sz="3400" dirty="0" smtClean="0"/>
              <a:t>Коллаж</a:t>
            </a:r>
          </a:p>
          <a:p>
            <a:pPr algn="ctr"/>
            <a:r>
              <a:rPr lang="ru-RU" sz="3400" dirty="0" smtClean="0"/>
              <a:t>Стенд и др.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8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7744" y="2348880"/>
            <a:ext cx="7772400" cy="1470025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Социальный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</a:t>
            </a:r>
            <a:b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Хорольский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район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Великой Отечественной войне»»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72836"/>
            <a:ext cx="3672408" cy="491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49" y="1613565"/>
            <a:ext cx="3695672" cy="521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3595" y="476671"/>
            <a:ext cx="67642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smtClean="0"/>
              <a:t>Первое направление реализации модуля</a:t>
            </a:r>
          </a:p>
          <a:p>
            <a:pPr algn="ctr"/>
            <a:r>
              <a:rPr lang="ru-RU" sz="2800" b="1" u="sng" dirty="0" smtClean="0"/>
              <a:t> «Краеведение» –уроки истории</a:t>
            </a:r>
            <a:endParaRPr lang="ru-RU" sz="2800" b="1" u="sng" dirty="0"/>
          </a:p>
        </p:txBody>
      </p:sp>
    </p:spTree>
    <p:extLst>
      <p:ext uri="{BB962C8B-B14F-4D97-AF65-F5344CB8AC3E}">
        <p14:creationId xmlns:p14="http://schemas.microsoft.com/office/powerpoint/2010/main" val="244160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6466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052736"/>
            <a:ext cx="7175351" cy="1793167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4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Социальный </a:t>
            </a:r>
            <a:r>
              <a:rPr lang="ru-RU" sz="4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4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4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«Наш «Цветной»</a:t>
            </a:r>
            <a:r>
              <a:rPr lang="ru-RU" sz="4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(страницы истории </a:t>
            </a:r>
            <a:r>
              <a:rPr lang="ru-RU" sz="4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Хорольского аэродрома)</a:t>
            </a:r>
            <a:r>
              <a:rPr lang="ru-RU" b="1" dirty="0">
                <a:solidFill>
                  <a:schemeClr val="tx1"/>
                </a:solidFill>
                <a:effectLst/>
              </a:rPr>
              <a:t/>
            </a:r>
            <a:br>
              <a:rPr lang="ru-RU" b="1" dirty="0">
                <a:solidFill>
                  <a:schemeClr val="tx1"/>
                </a:solidFill>
                <a:effectLst/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581128"/>
            <a:ext cx="5637010" cy="882119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1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Команда: «Лучик»</a:t>
            </a:r>
            <a:endParaRPr lang="ru-RU" sz="1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9-10 классов МБОУ  СОШ № 3</a:t>
            </a:r>
            <a:endParaRPr lang="ru-RU" sz="1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 Хороль</a:t>
            </a:r>
            <a:endParaRPr lang="ru-RU" sz="1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Хорольского муниципального округа</a:t>
            </a:r>
            <a:endParaRPr lang="ru-RU" sz="1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4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40200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0" y="1988840"/>
            <a:ext cx="3692918" cy="276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402000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3"/>
          <a:stretch/>
        </p:blipFill>
        <p:spPr bwMode="auto">
          <a:xfrm>
            <a:off x="4793957" y="1700808"/>
            <a:ext cx="3672682" cy="25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4020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11107" r="1378" b="3716"/>
          <a:stretch>
            <a:fillRect/>
          </a:stretch>
        </p:blipFill>
        <p:spPr bwMode="auto">
          <a:xfrm>
            <a:off x="4648823" y="4141606"/>
            <a:ext cx="3900543" cy="271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4020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2" b="10098"/>
          <a:stretch>
            <a:fillRect/>
          </a:stretch>
        </p:blipFill>
        <p:spPr bwMode="auto">
          <a:xfrm>
            <a:off x="750640" y="4797152"/>
            <a:ext cx="3838383" cy="156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74223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u="sng" dirty="0" smtClean="0"/>
              <a:t>Третье направление- работа с активом школьного музея, использование материалов музея и их пополнение</a:t>
            </a:r>
            <a:endParaRPr lang="ru-RU" sz="2800" b="1" u="sng" dirty="0"/>
          </a:p>
        </p:txBody>
      </p:sp>
    </p:spTree>
    <p:extLst>
      <p:ext uri="{BB962C8B-B14F-4D97-AF65-F5344CB8AC3E}">
        <p14:creationId xmlns:p14="http://schemas.microsoft.com/office/powerpoint/2010/main" val="34616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730" y="1143000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/>
              <a:t>4 направление- организация экскурсий по памятникам с.Хороль учащимися школы, выпуск брошюр, написание статей в районную газету</a:t>
            </a:r>
            <a:endParaRPr lang="ru-RU" sz="2800" b="1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43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343" y="1714500"/>
            <a:ext cx="8229600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8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504" y="1268760"/>
            <a:ext cx="4007296" cy="1143000"/>
          </a:xfrm>
        </p:spPr>
        <p:txBody>
          <a:bodyPr>
            <a:noAutofit/>
          </a:bodyPr>
          <a:lstStyle/>
          <a:p>
            <a:r>
              <a:rPr lang="ru-RU" sz="2800" b="1" u="sng" dirty="0" smtClean="0"/>
              <a:t>5 направление – </a:t>
            </a:r>
            <a:br>
              <a:rPr lang="ru-RU" sz="2800" b="1" u="sng" dirty="0" smtClean="0"/>
            </a:br>
            <a:r>
              <a:rPr lang="ru-RU" sz="2800" b="1" u="sng" dirty="0" smtClean="0"/>
              <a:t>работа школьной </a:t>
            </a:r>
            <a:r>
              <a:rPr lang="ru-RU" sz="2800" b="1" u="sng" dirty="0" err="1" smtClean="0"/>
              <a:t>Медиастудии</a:t>
            </a:r>
            <a:r>
              <a:rPr lang="ru-RU" sz="2800" b="1" u="sng" dirty="0" smtClean="0"/>
              <a:t> </a:t>
            </a:r>
            <a:br>
              <a:rPr lang="ru-RU" sz="2800" b="1" u="sng" dirty="0" smtClean="0"/>
            </a:br>
            <a:r>
              <a:rPr lang="ru-RU" sz="2800" b="1" u="sng" dirty="0" smtClean="0"/>
              <a:t>«</a:t>
            </a:r>
            <a:r>
              <a:rPr lang="en-US" sz="2800" b="1" u="sng" dirty="0" smtClean="0"/>
              <a:t>School life</a:t>
            </a:r>
            <a:r>
              <a:rPr lang="ru-RU" sz="2800" b="1" u="sng" dirty="0" smtClean="0"/>
              <a:t>», создание </a:t>
            </a:r>
            <a:r>
              <a:rPr lang="ru-RU" sz="2800" b="1" u="sng" dirty="0" err="1" smtClean="0"/>
              <a:t>видеолетописи</a:t>
            </a:r>
            <a:r>
              <a:rPr lang="ru-RU" sz="2800" b="1" u="sng" dirty="0" smtClean="0"/>
              <a:t> с.Хороль</a:t>
            </a:r>
            <a:endParaRPr lang="ru-RU" sz="2800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62" y="3428521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9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7475"/>
            <a:ext cx="9163050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Наши фильмы в сети Интернет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" r="28751" b="13359"/>
          <a:stretch>
            <a:fillRect/>
          </a:stretch>
        </p:blipFill>
        <p:spPr bwMode="auto">
          <a:xfrm>
            <a:off x="4572000" y="2780928"/>
            <a:ext cx="4248472" cy="401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25548" cy="40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221088"/>
            <a:ext cx="29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https://youtu.be/a57-XDxirDk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6237312"/>
            <a:ext cx="317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https://youtu.be/KPXnYR_18QI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9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1421" y="3356992"/>
            <a:ext cx="2746648" cy="313331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Всероссийский фестиваль детского кино и телевидения «Веселая </a:t>
            </a:r>
            <a:r>
              <a:rPr lang="ru-RU" sz="2400" dirty="0" err="1" smtClean="0"/>
              <a:t>ларга</a:t>
            </a:r>
            <a:r>
              <a:rPr lang="ru-RU" sz="2400" smtClean="0"/>
              <a:t>», 2021 г., </a:t>
            </a:r>
          </a:p>
          <a:p>
            <a:r>
              <a:rPr lang="ru-RU" sz="2400" smtClean="0"/>
              <a:t>г</a:t>
            </a:r>
            <a:r>
              <a:rPr lang="ru-RU" sz="2400" dirty="0" smtClean="0"/>
              <a:t>. Владивосток</a:t>
            </a:r>
            <a:endParaRPr lang="ru-RU" sz="2400" dirty="0"/>
          </a:p>
        </p:txBody>
      </p:sp>
      <p:pic>
        <p:nvPicPr>
          <p:cNvPr id="13314" name="Picture 2" descr="C:\Users\dom\AppData\Local\Temp\Rar$DI44.888\IMG_4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om\AppData\Local\Temp\Rar$DI99.888\BGQP59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23326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dom\AppData\Local\Temp\Rar$DI98.888\PUJN7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4005138" cy="30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4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7475"/>
            <a:ext cx="9163050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764704"/>
            <a:ext cx="295870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фестивале детского кино и телевидения «Веселая Ларга». 2022 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219"/>
            <a:ext cx="36484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4020" y="553965"/>
            <a:ext cx="3204660" cy="240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7" y="3413256"/>
            <a:ext cx="3833373" cy="287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7950"/>
            <a:ext cx="3008327" cy="424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14539"/>
            <a:ext cx="4377003" cy="328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1476" y="3528492"/>
            <a:ext cx="2919172" cy="313032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Районный конкурс социальных проектов «Я – гражданин </a:t>
            </a:r>
            <a:r>
              <a:rPr lang="ru-RU" sz="2400" dirty="0"/>
              <a:t>Р</a:t>
            </a:r>
            <a:r>
              <a:rPr lang="ru-RU" sz="2400" dirty="0" smtClean="0"/>
              <a:t>оссии», 2019 г., 2020 г., 2022 г.</a:t>
            </a:r>
            <a:endParaRPr lang="ru-RU" sz="2400" dirty="0"/>
          </a:p>
        </p:txBody>
      </p:sp>
      <p:pic>
        <p:nvPicPr>
          <p:cNvPr id="12290" name="Picture 2" descr="D:\фото 7 а 2019-2020\IMG_3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40" y="70656"/>
            <a:ext cx="4591844" cy="344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Соц проект город профессий Я гражданин россии\IMG_20190215_111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56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3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/>
              <a:t>6 направление – экскурсии в районный музей, краевые музеи, выставки</a:t>
            </a:r>
            <a:endParaRPr lang="ru-RU" sz="2800" b="1" u="sng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" b="3880"/>
          <a:stretch/>
        </p:blipFill>
        <p:spPr bwMode="auto">
          <a:xfrm>
            <a:off x="4644008" y="1484784"/>
            <a:ext cx="4111809" cy="302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 b="6023"/>
          <a:stretch/>
        </p:blipFill>
        <p:spPr bwMode="auto">
          <a:xfrm>
            <a:off x="3131840" y="3717032"/>
            <a:ext cx="4073203" cy="290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4" y="1340768"/>
            <a:ext cx="39751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07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</a:p>
          <a:p>
            <a:pPr algn="ctr"/>
            <a:r>
              <a:rPr lang="ru-RU" b="1" dirty="0" smtClean="0"/>
              <a:t>Творческих успехов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606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908720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100" b="1" dirty="0"/>
              <a:t>Рабочая учебная программа</a:t>
            </a:r>
            <a:br>
              <a:rPr lang="ru-RU" sz="3100" b="1" dirty="0"/>
            </a:br>
            <a:r>
              <a:rPr lang="ru-RU" sz="3100" b="1" dirty="0"/>
              <a:t>  по истории </a:t>
            </a:r>
            <a:r>
              <a:rPr lang="ru-RU" sz="3100" b="1" dirty="0" smtClean="0"/>
              <a:t>России.  </a:t>
            </a:r>
            <a:r>
              <a:rPr lang="ru-RU" sz="3100" b="1" dirty="0"/>
              <a:t>6 класс</a:t>
            </a:r>
            <a:br>
              <a:rPr lang="ru-RU" sz="3100" b="1" dirty="0"/>
            </a:b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700808"/>
            <a:ext cx="7560840" cy="504056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 курс отечественной истории включены темы, содержащие вопросы духовно-нравственного воспитания (модуль ОДНКНР), что соответствует ФГОС ООО (6 часов). </a:t>
            </a:r>
            <a:r>
              <a:rPr lang="ru-RU" b="1" dirty="0"/>
              <a:t>В курс отечественной истории включены часы на изучение региональной истории, что соответствует реализации задач современного школьного исторического образования, определенных ФГОС и Концепцией нового УМК по отечественной истории (Модуль Краеведение).</a:t>
            </a:r>
            <a:r>
              <a:rPr lang="ru-RU" dirty="0"/>
              <a:t> Изучение истории родного края является важным фактором складывания региональной идентичности школьников (осознание ими принадлежности к Приморскому краю), что в свою очередь вместе с изучением российской истории способствует формированию российской идентичности (осознание себя гражданином России). </a:t>
            </a:r>
            <a:r>
              <a:rPr lang="ru-RU" b="1" dirty="0"/>
              <a:t>Учебный модуль Краеведение в 6 классе содержит 5 часов. </a:t>
            </a:r>
          </a:p>
        </p:txBody>
      </p:sp>
    </p:spTree>
    <p:extLst>
      <p:ext uri="{BB962C8B-B14F-4D97-AF65-F5344CB8AC3E}">
        <p14:creationId xmlns:p14="http://schemas.microsoft.com/office/powerpoint/2010/main" val="39602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1754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dirty="0"/>
              <a:t>3. Содержание курса "История России"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124744"/>
            <a:ext cx="7272808" cy="5112568"/>
          </a:xfrm>
        </p:spPr>
        <p:txBody>
          <a:bodyPr>
            <a:normAutofit/>
          </a:bodyPr>
          <a:lstStyle/>
          <a:p>
            <a:r>
              <a:rPr lang="ru-RU" sz="2200" b="1" u="sng" dirty="0"/>
              <a:t>Народы и государства на территории нашей страны в древности</a:t>
            </a:r>
          </a:p>
          <a:p>
            <a:r>
              <a:rPr lang="ru-RU" sz="2200" dirty="0"/>
              <a:t>Появление и расселение человека на территории современной России. Первые культуры и общества. Малые государства Причерноморья в эллинистическую эпоху.</a:t>
            </a:r>
          </a:p>
          <a:p>
            <a:r>
              <a:rPr lang="ru-RU" sz="2200" dirty="0"/>
              <a:t>Евразийские степи и лесостепь. Народы Сибири и Дальнего Востока. </a:t>
            </a:r>
          </a:p>
          <a:p>
            <a:r>
              <a:rPr lang="ru-RU" sz="2200" b="1" dirty="0"/>
              <a:t>Племена </a:t>
            </a:r>
            <a:r>
              <a:rPr lang="ru-RU" sz="2200" b="1" dirty="0" err="1"/>
              <a:t>Мохэ</a:t>
            </a:r>
            <a:r>
              <a:rPr lang="ru-RU" sz="2200" b="1" dirty="0"/>
              <a:t>. Территория и расселение </a:t>
            </a:r>
            <a:r>
              <a:rPr lang="ru-RU" sz="2200" b="1" dirty="0" err="1"/>
              <a:t>мохэ</a:t>
            </a:r>
            <a:r>
              <a:rPr lang="ru-RU" sz="2200" b="1" dirty="0"/>
              <a:t>. Общественный строй. Отношения с соседними странами (Модуль Краеведение).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97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720080"/>
          </a:xfrm>
        </p:spPr>
        <p:txBody>
          <a:bodyPr>
            <a:noAutofit/>
          </a:bodyPr>
          <a:lstStyle/>
          <a:p>
            <a:r>
              <a:rPr lang="ru-RU" sz="2400" b="1" u="sng" dirty="0"/>
              <a:t>Образование государства Русь</a:t>
            </a:r>
            <a:br>
              <a:rPr lang="ru-RU" sz="2400" b="1" u="sng" dirty="0"/>
            </a:br>
            <a:r>
              <a:rPr lang="ru-RU" sz="2400" dirty="0"/>
              <a:t>Политическое развитие Европы в эпоху раннего Средневековья. Норманнский фактор в образовании европейских государств.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132856"/>
            <a:ext cx="7704856" cy="4320480"/>
          </a:xfrm>
        </p:spPr>
        <p:txBody>
          <a:bodyPr>
            <a:normAutofit/>
          </a:bodyPr>
          <a:lstStyle/>
          <a:p>
            <a:r>
              <a:rPr lang="ru-RU" sz="2400" b="1" dirty="0"/>
              <a:t>Государство </a:t>
            </a:r>
            <a:r>
              <a:rPr lang="ru-RU" sz="2400" b="1" dirty="0" err="1"/>
              <a:t>Бохай</a:t>
            </a:r>
            <a:r>
              <a:rPr lang="ru-RU" sz="2400" b="1" dirty="0"/>
              <a:t> (698 – 926 гг.) Образование государства </a:t>
            </a:r>
            <a:r>
              <a:rPr lang="ru-RU" sz="2400" b="1" dirty="0" err="1"/>
              <a:t>Бохай</a:t>
            </a:r>
            <a:r>
              <a:rPr lang="ru-RU" sz="2400" b="1" dirty="0"/>
              <a:t>. Общественный и государственный строй. Хозяйство и быт. Культура и религия. Гибель государства </a:t>
            </a:r>
            <a:r>
              <a:rPr lang="ru-RU" sz="2400" b="1" dirty="0" err="1"/>
              <a:t>Бохай</a:t>
            </a:r>
            <a:r>
              <a:rPr lang="ru-RU" sz="2400" b="1" dirty="0"/>
              <a:t>. (Модуль Краеведение).</a:t>
            </a:r>
          </a:p>
        </p:txBody>
      </p:sp>
    </p:spTree>
    <p:extLst>
      <p:ext uri="{BB962C8B-B14F-4D97-AF65-F5344CB8AC3E}">
        <p14:creationId xmlns:p14="http://schemas.microsoft.com/office/powerpoint/2010/main" val="37320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6177"/>
            <a:ext cx="7399164" cy="524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5809381"/>
            <a:ext cx="294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Ментальные карты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8717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3236"/>
            <a:ext cx="6912768" cy="575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1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u="sng" dirty="0"/>
              <a:t>Русские земли в середине XIII — XIV в.</a:t>
            </a:r>
            <a:r>
              <a:rPr lang="ru-RU" sz="2800" u="sng" dirty="0"/>
              <a:t/>
            </a:r>
            <a:br>
              <a:rPr lang="ru-RU" sz="2800" u="sng" dirty="0"/>
            </a:br>
            <a:endParaRPr lang="ru-RU" sz="28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00808"/>
            <a:ext cx="7160840" cy="468052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err="1"/>
              <a:t>Чжурчженьская</a:t>
            </a:r>
            <a:r>
              <a:rPr lang="ru-RU" b="1" dirty="0"/>
              <a:t> империя Цзин (1115-1234 гг.). </a:t>
            </a:r>
            <a:r>
              <a:rPr lang="ru-RU" b="1" dirty="0" err="1"/>
              <a:t>Чжурчжэньские</a:t>
            </a:r>
            <a:r>
              <a:rPr lang="ru-RU" b="1" dirty="0"/>
              <a:t> племена и образование государства. Хозяйство и быт. Общественный и государственный строй. Гибель Золотой империи чжурчжэней. Государство Восточное </a:t>
            </a:r>
            <a:r>
              <a:rPr lang="ru-RU" b="1" dirty="0" err="1"/>
              <a:t>Ся</a:t>
            </a:r>
            <a:r>
              <a:rPr lang="ru-RU" b="1" dirty="0"/>
              <a:t>. (1215-1233 гг.) (Модуль Краеведение).</a:t>
            </a:r>
            <a:endParaRPr lang="ru-RU" dirty="0"/>
          </a:p>
          <a:p>
            <a:r>
              <a:rPr lang="ru-RU" dirty="0"/>
              <a:t>Религиозная политика в Орде и статус православной церкви. Принятие ислама и его распространение. Русская православная церковь в условиях ордынского господства.</a:t>
            </a:r>
          </a:p>
          <a:p>
            <a:r>
              <a:rPr lang="ru-RU" dirty="0"/>
              <a:t>Сергий Радонежский. Культура и быт. Летописание. «Слово о погибели Русской земли». «</a:t>
            </a:r>
            <a:r>
              <a:rPr lang="ru-RU" dirty="0" err="1"/>
              <a:t>Задонщина</a:t>
            </a:r>
            <a:r>
              <a:rPr lang="ru-RU" dirty="0"/>
              <a:t>». Жития. Архитектура и живопись. Феофан Грек. Андрей Рублёв.</a:t>
            </a:r>
          </a:p>
          <a:p>
            <a:r>
              <a:rPr lang="ru-RU" dirty="0"/>
              <a:t>Ордынское влияние на развитие культуры и повседневную жизнь в русских землях. </a:t>
            </a:r>
            <a:endParaRPr lang="ru-RU" dirty="0" smtClean="0"/>
          </a:p>
          <a:p>
            <a:r>
              <a:rPr lang="ru-RU" b="1" dirty="0" smtClean="0"/>
              <a:t>Культура </a:t>
            </a:r>
            <a:r>
              <a:rPr lang="ru-RU" b="1" dirty="0"/>
              <a:t>и религия чжурчжэней</a:t>
            </a:r>
            <a:r>
              <a:rPr lang="ru-RU" dirty="0"/>
              <a:t> </a:t>
            </a:r>
            <a:r>
              <a:rPr lang="ru-RU" b="1" dirty="0"/>
              <a:t>(Модуль Краеведение).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8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o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pero</Template>
  <TotalTime>1675</TotalTime>
  <Words>1711</Words>
  <Application>Microsoft Office PowerPoint</Application>
  <PresentationFormat>Экран (4:3)</PresentationFormat>
  <Paragraphs>192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Times New Roman</vt:lpstr>
      <vt:lpstr>Calibri</vt:lpstr>
      <vt:lpstr>pero</vt:lpstr>
      <vt:lpstr>1_Тема Office</vt:lpstr>
      <vt:lpstr>Презентация PowerPoint</vt:lpstr>
      <vt:lpstr>Презентация PowerPoint</vt:lpstr>
      <vt:lpstr>Презентация PowerPoint</vt:lpstr>
      <vt:lpstr> Рабочая учебная программа   по истории России.  6 класс  </vt:lpstr>
      <vt:lpstr>3. Содержание курса "История России" </vt:lpstr>
      <vt:lpstr>Образование государства Русь Политическое развитие Европы в эпоху раннего Средневековья. Норманнский фактор в образовании европейских государств. </vt:lpstr>
      <vt:lpstr>Презентация PowerPoint</vt:lpstr>
      <vt:lpstr>Презентация PowerPoint</vt:lpstr>
      <vt:lpstr>Русские земли в середине XIII — XIV в. </vt:lpstr>
      <vt:lpstr>Формирование единого Русского государства </vt:lpstr>
      <vt:lpstr>  Рабочая учебная программа   по истории России. 7 класс </vt:lpstr>
      <vt:lpstr>Презентация PowerPoint</vt:lpstr>
      <vt:lpstr>Рабочая учебная программа   по истории России  8 класс </vt:lpstr>
      <vt:lpstr>8 класс</vt:lpstr>
      <vt:lpstr>Презентация PowerPoint</vt:lpstr>
      <vt:lpstr>Презентация PowerPoint</vt:lpstr>
      <vt:lpstr>Рабочая учебная программа   по истории России. 9 класс </vt:lpstr>
      <vt:lpstr>Презентация PowerPoint</vt:lpstr>
      <vt:lpstr>История. 10 класс</vt:lpstr>
      <vt:lpstr>Презентация PowerPoint</vt:lpstr>
      <vt:lpstr>Презентация PowerPoint</vt:lpstr>
      <vt:lpstr>Презентация PowerPoint</vt:lpstr>
      <vt:lpstr>Второе направление реализации  модуля «Краведение» – организация проектной и исследовательской деятельности во внеурочное время: </vt:lpstr>
      <vt:lpstr>Презентация PowerPoint</vt:lpstr>
      <vt:lpstr>Темы исследовательских работ по краеведению</vt:lpstr>
      <vt:lpstr>Презентация PowerPoint</vt:lpstr>
      <vt:lpstr>Презентация PowerPoint</vt:lpstr>
      <vt:lpstr>Продукты проектной деятельности</vt:lpstr>
      <vt:lpstr> Социальный проект «Хорольский район В Великой Отечественной войне»»  </vt:lpstr>
      <vt:lpstr>Социальный проект  «Наш «Цветной» (страницы истории  Хорольского аэродрома) </vt:lpstr>
      <vt:lpstr>Третье направление- работа с активом школьного музея, использование материалов музея и их пополнение</vt:lpstr>
      <vt:lpstr>4 направление- организация экскурсий по памятникам с.Хороль учащимися школы, выпуск брошюр, написание статей в районную газету</vt:lpstr>
      <vt:lpstr>5 направление –  работа школьной Медиастудии  «School life», создание видеолетописи с.Хороль</vt:lpstr>
      <vt:lpstr>Наши фильмы в сети Интернет</vt:lpstr>
      <vt:lpstr>Презентация PowerPoint</vt:lpstr>
      <vt:lpstr>На фестивале детского кино и телевидения «Веселая Ларга». 2022 г.</vt:lpstr>
      <vt:lpstr>Презентация PowerPoint</vt:lpstr>
      <vt:lpstr>6 направление – экскурсии в районный музей, краевые музеи, выставки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конкурс профессионального мастерства  «Учитель года-2017»</dc:title>
  <dc:creator>dom</dc:creator>
  <cp:lastModifiedBy>dom</cp:lastModifiedBy>
  <cp:revision>145</cp:revision>
  <dcterms:created xsi:type="dcterms:W3CDTF">2017-01-06T05:31:23Z</dcterms:created>
  <dcterms:modified xsi:type="dcterms:W3CDTF">2022-04-06T12:35:33Z</dcterms:modified>
</cp:coreProperties>
</file>