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2" r:id="rId3"/>
    <p:sldId id="274" r:id="rId4"/>
    <p:sldId id="275" r:id="rId5"/>
    <p:sldId id="276" r:id="rId6"/>
    <p:sldId id="294" r:id="rId7"/>
    <p:sldId id="295" r:id="rId8"/>
  </p:sldIdLst>
  <p:sldSz cx="12188825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howGuides="1">
      <p:cViewPr varScale="1">
        <p:scale>
          <a:sx n="88" d="100"/>
          <a:sy n="88" d="100"/>
        </p:scale>
        <p:origin x="510" y="90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3054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3BC5DFD-D59C-4A78-9863-7389301FC12B}" type="datetime1">
              <a:rPr lang="ru-RU" smtClean="0"/>
              <a:t>17.08.2021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4772CC64-04AB-4F40-B370-C9EC22A15BA9}" type="datetime1">
              <a:rPr lang="ru-RU" smtClean="0"/>
              <a:t>17.08.2021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dirty="0" smtClean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 smtClean="0"/>
              <a:t>Второй уровень</a:t>
            </a:r>
          </a:p>
          <a:p>
            <a:pPr lvl="2" rtl="0"/>
            <a:r>
              <a:rPr lang="ru-RU" dirty="0" smtClean="0"/>
              <a:t>Третий уровень</a:t>
            </a:r>
          </a:p>
          <a:p>
            <a:pPr lvl="3" rtl="0"/>
            <a:r>
              <a:rPr lang="ru-RU" dirty="0" smtClean="0"/>
              <a:t>Четвертый уровень</a:t>
            </a:r>
          </a:p>
          <a:p>
            <a:pPr lvl="4" rtl="0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9906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2125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2100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9095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62217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10969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ru-RU" smtClean="0"/>
              <a:pPr rtl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1822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и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 rtlCol="0">
            <a:noAutofit/>
          </a:bodyPr>
          <a:lstStyle>
            <a:lvl1pPr>
              <a:defRPr sz="5400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8E289087-3B90-4B7A-B0B3-663DF715D0C0}" type="datetime1">
              <a:rPr lang="ru-RU" smtClean="0"/>
              <a:t>17.08.2021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076F26-008E-40CD-B0DF-FD99CADBA164}" type="datetime1">
              <a:rPr lang="ru-RU" smtClean="0"/>
              <a:t>17.08.2021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и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20A7CE-0912-4C2F-926E-0DDC0C423B66}" type="datetime1">
              <a:rPr lang="ru-RU" smtClean="0"/>
              <a:t>17.08.2021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01BBC6F-1CE0-4655-9B16-DDAF1AD7C72C}" type="datetime1">
              <a:rPr lang="ru-RU" smtClean="0"/>
              <a:t>17.08.2021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22" name="Прямая соединительная линия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8" name="Пи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23" name="Прямая соединительная линия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31" name="Прямая соединительная линия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cxnSp>
        <p:nvCxnSpPr>
          <p:cNvPr id="33" name="Прямая соединительная линия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</a:bodyPr>
          <a:lstStyle>
            <a:lvl1pPr algn="l">
              <a:defRPr sz="5400" b="0" cap="none" baseline="0"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4A0BB48E-C38A-489F-B21D-27EBF8DA1A52}" type="datetime1">
              <a:rPr lang="ru-RU" smtClean="0"/>
              <a:t>17.08.2021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C824002-8F04-447D-8224-40D7ED6840A4}" type="datetime1">
              <a:rPr lang="ru-RU" smtClean="0"/>
              <a:t>17.08.2021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A510220-7851-4877-87D8-65579BB1DD91}" type="datetime1">
              <a:rPr lang="ru-RU" smtClean="0"/>
              <a:t>17.08.2021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D1B4D7-E962-4AD5-804D-44BB05D648F1}" type="datetime1">
              <a:rPr lang="ru-RU" smtClean="0"/>
              <a:t>17.08.2021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E49B0F-5FC4-452C-84B9-DC5DB8F7EAF7}" type="datetime1">
              <a:rPr lang="ru-RU" smtClean="0"/>
              <a:t>17.08.2021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C19F4E1-C9E2-4C86-91EE-CF98446AD814}" type="datetime1">
              <a:rPr lang="ru-RU" smtClean="0"/>
              <a:t>17.08.2021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rtl="0"/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"/>
          <p:cNvSpPr>
            <a:spLocks noGrp="1"/>
          </p:cNvSpPr>
          <p:nvPr>
            <p:ph type="pic" idx="1" hasCustomPrompt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 rtl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dirty="0" smtClean="0"/>
              <a:t>Щелкните значок, чтобы добавить фото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C544DC91-F540-462A-9952-3A556B4DB6D1}" type="datetime1">
              <a:rPr lang="ru-RU" smtClean="0"/>
              <a:t>17.08.2021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и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dirty="0" smtClean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 smtClean="0"/>
              <a:t>Второй уровень</a:t>
            </a:r>
          </a:p>
          <a:p>
            <a:pPr lvl="2" rtl="0"/>
            <a:r>
              <a:rPr lang="ru-RU" dirty="0" smtClean="0"/>
              <a:t>Третий уровень</a:t>
            </a:r>
          </a:p>
          <a:p>
            <a:pPr lvl="3" rtl="0"/>
            <a:r>
              <a:rPr lang="ru-RU" dirty="0" smtClean="0"/>
              <a:t>Четвертый уровень</a:t>
            </a:r>
          </a:p>
          <a:p>
            <a:pPr lvl="4" rtl="0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A4F087A6-40E8-4131-BEAB-4F5033CC1517}" type="datetime1">
              <a:rPr lang="ru-RU" smtClean="0"/>
              <a:t>17.08.2021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ru-RU" dirty="0" smtClean="0"/>
              <a:t>Добавить нижний колонтитул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8669" y="1412776"/>
            <a:ext cx="8329031" cy="2592287"/>
          </a:xfrm>
        </p:spPr>
        <p:txBody>
          <a:bodyPr rtlCol="0"/>
          <a:lstStyle/>
          <a:p>
            <a:pPr algn="ctr" rtl="0">
              <a:lnSpc>
                <a:spcPct val="100000"/>
              </a:lnSpc>
            </a:pPr>
            <a:r>
              <a:rPr lang="ru-RU" dirty="0" smtClean="0"/>
              <a:t>Физический практикум для старших классов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669" y="4797152"/>
            <a:ext cx="7516442" cy="663848"/>
          </a:xfrm>
        </p:spPr>
        <p:txBody>
          <a:bodyPr rtlCol="0"/>
          <a:lstStyle/>
          <a:p>
            <a:pPr rtl="0"/>
            <a:r>
              <a:rPr lang="ru-RU" dirty="0" smtClean="0"/>
              <a:t>Шандаров Юрий Аркадьевич</a:t>
            </a:r>
            <a:endParaRPr lang="ru-RU" dirty="0"/>
          </a:p>
        </p:txBody>
      </p:sp>
      <p:pic>
        <p:nvPicPr>
          <p:cNvPr id="1026" name="Picture 2" descr="https://gym1514uz.mskobr.ru/attach_files/logo/Logo_1514_final_3_204x107%20(1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6150" y="581024"/>
            <a:ext cx="1943100" cy="1019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kif.ras.ru/upload/medialibrary/d91/d91b2cff9d343251bb987b731ceac80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669" y="321374"/>
            <a:ext cx="12192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dirty="0"/>
              <a:t>Структура физического практикума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Краткая </a:t>
            </a:r>
            <a:r>
              <a:rPr lang="ru-RU" dirty="0" smtClean="0"/>
              <a:t>инструкция</a:t>
            </a:r>
            <a:endParaRPr lang="en-US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Выполнение задачи делится на следующие этапы: подготовка, допуск, измерение, сдача.</a:t>
            </a:r>
          </a:p>
          <a:p>
            <a:pPr marL="0" indent="0">
              <a:buNone/>
            </a:pPr>
            <a:r>
              <a:rPr lang="ru-RU" dirty="0" smtClean="0"/>
              <a:t>Во </a:t>
            </a:r>
            <a:r>
              <a:rPr lang="ru-RU" dirty="0"/>
              <a:t>время подготовки группа (3 человека) читает описание задачи и её цель, продумывает измерения и формулы для расчёта искомой величины.</a:t>
            </a:r>
          </a:p>
          <a:p>
            <a:pPr marL="0" indent="0">
              <a:buNone/>
            </a:pPr>
            <a:r>
              <a:rPr lang="ru-RU" dirty="0" smtClean="0"/>
              <a:t>Затем </a:t>
            </a:r>
            <a:r>
              <a:rPr lang="ru-RU" dirty="0"/>
              <a:t>группа должна пройти допуск — продемонстрировать преподавателю знание теории и представить план действий.</a:t>
            </a:r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случае успешного допуска можно приступать к измерениям (не позднее чем через неделю, иначе допуск «сгорит»).</a:t>
            </a:r>
          </a:p>
          <a:p>
            <a:pPr marL="0" indent="0">
              <a:buNone/>
            </a:pPr>
            <a:r>
              <a:rPr lang="ru-RU" dirty="0" smtClean="0"/>
              <a:t>Обработав </a:t>
            </a:r>
            <a:r>
              <a:rPr lang="ru-RU" dirty="0"/>
              <a:t>измерения, нужно сдать задачу. Задачу может сдавать каждый ученик отдельно со своей тетрадью. Только после сдачи выставляется оценка.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/>
        <p:txBody>
          <a:bodyPr rtlCol="0">
            <a:normAutofit lnSpcReduction="10000"/>
          </a:bodyPr>
          <a:lstStyle/>
          <a:p>
            <a:r>
              <a:rPr lang="ru-RU" dirty="0"/>
              <a:t>Условие задачи в открытом </a:t>
            </a:r>
            <a:r>
              <a:rPr lang="ru-RU" dirty="0" smtClean="0"/>
              <a:t>доступе</a:t>
            </a:r>
          </a:p>
          <a:p>
            <a:endParaRPr lang="ru-RU" dirty="0"/>
          </a:p>
          <a:p>
            <a:r>
              <a:rPr lang="ru-RU" dirty="0"/>
              <a:t>Допуск до </a:t>
            </a:r>
            <a:r>
              <a:rPr lang="ru-RU" dirty="0" smtClean="0"/>
              <a:t>эксперимента</a:t>
            </a:r>
          </a:p>
          <a:p>
            <a:endParaRPr lang="ru-RU" dirty="0"/>
          </a:p>
          <a:p>
            <a:r>
              <a:rPr lang="ru-RU" dirty="0" smtClean="0"/>
              <a:t>Измерение</a:t>
            </a:r>
          </a:p>
          <a:p>
            <a:endParaRPr lang="ru-RU" dirty="0"/>
          </a:p>
          <a:p>
            <a:r>
              <a:rPr lang="ru-RU" dirty="0"/>
              <a:t>Обработка полученных </a:t>
            </a:r>
            <a:r>
              <a:rPr lang="ru-RU" dirty="0" smtClean="0"/>
              <a:t>результатов</a:t>
            </a:r>
          </a:p>
          <a:p>
            <a:endParaRPr lang="ru-RU" dirty="0"/>
          </a:p>
          <a:p>
            <a:r>
              <a:rPr lang="ru-RU" dirty="0"/>
              <a:t>Сдача задачи</a:t>
            </a:r>
          </a:p>
          <a:p>
            <a:pPr rt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6139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Описание к задаче «Реактивный двигатель»</a:t>
            </a:r>
            <a:br>
              <a:rPr lang="ru-RU" dirty="0"/>
            </a:b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93436" y="1196752"/>
            <a:ext cx="99015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системе, изображённой на фото, стеклянная трубка может </a:t>
            </a:r>
            <a:r>
              <a:rPr lang="ru-RU" dirty="0" smtClean="0"/>
              <a:t>свободно</a:t>
            </a:r>
            <a:r>
              <a:rPr lang="en-US" dirty="0" smtClean="0"/>
              <a:t> </a:t>
            </a:r>
            <a:r>
              <a:rPr lang="ru-RU" dirty="0" smtClean="0"/>
              <a:t>раскачиваться </a:t>
            </a:r>
            <a:r>
              <a:rPr lang="ru-RU" dirty="0"/>
              <a:t>на гибком массивном шланге. Масса шланга равна </a:t>
            </a:r>
            <a:r>
              <a:rPr lang="ru-RU" dirty="0" smtClean="0"/>
              <a:t>2,6</a:t>
            </a:r>
            <a:r>
              <a:rPr lang="en-US" dirty="0" smtClean="0"/>
              <a:t> </a:t>
            </a:r>
            <a:r>
              <a:rPr lang="ru-RU" dirty="0" smtClean="0"/>
              <a:t>г,</a:t>
            </a:r>
            <a:r>
              <a:rPr lang="en-US" dirty="0" smtClean="0"/>
              <a:t> </a:t>
            </a:r>
            <a:r>
              <a:rPr lang="ru-RU" dirty="0" smtClean="0"/>
              <a:t>масса </a:t>
            </a:r>
            <a:r>
              <a:rPr lang="ru-RU" dirty="0"/>
              <a:t>трубки — </a:t>
            </a:r>
            <a:r>
              <a:rPr lang="ru-RU" dirty="0" smtClean="0"/>
              <a:t>7,0</a:t>
            </a:r>
            <a:r>
              <a:rPr lang="en-US" dirty="0" smtClean="0"/>
              <a:t> </a:t>
            </a:r>
            <a:r>
              <a:rPr lang="ru-RU" dirty="0" smtClean="0"/>
              <a:t>г</a:t>
            </a:r>
            <a:r>
              <a:rPr lang="ru-RU" dirty="0"/>
              <a:t>. Имеется линейка, секундомер, стакан для воды </a:t>
            </a:r>
            <a:r>
              <a:rPr lang="ru-RU" dirty="0" smtClean="0"/>
              <a:t>и</a:t>
            </a:r>
            <a:r>
              <a:rPr lang="en-US" dirty="0" smtClean="0"/>
              <a:t> </a:t>
            </a:r>
            <a:r>
              <a:rPr lang="ru-RU" dirty="0" smtClean="0"/>
              <a:t>весы</a:t>
            </a:r>
            <a:r>
              <a:rPr lang="ru-RU" dirty="0"/>
              <a:t>. Необходимо определить реактивную силу двумя способами, указать источники погрешности и оценить её </a:t>
            </a:r>
            <a:r>
              <a:rPr lang="ru-RU" dirty="0" smtClean="0"/>
              <a:t>величину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2148" y="2636912"/>
            <a:ext cx="4905375" cy="367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322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>
          <a:xfrm>
            <a:off x="1413892" y="274638"/>
            <a:ext cx="10168508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Допуск</a:t>
            </a:r>
            <a:endParaRPr lang="ru-RU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1413892" y="1600201"/>
            <a:ext cx="10168508" cy="4525963"/>
          </a:xfrm>
          <a:prstGeom prst="rect">
            <a:avLst/>
          </a:prstGeom>
        </p:spPr>
        <p:txBody>
          <a:bodyPr/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Euphemia" pitchFamily="34" charset="0"/>
              <a:buChar char="›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26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84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441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992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568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14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072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729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Euphemia" pitchFamily="34" charset="0"/>
              <a:buNone/>
            </a:pPr>
            <a:r>
              <a:rPr lang="ru-RU" dirty="0" smtClean="0"/>
              <a:t>Цель допуска – определить уровень подготовки к выполнению эксперимента. Ученик должен описать алгоритм эксперимента и продемонстрировать расчетную формулу, позволяющую определить искомую величину по результатам непосредственных измерений.</a:t>
            </a:r>
          </a:p>
          <a:p>
            <a:pPr marL="0" indent="0">
              <a:buFont typeface="Euphemia" pitchFamily="34" charset="0"/>
              <a:buNone/>
            </a:pPr>
            <a:r>
              <a:rPr lang="ru-RU" dirty="0" smtClean="0"/>
              <a:t>Обязательный вопрос допуска – описать источники погрешностей в данном эксперименте и предложить способы учета статистической погрешности.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5641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85900" y="274638"/>
            <a:ext cx="10096500" cy="1143000"/>
          </a:xfrm>
        </p:spPr>
        <p:txBody>
          <a:bodyPr/>
          <a:lstStyle/>
          <a:p>
            <a:r>
              <a:rPr lang="ru-RU" dirty="0" smtClean="0"/>
              <a:t>Выполнение эксперимента</a:t>
            </a: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485900" y="1600201"/>
            <a:ext cx="10096500" cy="4525963"/>
          </a:xfrm>
          <a:prstGeom prst="rect">
            <a:avLst/>
          </a:prstGeom>
        </p:spPr>
        <p:txBody>
          <a:bodyPr/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Euphemia" pitchFamily="34" charset="0"/>
              <a:buChar char="›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26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84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441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992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568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14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072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729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Euphemia" pitchFamily="34" charset="0"/>
              <a:buNone/>
            </a:pPr>
            <a:r>
              <a:rPr lang="ru-RU" dirty="0" smtClean="0"/>
              <a:t>Все результаты эксперимента ученики заносят в специальные тетради и получают подпись учителя под таблицей с данными. Эксперимент они могут делать вместе, но сдает задачу каждый сам.</a:t>
            </a:r>
          </a:p>
          <a:p>
            <a:pPr marL="0" indent="0">
              <a:buFont typeface="Euphemia" pitchFamily="34" charset="0"/>
              <a:buNone/>
            </a:pPr>
            <a:r>
              <a:rPr lang="ru-RU" dirty="0" smtClean="0"/>
              <a:t>Ученики проводят грубую оценку результата, чтобы иметь возможность перемерить некорректные результаты.</a:t>
            </a:r>
          </a:p>
          <a:p>
            <a:pPr marL="0" indent="0">
              <a:buFont typeface="Euphemia" pitchFamily="34" charset="0"/>
              <a:buNone/>
            </a:pPr>
            <a:r>
              <a:rPr lang="ru-RU" dirty="0" smtClean="0"/>
              <a:t>Обработка эксперимента может проводиться дома.</a:t>
            </a:r>
          </a:p>
          <a:p>
            <a:pPr marL="0" indent="0">
              <a:buFont typeface="Euphemia" pitchFamily="34" charset="0"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946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85900" y="274638"/>
            <a:ext cx="10096500" cy="1143000"/>
          </a:xfrm>
        </p:spPr>
        <p:txBody>
          <a:bodyPr/>
          <a:lstStyle/>
          <a:p>
            <a:r>
              <a:rPr lang="ru-RU" dirty="0" smtClean="0"/>
              <a:t>Сдача задачи</a:t>
            </a: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485900" y="1600201"/>
            <a:ext cx="10096500" cy="4525963"/>
          </a:xfrm>
          <a:prstGeom prst="rect">
            <a:avLst/>
          </a:prstGeom>
        </p:spPr>
        <p:txBody>
          <a:bodyPr/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Euphemia" pitchFamily="34" charset="0"/>
              <a:buChar char="›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26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84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441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992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568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14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072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729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Euphemia" pitchFamily="34" charset="0"/>
              <a:buNone/>
            </a:pPr>
            <a:r>
              <a:rPr lang="ru-RU" dirty="0" smtClean="0"/>
              <a:t>При сдаче задачи ученик предоставляет результаты эксперимента с рассчитанными погрешностями и отвечает на вопросы преподавателя по теме работы. Учитель может предложить ученику решить задачу, в которой используются те же законы, что и в задаче практикума. Также ученик может объяснить расхождение результатов измерения с истинными данными, при этом оценка не будет снижена.</a:t>
            </a:r>
          </a:p>
          <a:p>
            <a:pPr marL="0" indent="0">
              <a:buFont typeface="Euphemia" pitchFamily="34" charset="0"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6121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85900" y="274638"/>
            <a:ext cx="10096500" cy="1143000"/>
          </a:xfrm>
        </p:spPr>
        <p:txBody>
          <a:bodyPr/>
          <a:lstStyle/>
          <a:p>
            <a:r>
              <a:rPr lang="ru-RU" dirty="0" smtClean="0"/>
              <a:t>Критерии оценивания</a:t>
            </a: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485900" y="1600201"/>
            <a:ext cx="10096500" cy="4525963"/>
          </a:xfrm>
          <a:prstGeom prst="rect">
            <a:avLst/>
          </a:prstGeom>
        </p:spPr>
        <p:txBody>
          <a:bodyPr/>
          <a:lstStyle>
            <a:lvl1pPr marL="246888" indent="-246888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Euphemia" pitchFamily="34" charset="0"/>
              <a:buChar char="›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26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84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441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992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568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4144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0720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72968" indent="-2468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Euphemia" pitchFamily="34" charset="0"/>
              <a:buChar char="›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Euphemia" pitchFamily="34" charset="0"/>
              <a:buNone/>
            </a:pPr>
            <a:r>
              <a:rPr lang="ru-RU" dirty="0" smtClean="0"/>
              <a:t>2 – пропущен срок выполнения и сдачи задачи. Задача «сгорела»</a:t>
            </a:r>
          </a:p>
          <a:p>
            <a:pPr marL="0" indent="0">
              <a:buFont typeface="Euphemia" pitchFamily="34" charset="0"/>
              <a:buNone/>
            </a:pPr>
            <a:r>
              <a:rPr lang="ru-RU" dirty="0" smtClean="0"/>
              <a:t>3 – проведены измерения, получен результат</a:t>
            </a:r>
          </a:p>
          <a:p>
            <a:pPr marL="0" indent="0">
              <a:buFont typeface="Euphemia" pitchFamily="34" charset="0"/>
              <a:buNone/>
            </a:pPr>
            <a:r>
              <a:rPr lang="ru-RU" dirty="0" smtClean="0"/>
              <a:t>+1 балл – ученик обосновал расхождение результата с реальными данными (если оно есть) и представил расчет погрешностей</a:t>
            </a:r>
          </a:p>
          <a:p>
            <a:pPr marL="0" indent="0">
              <a:buFont typeface="Euphemia" pitchFamily="34" charset="0"/>
              <a:buNone/>
            </a:pPr>
            <a:r>
              <a:rPr lang="ru-RU" dirty="0" smtClean="0"/>
              <a:t>+1 балл – ученик правильно ответил на теоретические вопросы учителя</a:t>
            </a:r>
          </a:p>
          <a:p>
            <a:pPr marL="0" indent="0">
              <a:buFont typeface="Euphemia" pitchFamily="34" charset="0"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1649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атематика 16 х 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9082_TF02787947.potx" id="{3964D7A7-1B85-4031-AAD6-1B50F98CF473}" vid="{CAF00616-F4D4-4454-9A4A-5919532F2D53}"/>
    </a:ext>
  </a:extLst>
</a:theme>
</file>

<file path=ppt/theme/theme2.xml><?xml version="1.0" encoding="utf-8"?>
<a:theme xmlns:a="http://schemas.openxmlformats.org/drawingml/2006/main" name="Тема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по математике с символом Пи (широкоэкранный формат)</Template>
  <TotalTime>279</TotalTime>
  <Words>402</Words>
  <Application>Microsoft Office PowerPoint</Application>
  <PresentationFormat>Произвольный</PresentationFormat>
  <Paragraphs>42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Euphemia</vt:lpstr>
      <vt:lpstr>Математика 16 х 9</vt:lpstr>
      <vt:lpstr>Физический практикум для старших классов</vt:lpstr>
      <vt:lpstr>Структура физического практикума</vt:lpstr>
      <vt:lpstr>Описание к задаче «Реактивный двигатель» </vt:lpstr>
      <vt:lpstr>Презентация PowerPoint</vt:lpstr>
      <vt:lpstr>Выполнение эксперимента</vt:lpstr>
      <vt:lpstr>Сдача задачи</vt:lpstr>
      <vt:lpstr>Критерии оценивания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Экспериментальные методы в физике Спецкурс для 8-9 классов</dc:title>
  <dc:creator>Юрий</dc:creator>
  <cp:lastModifiedBy>Юрий</cp:lastModifiedBy>
  <cp:revision>21</cp:revision>
  <dcterms:created xsi:type="dcterms:W3CDTF">2021-08-17T15:51:51Z</dcterms:created>
  <dcterms:modified xsi:type="dcterms:W3CDTF">2021-08-17T20:31:04Z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