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7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6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1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7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0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F5C2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6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29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9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8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F5C201"/>
                </a:solidFill>
              </a:rPr>
              <a:pPr/>
              <a:t>02.11.2022</a:t>
            </a:fld>
            <a:endParaRPr lang="ru-RU">
              <a:solidFill>
                <a:srgbClr val="F5C20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F5C201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48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kiro.ru/activities/cnppm/pelican/" TargetMode="External"/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spreadsheets/d/1atLRNKxyNt-J9MbnfiwAQBaXWlYn4LRN4vwiXKMpob8/edit?usp=sharing" TargetMode="External"/><Relationship Id="rId4" Type="http://schemas.openxmlformats.org/officeDocument/2006/relationships/hyperlink" Target="https://t.me/AsNasP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8159824" cy="33123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Приморский краевой институт развития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Ц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ентр непрерывного повышения профессионального мастерства </a:t>
            </a:r>
            <a:b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Региональный </a:t>
            </a: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>наставнический 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центр</a:t>
            </a:r>
            <a:b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200" b="1" dirty="0">
                <a:latin typeface="Times New Roman"/>
                <a:ea typeface="Times New Roman"/>
              </a:rPr>
              <a:t/>
            </a:r>
            <a:br>
              <a:rPr lang="ru-RU" sz="2200" b="1" dirty="0">
                <a:latin typeface="Times New Roman"/>
                <a:ea typeface="Times New Roman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программно-методического сопровождения Целевой модели наставничества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589240"/>
            <a:ext cx="4824536" cy="72008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8486"/>
            <a:ext cx="2520280" cy="271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3"/>
          <a:srcRect l="6887" t="13703" r="53427" b="61224"/>
          <a:stretch/>
        </p:blipFill>
        <p:spPr bwMode="auto">
          <a:xfrm>
            <a:off x="6372200" y="4241244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969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(содержание программы должно соответствовать Положение о системе наставничества в ОО)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Пояснительная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  с описанием контекста образовательной организации, целей  и задач Программы.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положения. 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ОО по реализации программы наставничества в ОО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 наставничества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Мониторинг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реализации Программы	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Персонализированные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наставничества (структура)</a:t>
            </a:r>
          </a:p>
          <a:p>
            <a:pPr marL="109728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Приложения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(шаблон наставнической практики)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74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34178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программы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ОО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65816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оценка качества реализации Программы -  мониторинг процесса реализации программы наставничества, который оценивает сильные и слабые стороны программы  наставничества; возможности программы наставничества и риски ее реализации; процент реализации наставнических проектов, количество готовых к диссеминации наставнических практик; сформированные базы данных, банк персонализированных программ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(другие показатели);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оценка мотивационно-личностного,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профессионального роста участников, динамики образовательных результатов - мониторинг влияния программы на всех участников, результатом которого является развитие гибких навыков, необходимых для гармоничной личности; уровня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осознанности участников в вопросах саморазвития и профессионального образования; степени включенности обучающихся в образовательные процессы организации; качества адаптации молодого специалиста на месте работы, удовлетворенности педагогов собственной профессиональной деятельностью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3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программы наставничества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521800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наставнического сопровождения наставляемых осуществляется следующими способами: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выбор ОО)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куратором наставнической деятельности и сторонним экспертом отзывов о результатах работы наставнической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пары/группы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реализации  программы наставничества;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качественные и количественные отчеты о реализации и инициации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 в том числе и сетевых,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одаренных, высокомотивированных обучающихся, обучающихся с трудностями  в обучении,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поведением и др.; педагогов с различными дефицитами, молодых педагогов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продукты совместной интеллектуальной деятельности наставников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(индивидуальные карты, визуализированные  траектории, маршруты, программы  и др.);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дневники самонаблюдения наставников;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методического кейса у наставника;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принадлежность к сообществу наставников; </a:t>
            </a:r>
          </a:p>
          <a:p>
            <a:pPr marL="109728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(другие показатели по выбору ОО)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84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успешного мониторинга будет: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93808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-  «упаковка</a:t>
            </a:r>
            <a:r>
              <a:rPr lang="ru-RU" dirty="0"/>
              <a:t>» реализуемой </a:t>
            </a:r>
            <a:r>
              <a:rPr lang="ru-RU" dirty="0" smtClean="0"/>
              <a:t>персонализированной </a:t>
            </a:r>
            <a:r>
              <a:rPr lang="ru-RU" dirty="0"/>
              <a:t>программы наставничества в лучшую практику в случае соответствия фактических целевых показателей реализации  дорожной карты и программы наставничества планируемым. Лучшие практики наставничества публикуются на сайте ОО и рекомендуются к распространению на муниципальном  и региональном уровнях;</a:t>
            </a:r>
          </a:p>
          <a:p>
            <a:pPr marL="109728" indent="0" algn="just">
              <a:buNone/>
            </a:pPr>
            <a:r>
              <a:rPr lang="ru-RU" dirty="0"/>
              <a:t>- доработка и внесение изменений в дорожную карту и персонализированную программу  наставничества — в случае отклонения фактических целевых показателей  реализации дорожной карты внедрения Целевой модели наставничества и программы наставничества от планируемых.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35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36004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88184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Цели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персонализированной программы должны быть сформулированы с учетом Положения о системе  наставничества в образовательной организации.</a:t>
            </a:r>
          </a:p>
          <a:p>
            <a:pPr marL="109728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Персонализированная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наставничества имеет форму, установленную образовательной организацией. По завершении реализации персонализированной программы, в случае соответствия фактических целевых показателей дорожной карты  планируемым результатам  персонализированной программы наставничества ее следует «упаковать» в  наставническую практику, готовую для диссеминации. </a:t>
            </a:r>
          </a:p>
          <a:p>
            <a:pPr marL="109728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Персонализированные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наставничества  включаются в школьный банк программ и размещаются на сайте ОО. После экспертизы  персонализированные программы должны быть описаны как лучшие практики по форме, утвержденной ОО.</a:t>
            </a:r>
          </a:p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персонализированной программы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Наставляемый(-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Ролевая модель («учитель-учитель» и т.п.)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реализации (индивидуальная, групповая и т.п.)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План/дорожная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проектный продукт (в случае если программа имеет форму проекта)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взаимодействия (в случае если программа имеет форму  сетевого проекта)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27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наставнической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карта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автора опыта, e-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ОО, в котором работает автор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лучшей педагогической практики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lv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практики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с описанием цели, результатов практики наставничества, ролевой модели. </a:t>
            </a: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содержания (форм, способов, событий) наставнической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наставника может содержать: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 видеоматериалы, диагностика дефицитов; анкеты; опросники; листы наблюдений; методические рекомендации; пособия; памятки; описание техник, технологий, методик,  направленных  на решение приоритетных задач данной практики. Ссылки на публикации о практики в сети Интернет.</a:t>
            </a:r>
          </a:p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36004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	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60258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4000" dirty="0" smtClean="0">
              <a:solidFill>
                <a:srgbClr val="D1282E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4000" dirty="0" smtClean="0">
                <a:solidFill>
                  <a:srgbClr val="D1282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Региональный </a:t>
            </a:r>
            <a:r>
              <a:rPr lang="ru-RU" sz="4000" dirty="0" smtClean="0">
                <a:solidFill>
                  <a:srgbClr val="D1282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наставнический центр </a:t>
            </a:r>
            <a:r>
              <a:rPr lang="en-US" sz="1400" dirty="0">
                <a:solidFill>
                  <a:srgbClr val="D1282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https://pkiro.ru/activities/proekty/regionalnyj-nastavnicheskij-czentr-primorskogo-kraya</a:t>
            </a:r>
            <a:r>
              <a:rPr lang="en-US" sz="1400" dirty="0" smtClean="0">
                <a:solidFill>
                  <a:srgbClr val="D1282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400" dirty="0" smtClean="0">
                <a:solidFill>
                  <a:srgbClr val="D1282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109728" indent="0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Приморский клуб пеликанов </a:t>
            </a:r>
          </a:p>
          <a:p>
            <a:pPr marL="109728" indent="0">
              <a:buNone/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://pkiro.ru/activities/cnppm/pelican</a:t>
            </a:r>
            <a:r>
              <a:rPr lang="en-US" sz="1600" dirty="0" smtClean="0">
                <a:hlinkClick r:id="rId3"/>
              </a:rPr>
              <a:t>/</a:t>
            </a:r>
            <a:r>
              <a:rPr lang="ru-RU" sz="1600" dirty="0" smtClean="0"/>
              <a:t> </a:t>
            </a:r>
          </a:p>
          <a:p>
            <a:pPr marL="109728" indent="0">
              <a:buNone/>
            </a:pPr>
            <a:endParaRPr lang="ru-RU" sz="2400" b="1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Ассоциация молодых педагогов Приморского края</a:t>
            </a:r>
          </a:p>
          <a:p>
            <a:pPr marL="109728" indent="0">
              <a:buNone/>
            </a:pPr>
            <a:r>
              <a:rPr lang="en-US" sz="1400" dirty="0">
                <a:solidFill>
                  <a:srgbClr val="00B050"/>
                </a:solidFill>
                <a:hlinkClick r:id="rId4"/>
              </a:rPr>
              <a:t>https://</a:t>
            </a:r>
            <a:r>
              <a:rPr lang="en-US" sz="1400" dirty="0" smtClean="0">
                <a:solidFill>
                  <a:srgbClr val="00B050"/>
                </a:solidFill>
                <a:hlinkClick r:id="rId4"/>
              </a:rPr>
              <a:t>t.me/AsNasPK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endParaRPr lang="ru-RU" sz="14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ru-RU" sz="1400" dirty="0" smtClean="0">
                <a:solidFill>
                  <a:srgbClr val="00B050"/>
                </a:solidFill>
              </a:rPr>
              <a:t> </a:t>
            </a:r>
          </a:p>
          <a:p>
            <a:pPr marL="109728" indent="0">
              <a:buNone/>
            </a:pPr>
            <a:r>
              <a:rPr lang="ru-RU" sz="1400" dirty="0" smtClean="0">
                <a:solidFill>
                  <a:srgbClr val="00B050"/>
                </a:solidFill>
                <a:hlinkClick r:id="rId5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hlinkClick r:id="rId5"/>
              </a:rPr>
              <a:t>https</a:t>
            </a:r>
            <a:r>
              <a:rPr lang="en-US" sz="1400" dirty="0">
                <a:solidFill>
                  <a:srgbClr val="00B050"/>
                </a:solidFill>
                <a:hlinkClick r:id="rId5"/>
              </a:rPr>
              <a:t>://</a:t>
            </a:r>
            <a:r>
              <a:rPr lang="en-US" sz="1400" dirty="0" smtClean="0">
                <a:solidFill>
                  <a:srgbClr val="00B050"/>
                </a:solidFill>
                <a:hlinkClick r:id="rId5"/>
              </a:rPr>
              <a:t>docs.google.com/spreadsheets/d/1atLRNKxyNt-J9MbnfiwAQBaXWlYn4LRN4vwiXKMpob8/edit?usp=sharing</a:t>
            </a:r>
            <a:r>
              <a:rPr lang="ru-RU" sz="1400" dirty="0" smtClean="0">
                <a:solidFill>
                  <a:srgbClr val="00B050"/>
                </a:solidFill>
              </a:rPr>
              <a:t>  </a:t>
            </a:r>
            <a:r>
              <a:rPr lang="ru-RU" sz="2400" dirty="0" smtClean="0">
                <a:solidFill>
                  <a:srgbClr val="00B050"/>
                </a:solidFill>
              </a:rPr>
              <a:t>Регистрация на </a:t>
            </a:r>
            <a:r>
              <a:rPr lang="ru-RU" sz="2400" dirty="0" err="1" smtClean="0">
                <a:solidFill>
                  <a:srgbClr val="00B050"/>
                </a:solidFill>
              </a:rPr>
              <a:t>вебинар</a:t>
            </a:r>
            <a:endParaRPr lang="ru-RU" sz="2400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1319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50405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муниципальных и региональной систем наставничества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5218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Реализация </a:t>
            </a:r>
            <a:r>
              <a:rPr lang="ru-RU" sz="3600" dirty="0" smtClean="0"/>
              <a:t>различных моделей наставничества обучающихся.</a:t>
            </a:r>
          </a:p>
          <a:p>
            <a:pPr algn="just"/>
            <a:r>
              <a:rPr lang="ru-RU" sz="3600" dirty="0" smtClean="0"/>
              <a:t>Формирование  </a:t>
            </a:r>
            <a:r>
              <a:rPr lang="ru-RU" sz="3600" dirty="0" smtClean="0"/>
              <a:t>баз наставников и наставляемых</a:t>
            </a:r>
            <a:r>
              <a:rPr lang="ru-RU" sz="3600" dirty="0"/>
              <a:t>. </a:t>
            </a:r>
            <a:endParaRPr lang="ru-RU" sz="3600" dirty="0" smtClean="0"/>
          </a:p>
          <a:p>
            <a:pPr algn="just"/>
            <a:r>
              <a:rPr lang="ru-RU" sz="3600" dirty="0" smtClean="0"/>
              <a:t>Формирование  </a:t>
            </a:r>
            <a:r>
              <a:rPr lang="ru-RU" sz="3600" dirty="0"/>
              <a:t>и пополнение банка программ наставничества.</a:t>
            </a:r>
          </a:p>
          <a:p>
            <a:pPr algn="just"/>
            <a:r>
              <a:rPr lang="ru-RU" sz="3600" dirty="0" smtClean="0"/>
              <a:t>Формирование </a:t>
            </a:r>
            <a:r>
              <a:rPr lang="ru-RU" sz="3600" dirty="0" smtClean="0"/>
              <a:t>банка лучших наставнических </a:t>
            </a:r>
            <a:r>
              <a:rPr lang="ru-RU" sz="3600" dirty="0" smtClean="0"/>
              <a:t>практик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800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701824"/>
          </a:xfrm>
        </p:spPr>
        <p:txBody>
          <a:bodyPr/>
          <a:lstStyle/>
          <a:p>
            <a:r>
              <a:rPr lang="ru-RU" dirty="0" smtClean="0"/>
              <a:t>Обязательные документы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55000" lnSpcReduction="20000"/>
          </a:bodyPr>
          <a:lstStyle/>
          <a:p>
            <a:endParaRPr lang="ru-RU" sz="3600" dirty="0"/>
          </a:p>
          <a:p>
            <a:pPr algn="jus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«Об утверждении положения о системе наставничества педагогических работников в образовательной организации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09728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приложениями: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Положение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системе наставничества педагогических работников в образовательной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109728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Дорожная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(план мероприятий) по реализации Положения о системе наставничества педагогических работников в образовательной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организации).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Приказ(ы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 закреплении наставнических пар/групп с письменного согласия их участников на возложение на них дополнительных обязанностей, связанных с наставнической деятельностью </a:t>
            </a:r>
          </a:p>
          <a:p>
            <a:pPr algn="just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наставничества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0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Структура  </a:t>
            </a:r>
            <a:r>
              <a:rPr lang="ru-RU" dirty="0"/>
              <a:t>Положения о программе наставничества,  </a:t>
            </a:r>
            <a:endParaRPr lang="ru-RU" dirty="0" smtClean="0"/>
          </a:p>
          <a:p>
            <a:r>
              <a:rPr lang="ru-RU" dirty="0" smtClean="0"/>
              <a:t>Примерное  Положение</a:t>
            </a:r>
          </a:p>
          <a:p>
            <a:r>
              <a:rPr lang="ru-RU" dirty="0" smtClean="0"/>
              <a:t>Примерная  </a:t>
            </a:r>
            <a:r>
              <a:rPr lang="ru-RU" b="1" dirty="0"/>
              <a:t>Программа наставничества в образовательной организации, включающая персонализированные программы наставничества различных форм и моделей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02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6176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стимулированию и мотивированию наставничества в ОО.</a:t>
            </a:r>
          </a:p>
          <a:p>
            <a:pPr lvl="0" algn="just"/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Примерное положение о системе наставничества в образовательной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Примерная дорожная карта (план мероприятий) по реализации Положения о системе наставничества в образовательной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соглашения о сотрудничестве образовательной организации с социальным партнером-наставником.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базы наставляемых.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реестра наставников.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внедрения Программ наставничества в образовательной организации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наставничества в образовательной организации, включающая персонализированные программы наставничества различных форм и моделей.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78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стимулирующих выплатах педагогическим работникам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05776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 по следующим показателям: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персонализированных программ наставничества.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формировании и пополнении школьного, муниципального, регионального  банка наставнических практик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дифференцируется по уровням).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опыта наставничества в  ОО, в муниципалитете, в регионе (семинары,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методическое объединение наставников, конференции, фестивали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наставнических проектах (школьного, муниципального, регионального уровней)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конкурсном движении муниципального, регионального уровней.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1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269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809832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Наставническая деятельность осуществляется на основании настоящего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Положения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«Дорожной карты»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внедрения Целевой модели 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Программы наставничества О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О.</a:t>
            </a: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 наставничества разрабатывается куратором (с участием наставников) и включает в себя:</a:t>
            </a: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реализуемые в ОО формы наставничества («ученик - ученик»; «учитель - учитель»; «студент - ученик», «учитель-ученик», «социальный партнер- ученик») с учетом вариаций ролевых моделей по каждой форме («опытный педагог-молодой педагог», «молодой педагог – опытный педагог/группа»,  «директор ОО - педагог», «молодой педагог-куратор  – группа учащихся»,  «педагог-куратор детских наставнических практик –группа учащихся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», «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учащийся-наставник – группа наставляемых», «социальный партнер – группа учащихся»,  «студент –группа учащихся» и т.п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.)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персонализированные программы наставничества, разработанные наставниками для сопровождения наставляемых по каждой форме наставничества с учетом выбранной ролевой модели.</a:t>
            </a: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Возможные форматы наставничества с учетом условий и целей наставничества:</a:t>
            </a: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Виртуальное (дистанционное) наставничество;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Краткосрочное или целеполагающее наставничество;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Реверсивное наставничество;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Ситуационное наставничество;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Скоростное наставничество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8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341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88184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наставничества в образовательной организации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 с описание целей, задач и формирующих их действий, направленный на организацию взаимоотношений наставника и наставляемого/группы  в конкретных формах для получения ожидаемых результатов.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наставничества в образовательной организации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инвариантной частью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нормативного сопровождения  наставничества,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вариативной частью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которой являются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персонализированные программы наставничества.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9728" indent="0" algn="just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краткосрочная программа (от 3 месяцев до 1 года), реализуемая в конкретной форме и модели, разработанная конкретным наставником для наставляемого/группы, которая входит в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наставничества в образовательной организации.  Персонализированная программа наставничества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иметь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 проекта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включающего описание формы и модели  наставничества, участников наставнической деятельности, направления наставнической деятельности и перечень мероприятий, нацеленных на устранение выявленных затруднений/проблем наставляемого/группы и достижение ожидаемых результатов.</a:t>
            </a:r>
          </a:p>
          <a:p>
            <a:pPr marL="109728" indent="0" algn="just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иметь форму, установленную образовательной организации, в том числе после ее реализации включать описанную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наставническую практику.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72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1057</Words>
  <Application>Microsoft Office PowerPoint</Application>
  <PresentationFormat>Экран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Приморский краевой институт развития образования Центр непрерывного повышения профессионального мастерства  Региональный наставнический центр    Разработка программно-методического сопровождения Целевой модели наставничества </vt:lpstr>
      <vt:lpstr>     </vt:lpstr>
      <vt:lpstr>Задачи муниципальных и региональной систем наставничества</vt:lpstr>
      <vt:lpstr>Обязательные документы ОО</vt:lpstr>
      <vt:lpstr>Методические рекомендации</vt:lpstr>
      <vt:lpstr>Приложения</vt:lpstr>
      <vt:lpstr>локальный нормативный акт «О стимулирующих выплатах педагогическим работникам»</vt:lpstr>
      <vt:lpstr>Презентация PowerPoint</vt:lpstr>
      <vt:lpstr>Презентация PowerPoint</vt:lpstr>
      <vt:lpstr>Презентация PowerPoint</vt:lpstr>
      <vt:lpstr>Мониторинг программы наставничества ОО </vt:lpstr>
      <vt:lpstr>Мониторинг программы наставничества ОО</vt:lpstr>
      <vt:lpstr>Результатом успешного мониторинга будет: </vt:lpstr>
      <vt:lpstr>Персонализированная программа наставничества</vt:lpstr>
      <vt:lpstr>Форма наставнической практики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программно-методического сопровождения Целевой модели наставничества </dc:title>
  <dc:creator>Юлия А. Сеничева</dc:creator>
  <cp:lastModifiedBy>Юлия А. Сеничева</cp:lastModifiedBy>
  <cp:revision>12</cp:revision>
  <dcterms:created xsi:type="dcterms:W3CDTF">2022-11-01T11:17:40Z</dcterms:created>
  <dcterms:modified xsi:type="dcterms:W3CDTF">2022-11-02T03:34:26Z</dcterms:modified>
</cp:coreProperties>
</file>