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</p:sldIdLst>
  <p:sldSz cx="9144000" cy="6858000" type="screen4x3"/>
  <p:notesSz cx="6858000" cy="9144000"/>
  <p:embeddedFontLst>
    <p:embeddedFont>
      <p:font typeface="Tomat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8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hop-master.ru/adds/scrapbooking/19473-skrap-nabor-o-zima-1.html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838200" y="1556792"/>
            <a:ext cx="6758136" cy="4596537"/>
            <a:chOff x="960721" y="2955212"/>
            <a:chExt cx="7320372" cy="1179540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6555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Мастер-класс «Организация работы над социальным проектом»</a:t>
              </a:r>
              <a:endPara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60721" y="11670394"/>
              <a:ext cx="5447599" cy="3080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Автор: Омельяненко Светлана Валентиновна заместитель директора по ВР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МОБУ СОШ № 34 ЛГО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53200" y="5334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«Новогодний десант»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36" y="609600"/>
            <a:ext cx="5988345" cy="44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05936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Спасибо за внимание!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Успехов в социальном проектировании.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437353" y="2647048"/>
            <a:ext cx="6336704" cy="2866556"/>
            <a:chOff x="607288" y="-815361"/>
            <a:chExt cx="7925152" cy="49287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577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00" dirty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err="1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Искитимского</a:t>
              </a: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Новосибирской области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8"/>
              <a:ext cx="6491880" cy="635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Сайт</a:t>
              </a:r>
              <a:r>
                <a:rPr lang="en-US" b="1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hlinkClick r:id="rId2"/>
                </a:rPr>
                <a:t> http://linda6035.ucoz.ru/</a:t>
              </a:r>
              <a:r>
                <a:rPr lang="ru-RU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r>
                <a:rPr lang="en-US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r>
                <a:rPr lang="ru-RU" dirty="0" smtClean="0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endParaRPr lang="ru-RU" dirty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764704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Информационные источники</a:t>
            </a:r>
          </a:p>
          <a:p>
            <a:pPr algn="ctr"/>
            <a:r>
              <a:rPr lang="ru-RU" sz="1600" dirty="0">
                <a:latin typeface="Tomato" pitchFamily="2" charset="0"/>
                <a:hlinkClick r:id="rId3"/>
              </a:rPr>
              <a:t>Скрап-набор</a:t>
            </a:r>
            <a:endParaRPr lang="ru-RU" sz="1600" dirty="0">
              <a:latin typeface="Tomat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432" y="556892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На момент создания ресурса ссылки являются активными</a:t>
            </a:r>
            <a:endParaRPr lang="ru-RU" sz="1600" b="1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Социальное проектирование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Социальное проектирование</a:t>
            </a:r>
            <a:r>
              <a:rPr lang="ru-RU" dirty="0"/>
              <a:t>  - это способ выражения идеи улучшения состояния окружающей среды, языком конкретных целей и задач, мер и действий по их достижению, а также описание необходимых ресурсов для практической реализации замысла и конкретных сроков воплощения описываемой идеи.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«Новогодний десант»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Как формулировать проблему и расписывать 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Важно с первого абзаца четко обозначить решаемую проблему в направленность вашего проекта.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/>
              <a:t>В актуальности не должно быть «воды</a:t>
            </a:r>
            <a:r>
              <a:rPr lang="ru-RU" i="1" dirty="0" smtClean="0"/>
              <a:t>».</a:t>
            </a:r>
          </a:p>
          <a:p>
            <a:r>
              <a:rPr lang="ru-RU" i="1" dirty="0"/>
              <a:t>Если вы делаете крупный проект, обязательным будет научное обоснование актуальности проекта:</a:t>
            </a:r>
            <a:r>
              <a:rPr lang="ru-RU" dirty="0"/>
              <a:t> </a:t>
            </a:r>
            <a:r>
              <a:rPr lang="ru-RU" sz="2800" dirty="0"/>
              <a:t>результаты опросов, </a:t>
            </a:r>
            <a:r>
              <a:rPr lang="ru-RU" sz="2800" dirty="0" smtClean="0"/>
              <a:t>диаграммы, </a:t>
            </a:r>
            <a:r>
              <a:rPr lang="ru-RU" sz="2800" dirty="0"/>
              <a:t>диагностика целевой группы и т.д.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579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«Новогодний десант»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Схема формулирования 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ru-RU" dirty="0"/>
              <a:t>«До сих пор ничего не сделано для того, чтобы...» </a:t>
            </a:r>
            <a:endParaRPr lang="ru-RU" dirty="0" smtClean="0"/>
          </a:p>
          <a:p>
            <a:r>
              <a:rPr lang="ru-RU" dirty="0"/>
              <a:t>«Все меры </a:t>
            </a:r>
            <a:r>
              <a:rPr lang="ru-RU" dirty="0" smtClean="0"/>
              <a:t>оказываются малоэффективными»</a:t>
            </a:r>
          </a:p>
          <a:p>
            <a:r>
              <a:rPr lang="ru-RU" dirty="0"/>
              <a:t>«То, что делалось до сих пор, не принесло результатов</a:t>
            </a:r>
            <a:r>
              <a:rPr lang="ru-RU" dirty="0" smtClean="0"/>
              <a:t>...»</a:t>
            </a:r>
          </a:p>
          <a:p>
            <a:r>
              <a:rPr lang="ru-RU" dirty="0" smtClean="0"/>
              <a:t>«</a:t>
            </a:r>
            <a:r>
              <a:rPr lang="ru-RU" dirty="0"/>
              <a:t>У жителей нашего микрорайона нет ясности в том, что…»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9150" y="5867400"/>
            <a:ext cx="111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«Новогодний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Десант»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Примеры запоминающихся названий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( из опыта работы)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«Копейка рубль бережет»</a:t>
            </a:r>
          </a:p>
          <a:p>
            <a:r>
              <a:rPr lang="ru-RU" b="1" dirty="0">
                <a:solidFill>
                  <a:srgbClr val="00B050"/>
                </a:solidFill>
              </a:rPr>
              <a:t>«Грамоте учиться – всегда пригодится»</a:t>
            </a:r>
          </a:p>
          <a:p>
            <a:r>
              <a:rPr lang="ru-RU" b="1" dirty="0">
                <a:solidFill>
                  <a:srgbClr val="0033CC"/>
                </a:solidFill>
              </a:rPr>
              <a:t>«Мал городок, да дорог»</a:t>
            </a:r>
          </a:p>
          <a:p>
            <a:r>
              <a:rPr lang="ru-RU" b="1" dirty="0">
                <a:solidFill>
                  <a:srgbClr val="FF0000"/>
                </a:solidFill>
              </a:rPr>
              <a:t>«САНОТРЯД  спешит на помощь»</a:t>
            </a:r>
          </a:p>
          <a:p>
            <a:r>
              <a:rPr lang="ru-RU" b="1" dirty="0">
                <a:solidFill>
                  <a:srgbClr val="002060"/>
                </a:solidFill>
              </a:rPr>
              <a:t>«Ликбез о ЧС»</a:t>
            </a:r>
          </a:p>
          <a:p>
            <a:r>
              <a:rPr lang="ru-RU" b="1" dirty="0">
                <a:solidFill>
                  <a:srgbClr val="FFC000"/>
                </a:solidFill>
              </a:rPr>
              <a:t>«Живая радуга»</a:t>
            </a:r>
          </a:p>
          <a:p>
            <a:r>
              <a:rPr lang="ru-RU" b="1" dirty="0">
                <a:solidFill>
                  <a:srgbClr val="00B050"/>
                </a:solidFill>
              </a:rPr>
              <a:t>«Потомки победителей»</a:t>
            </a:r>
          </a:p>
          <a:p>
            <a:r>
              <a:rPr lang="ru-RU" b="1" dirty="0">
                <a:solidFill>
                  <a:schemeClr val="accent2"/>
                </a:solidFill>
              </a:rPr>
              <a:t>«По долинам, и по взгорьям»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5715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«Новогодний десант»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Н</a:t>
            </a:r>
            <a:r>
              <a:rPr lang="ru-RU" sz="3600" b="1" dirty="0" smtClean="0">
                <a:solidFill>
                  <a:srgbClr val="7030A0"/>
                </a:solidFill>
              </a:rPr>
              <a:t>аправления </a:t>
            </a:r>
            <a:r>
              <a:rPr lang="ru-RU" sz="3600" b="1" dirty="0">
                <a:solidFill>
                  <a:srgbClr val="7030A0"/>
                </a:solidFill>
              </a:rPr>
              <a:t>социального проектирования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г</a:t>
            </a:r>
            <a:r>
              <a:rPr lang="ru-RU" dirty="0" smtClean="0"/>
              <a:t>ражданско-патриотическое</a:t>
            </a:r>
            <a:endParaRPr lang="ru-RU" dirty="0"/>
          </a:p>
          <a:p>
            <a:pPr lvl="0"/>
            <a:r>
              <a:rPr lang="ru-RU" dirty="0"/>
              <a:t>э</a:t>
            </a:r>
            <a:r>
              <a:rPr lang="ru-RU" dirty="0" smtClean="0"/>
              <a:t>кологическое</a:t>
            </a:r>
            <a:endParaRPr lang="ru-RU" dirty="0"/>
          </a:p>
          <a:p>
            <a:pPr lvl="0"/>
            <a:r>
              <a:rPr lang="ru-RU" dirty="0"/>
              <a:t>р</a:t>
            </a:r>
            <a:r>
              <a:rPr lang="ru-RU" dirty="0" smtClean="0"/>
              <a:t>егионоведение</a:t>
            </a:r>
            <a:endParaRPr lang="ru-RU" dirty="0"/>
          </a:p>
          <a:p>
            <a:pPr lvl="0"/>
            <a:r>
              <a:rPr lang="ru-RU" dirty="0"/>
              <a:t>м</a:t>
            </a:r>
            <a:r>
              <a:rPr lang="ru-RU" dirty="0" smtClean="0"/>
              <a:t>едицина </a:t>
            </a:r>
            <a:r>
              <a:rPr lang="ru-RU" dirty="0"/>
              <a:t>и здоровье</a:t>
            </a:r>
          </a:p>
          <a:p>
            <a:pPr lvl="0"/>
            <a:r>
              <a:rPr lang="ru-RU" dirty="0"/>
              <a:t>б</a:t>
            </a:r>
            <a:r>
              <a:rPr lang="ru-RU" dirty="0" smtClean="0"/>
              <a:t>езопасность </a:t>
            </a:r>
            <a:endParaRPr lang="ru-RU" dirty="0"/>
          </a:p>
          <a:p>
            <a:pPr lvl="0"/>
            <a:r>
              <a:rPr lang="ru-RU" dirty="0"/>
              <a:t>к</a:t>
            </a:r>
            <a:r>
              <a:rPr lang="ru-RU" dirty="0" smtClean="0"/>
              <a:t>ультурная </a:t>
            </a:r>
            <a:r>
              <a:rPr lang="ru-RU" dirty="0"/>
              <a:t>среда</a:t>
            </a:r>
          </a:p>
          <a:p>
            <a:r>
              <a:rPr lang="ru-RU" dirty="0"/>
              <a:t>д</a:t>
            </a:r>
            <a:r>
              <a:rPr lang="ru-RU" smtClean="0"/>
              <a:t>ругое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563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«Новогодний десант»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Названия рабочих групп (ролей)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«Первые в совете, первые </a:t>
            </a:r>
            <a:r>
              <a:rPr lang="ru-RU" b="1" i="1" dirty="0" smtClean="0">
                <a:solidFill>
                  <a:schemeClr val="accent2"/>
                </a:solidFill>
              </a:rPr>
              <a:t>…»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«Семь раз опроси, один </a:t>
            </a:r>
            <a:r>
              <a:rPr lang="ru-RU" b="1" i="1" dirty="0" smtClean="0">
                <a:solidFill>
                  <a:srgbClr val="0070C0"/>
                </a:solidFill>
              </a:rPr>
              <a:t>раз…»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>
                <a:solidFill>
                  <a:srgbClr val="00B050"/>
                </a:solidFill>
              </a:rPr>
              <a:t>Иногда не нужен учёный, а </a:t>
            </a:r>
            <a:r>
              <a:rPr lang="ru-RU" b="1" i="1" dirty="0" smtClean="0">
                <a:solidFill>
                  <a:srgbClr val="00B050"/>
                </a:solidFill>
              </a:rPr>
              <a:t>нужен…»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sz="3000" b="1" i="1" dirty="0">
                <a:solidFill>
                  <a:srgbClr val="002060"/>
                </a:solidFill>
              </a:rPr>
              <a:t>«Не место красит человека, а хорошее </a:t>
            </a:r>
            <a:r>
              <a:rPr lang="ru-RU" sz="3000" b="1" i="1" dirty="0" smtClean="0">
                <a:solidFill>
                  <a:srgbClr val="002060"/>
                </a:solidFill>
              </a:rPr>
              <a:t>…»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«</a:t>
            </a:r>
            <a:r>
              <a:rPr lang="ru-RU" b="1" i="1" dirty="0">
                <a:solidFill>
                  <a:schemeClr val="accent6"/>
                </a:solidFill>
              </a:rPr>
              <a:t>Что напечатано принтером, не </a:t>
            </a:r>
            <a:r>
              <a:rPr lang="ru-RU" b="1" i="1" dirty="0" smtClean="0">
                <a:solidFill>
                  <a:schemeClr val="accent6"/>
                </a:solidFill>
              </a:rPr>
              <a:t>вырубишь…»</a:t>
            </a:r>
            <a:endParaRPr lang="ru-RU" dirty="0">
              <a:solidFill>
                <a:schemeClr val="accent6"/>
              </a:solidFill>
            </a:endParaRPr>
          </a:p>
          <a:p>
            <a:r>
              <a:rPr lang="ru-RU" b="1" i="1" dirty="0">
                <a:solidFill>
                  <a:srgbClr val="00B050"/>
                </a:solidFill>
              </a:rPr>
              <a:t>«Медпомощь изучай, друга </a:t>
            </a:r>
            <a:r>
              <a:rPr lang="ru-RU" b="1" i="1" dirty="0" smtClean="0">
                <a:solidFill>
                  <a:srgbClr val="00B050"/>
                </a:solidFill>
              </a:rPr>
              <a:t>…»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3684" y="579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«Новогодний десант»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Типичные ошибки социального проектирования.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отсутствие </a:t>
            </a:r>
            <a:r>
              <a:rPr lang="ru-RU" sz="2400" dirty="0"/>
              <a:t>информации о технологии подготовки и реализации социальных проектов, о работе других групп учащихся;</a:t>
            </a:r>
          </a:p>
          <a:p>
            <a:r>
              <a:rPr lang="ru-RU" sz="2400" dirty="0" smtClean="0"/>
              <a:t>переоценка </a:t>
            </a:r>
            <a:r>
              <a:rPr lang="ru-RU" sz="2400" dirty="0"/>
              <a:t>воспитанниками своих сил и возможностей проектной группы;</a:t>
            </a:r>
          </a:p>
          <a:p>
            <a:r>
              <a:rPr lang="ru-RU" sz="2400" dirty="0" smtClean="0"/>
              <a:t>провозглашение </a:t>
            </a:r>
            <a:r>
              <a:rPr lang="ru-RU" sz="2400" dirty="0"/>
              <a:t>«красной» идеи без дальнейших усилий по ее реализации со стороны учащихся, то есть доведения до практических результатов;</a:t>
            </a:r>
          </a:p>
          <a:p>
            <a:r>
              <a:rPr lang="ru-RU" sz="2400" dirty="0" smtClean="0"/>
              <a:t>отсутствие </a:t>
            </a:r>
            <a:r>
              <a:rPr lang="ru-RU" sz="2400" dirty="0"/>
              <a:t>реальных источников материально-технического обеспечения и финансирования предложенного социального проекта.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63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«Новогодний десант»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1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Ожидаемые результаты.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00201"/>
            <a:ext cx="7696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1. Повышенная социальная активность учащихся, их готовность принять личное практическое участие в улучшении социальной ситуации в местном сообществе.</a:t>
            </a:r>
          </a:p>
          <a:p>
            <a:pPr marL="0" indent="0">
              <a:buNone/>
            </a:pPr>
            <a:r>
              <a:rPr lang="ru-RU" sz="1800" dirty="0"/>
              <a:t>2. Готовность органов местного самоуправления выслушать доводы воспитанников и принять их предложения по улучшению социальной ситуации.</a:t>
            </a:r>
          </a:p>
          <a:p>
            <a:pPr marL="0" indent="0">
              <a:buNone/>
            </a:pPr>
            <a:r>
              <a:rPr lang="ru-RU" sz="1800" dirty="0"/>
              <a:t>3. Реальный вклад учащихся в изменение социальной ситуации в местном сообществе.</a:t>
            </a:r>
          </a:p>
          <a:p>
            <a:pPr marL="0" indent="0">
              <a:buNone/>
            </a:pPr>
            <a:r>
              <a:rPr lang="ru-RU" sz="1800" dirty="0"/>
              <a:t>4. Положительные изменения в сознании детей и подростков, повышение уровня общей культуры воспитанников.</a:t>
            </a:r>
          </a:p>
          <a:p>
            <a:pPr marL="0" indent="0">
              <a:buNone/>
            </a:pPr>
            <a:r>
              <a:rPr lang="ru-RU" sz="1800" dirty="0"/>
              <a:t>5. Наличие у членов проектных групп сформированных навыков коллективной работы по подготовке и реализации собственными силами реального социально полезного дела.</a:t>
            </a:r>
          </a:p>
          <a:p>
            <a:pPr marL="0" indent="0">
              <a:buNone/>
            </a:pPr>
            <a:r>
              <a:rPr lang="ru-RU" sz="1800" dirty="0"/>
              <a:t>6. Изменение общественного мнения, увеличения числа жителей, готовых лично включиться в практическую деятельность по улучшению социальной ситуации в местном сообществе.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96798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481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Tomato</vt:lpstr>
      <vt:lpstr>Calibri</vt:lpstr>
      <vt:lpstr>1_Тема Office</vt:lpstr>
      <vt:lpstr>Презентация PowerPoint</vt:lpstr>
      <vt:lpstr>Социальное проектирование</vt:lpstr>
      <vt:lpstr>Как формулировать проблему и расписывать актуальность проекта</vt:lpstr>
      <vt:lpstr>Схема формулирования проблемы </vt:lpstr>
      <vt:lpstr>Примеры запоминающихся названий  ( из опыта работы)</vt:lpstr>
      <vt:lpstr>Направления социального проектирования </vt:lpstr>
      <vt:lpstr>Названия рабочих групп (ролей)</vt:lpstr>
      <vt:lpstr>Типичные ошибки социального проектирования. </vt:lpstr>
      <vt:lpstr>Ожидаемые результаты.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</dc:title>
  <dc:creator>Фокина Лидия Петровна</dc:creator>
  <cp:keywords>Шаблон презентации</cp:keywords>
  <cp:lastModifiedBy>v-lazer</cp:lastModifiedBy>
  <cp:revision>81</cp:revision>
  <dcterms:created xsi:type="dcterms:W3CDTF">2014-07-06T18:18:01Z</dcterms:created>
  <dcterms:modified xsi:type="dcterms:W3CDTF">2023-01-22T01:29:56Z</dcterms:modified>
</cp:coreProperties>
</file>