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3C95DD-E53D-4E4A-86BF-8CB7777126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05C255-0B52-40FB-BF56-620ECBD88D12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800" b="1" i="1" dirty="0" err="1" smtClean="0">
              <a:solidFill>
                <a:srgbClr val="00B0F0"/>
              </a:solidFill>
            </a:rPr>
            <a:t>Сторителлинг</a:t>
          </a:r>
          <a:r>
            <a:rPr lang="ru-RU" sz="1800" b="1" i="1" dirty="0" smtClean="0"/>
            <a:t> на основе реальных ситуаций:</a:t>
          </a:r>
          <a:r>
            <a:rPr lang="ru-RU" sz="1800" i="1" dirty="0" smtClean="0"/>
            <a:t> в качестве примера применяются жизненные ситуации, которые следует решить: для </a:t>
          </a:r>
          <a:r>
            <a:rPr lang="ru-RU" sz="1800" dirty="0" smtClean="0"/>
            <a:t>сплочения детского коллектива, групповые обсуждения и обмен мнениями.</a:t>
          </a:r>
          <a:endParaRPr lang="ru-RU" sz="1800" dirty="0"/>
        </a:p>
      </dgm:t>
    </dgm:pt>
    <dgm:pt modelId="{949A8A7E-89F4-43A1-A209-C0C7458B4FE5}" type="parTrans" cxnId="{FB23131E-EDDB-483A-847A-D42F422AED90}">
      <dgm:prSet/>
      <dgm:spPr/>
      <dgm:t>
        <a:bodyPr/>
        <a:lstStyle/>
        <a:p>
          <a:endParaRPr lang="ru-RU"/>
        </a:p>
      </dgm:t>
    </dgm:pt>
    <dgm:pt modelId="{EAE27882-DB73-452A-85ED-534F1B80BE39}" type="sibTrans" cxnId="{FB23131E-EDDB-483A-847A-D42F422AED90}">
      <dgm:prSet/>
      <dgm:spPr/>
      <dgm:t>
        <a:bodyPr/>
        <a:lstStyle/>
        <a:p>
          <a:endParaRPr lang="ru-RU"/>
        </a:p>
      </dgm:t>
    </dgm:pt>
    <dgm:pt modelId="{02CC4437-F07C-48BC-B139-F0350135A580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i="1" dirty="0" err="1" smtClean="0">
              <a:solidFill>
                <a:srgbClr val="FFC000"/>
              </a:solidFill>
            </a:rPr>
            <a:t>Сторителлинг</a:t>
          </a:r>
          <a:r>
            <a:rPr lang="ru-RU" b="1" i="1" dirty="0" smtClean="0"/>
            <a:t> на основе повествования:</a:t>
          </a:r>
          <a:r>
            <a:rPr lang="ru-RU" i="1" dirty="0" smtClean="0"/>
            <a:t> вымышленный или реальный рассказчик предоставляет требующуюся информацию: </a:t>
          </a:r>
          <a:r>
            <a:rPr lang="ru-RU" dirty="0" smtClean="0"/>
            <a:t>повышение интереса учащихся к теме занятия.</a:t>
          </a:r>
          <a:endParaRPr lang="ru-RU" dirty="0"/>
        </a:p>
      </dgm:t>
    </dgm:pt>
    <dgm:pt modelId="{562774BE-0EE3-4594-868A-3636FC332D79}" type="parTrans" cxnId="{E5901EE5-7A4D-4702-85F2-740B0A0EEFAD}">
      <dgm:prSet/>
      <dgm:spPr/>
      <dgm:t>
        <a:bodyPr/>
        <a:lstStyle/>
        <a:p>
          <a:endParaRPr lang="ru-RU"/>
        </a:p>
      </dgm:t>
    </dgm:pt>
    <dgm:pt modelId="{0FFAA0AC-8C64-4069-8658-F9699428D5F8}" type="sibTrans" cxnId="{E5901EE5-7A4D-4702-85F2-740B0A0EEFAD}">
      <dgm:prSet/>
      <dgm:spPr/>
      <dgm:t>
        <a:bodyPr/>
        <a:lstStyle/>
        <a:p>
          <a:endParaRPr lang="ru-RU"/>
        </a:p>
      </dgm:t>
    </dgm:pt>
    <dgm:pt modelId="{7304FCE4-1D38-4B2D-8715-E02660D9A03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i="1" dirty="0" err="1" smtClean="0">
              <a:solidFill>
                <a:srgbClr val="00B050"/>
              </a:solidFill>
            </a:rPr>
            <a:t>Сторителлинг</a:t>
          </a:r>
          <a:r>
            <a:rPr lang="ru-RU" b="1" i="1" dirty="0" smtClean="0"/>
            <a:t> на основе сценария:</a:t>
          </a:r>
          <a:r>
            <a:rPr lang="ru-RU" i="1" dirty="0" smtClean="0"/>
            <a:t> учащийся становится частью истории и достигает различных результатов в зависимости от того, какие решения принимает: </a:t>
          </a:r>
          <a:r>
            <a:rPr lang="ru-RU" dirty="0" smtClean="0"/>
            <a:t>небезопасные ситуации.</a:t>
          </a:r>
          <a:endParaRPr lang="ru-RU" dirty="0"/>
        </a:p>
      </dgm:t>
    </dgm:pt>
    <dgm:pt modelId="{19CA3EF3-20FD-4031-9635-447B9ECECED3}" type="parTrans" cxnId="{D6260D0D-9779-40A2-A92C-7C7AF62BD86B}">
      <dgm:prSet/>
      <dgm:spPr/>
      <dgm:t>
        <a:bodyPr/>
        <a:lstStyle/>
        <a:p>
          <a:endParaRPr lang="ru-RU"/>
        </a:p>
      </dgm:t>
    </dgm:pt>
    <dgm:pt modelId="{EFF502CB-550E-4E6B-8A28-97ABE60132E7}" type="sibTrans" cxnId="{D6260D0D-9779-40A2-A92C-7C7AF62BD86B}">
      <dgm:prSet/>
      <dgm:spPr/>
      <dgm:t>
        <a:bodyPr/>
        <a:lstStyle/>
        <a:p>
          <a:endParaRPr lang="ru-RU"/>
        </a:p>
      </dgm:t>
    </dgm:pt>
    <dgm:pt modelId="{D468F62D-6FF9-43D5-847F-89AA777AF02B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i="1" dirty="0" err="1" smtClean="0">
              <a:solidFill>
                <a:srgbClr val="FF0000"/>
              </a:solidFill>
            </a:rPr>
            <a:t>Сторителлинг</a:t>
          </a:r>
          <a:r>
            <a:rPr lang="ru-RU" b="1" i="1" dirty="0" smtClean="0"/>
            <a:t> на основе проблемных ситуаций:</a:t>
          </a:r>
          <a:r>
            <a:rPr lang="ru-RU" i="1" dirty="0" smtClean="0"/>
            <a:t> способ решение проблемы с наилучшими результатами.</a:t>
          </a:r>
          <a:r>
            <a:rPr lang="ru-RU" dirty="0" smtClean="0"/>
            <a:t> Этот метод помогает развить навыки решения проблемных ситуаций и применять знания на практике.</a:t>
          </a:r>
          <a:endParaRPr lang="ru-RU" dirty="0"/>
        </a:p>
      </dgm:t>
    </dgm:pt>
    <dgm:pt modelId="{8D4637F7-4CFC-40EF-889E-8F77FD6CBD18}" type="parTrans" cxnId="{7AFC0B85-7D8E-4EF3-B996-4A00570885A3}">
      <dgm:prSet/>
      <dgm:spPr/>
      <dgm:t>
        <a:bodyPr/>
        <a:lstStyle/>
        <a:p>
          <a:endParaRPr lang="ru-RU"/>
        </a:p>
      </dgm:t>
    </dgm:pt>
    <dgm:pt modelId="{49B714C5-16C3-4FF5-9538-8907F0F3D204}" type="sibTrans" cxnId="{7AFC0B85-7D8E-4EF3-B996-4A00570885A3}">
      <dgm:prSet/>
      <dgm:spPr/>
      <dgm:t>
        <a:bodyPr/>
        <a:lstStyle/>
        <a:p>
          <a:endParaRPr lang="ru-RU"/>
        </a:p>
      </dgm:t>
    </dgm:pt>
    <dgm:pt modelId="{261C996B-EA0B-4B1C-8767-BE2502DAA7D0}" type="pres">
      <dgm:prSet presAssocID="{2B3C95DD-E53D-4E4A-86BF-8CB7777126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ECECA7-C83A-48BE-B993-A57351B79305}" type="pres">
      <dgm:prSet presAssocID="{6F05C255-0B52-40FB-BF56-620ECBD88D1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7F8481-20A1-42D0-84BC-50B89D836882}" type="pres">
      <dgm:prSet presAssocID="{EAE27882-DB73-452A-85ED-534F1B80BE39}" presName="spacer" presStyleCnt="0"/>
      <dgm:spPr/>
    </dgm:pt>
    <dgm:pt modelId="{1561B094-F118-4662-B3FC-4EC26653BE15}" type="pres">
      <dgm:prSet presAssocID="{02CC4437-F07C-48BC-B139-F0350135A580}" presName="parentText" presStyleLbl="node1" presStyleIdx="1" presStyleCnt="4" custScaleY="88789" custLinFactNeighborX="136" custLinFactNeighborY="-603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BD5C40-3DE8-41E8-A404-E4BBF6A1399C}" type="pres">
      <dgm:prSet presAssocID="{0FFAA0AC-8C64-4069-8658-F9699428D5F8}" presName="spacer" presStyleCnt="0"/>
      <dgm:spPr/>
    </dgm:pt>
    <dgm:pt modelId="{40900B35-5839-4C36-A22A-A2C9819E0E08}" type="pres">
      <dgm:prSet presAssocID="{7304FCE4-1D38-4B2D-8715-E02660D9A03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5FA73-4D83-4560-AD9F-1FE0F93C65DB}" type="pres">
      <dgm:prSet presAssocID="{EFF502CB-550E-4E6B-8A28-97ABE60132E7}" presName="spacer" presStyleCnt="0"/>
      <dgm:spPr/>
    </dgm:pt>
    <dgm:pt modelId="{AD69045B-DFD7-4E85-B8B2-C8457DA906EC}" type="pres">
      <dgm:prSet presAssocID="{D468F62D-6FF9-43D5-847F-89AA777AF02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FC0B85-7D8E-4EF3-B996-4A00570885A3}" srcId="{2B3C95DD-E53D-4E4A-86BF-8CB777712608}" destId="{D468F62D-6FF9-43D5-847F-89AA777AF02B}" srcOrd="3" destOrd="0" parTransId="{8D4637F7-4CFC-40EF-889E-8F77FD6CBD18}" sibTransId="{49B714C5-16C3-4FF5-9538-8907F0F3D204}"/>
    <dgm:cxn modelId="{FB23131E-EDDB-483A-847A-D42F422AED90}" srcId="{2B3C95DD-E53D-4E4A-86BF-8CB777712608}" destId="{6F05C255-0B52-40FB-BF56-620ECBD88D12}" srcOrd="0" destOrd="0" parTransId="{949A8A7E-89F4-43A1-A209-C0C7458B4FE5}" sibTransId="{EAE27882-DB73-452A-85ED-534F1B80BE39}"/>
    <dgm:cxn modelId="{D6260D0D-9779-40A2-A92C-7C7AF62BD86B}" srcId="{2B3C95DD-E53D-4E4A-86BF-8CB777712608}" destId="{7304FCE4-1D38-4B2D-8715-E02660D9A03F}" srcOrd="2" destOrd="0" parTransId="{19CA3EF3-20FD-4031-9635-447B9ECECED3}" sibTransId="{EFF502CB-550E-4E6B-8A28-97ABE60132E7}"/>
    <dgm:cxn modelId="{16443FDE-7010-4116-A74B-E60BD5D064F6}" type="presOf" srcId="{2B3C95DD-E53D-4E4A-86BF-8CB777712608}" destId="{261C996B-EA0B-4B1C-8767-BE2502DAA7D0}" srcOrd="0" destOrd="0" presId="urn:microsoft.com/office/officeart/2005/8/layout/vList2"/>
    <dgm:cxn modelId="{4987324E-1F6E-4E4A-906B-C9D1341F5B54}" type="presOf" srcId="{02CC4437-F07C-48BC-B139-F0350135A580}" destId="{1561B094-F118-4662-B3FC-4EC26653BE15}" srcOrd="0" destOrd="0" presId="urn:microsoft.com/office/officeart/2005/8/layout/vList2"/>
    <dgm:cxn modelId="{E5901EE5-7A4D-4702-85F2-740B0A0EEFAD}" srcId="{2B3C95DD-E53D-4E4A-86BF-8CB777712608}" destId="{02CC4437-F07C-48BC-B139-F0350135A580}" srcOrd="1" destOrd="0" parTransId="{562774BE-0EE3-4594-868A-3636FC332D79}" sibTransId="{0FFAA0AC-8C64-4069-8658-F9699428D5F8}"/>
    <dgm:cxn modelId="{D737E160-E4E3-4072-BA14-B5206A544E3D}" type="presOf" srcId="{D468F62D-6FF9-43D5-847F-89AA777AF02B}" destId="{AD69045B-DFD7-4E85-B8B2-C8457DA906EC}" srcOrd="0" destOrd="0" presId="urn:microsoft.com/office/officeart/2005/8/layout/vList2"/>
    <dgm:cxn modelId="{878EEDFB-8A3A-4F6D-B728-4E6DA77712F6}" type="presOf" srcId="{7304FCE4-1D38-4B2D-8715-E02660D9A03F}" destId="{40900B35-5839-4C36-A22A-A2C9819E0E08}" srcOrd="0" destOrd="0" presId="urn:microsoft.com/office/officeart/2005/8/layout/vList2"/>
    <dgm:cxn modelId="{A01BCE4D-D165-420D-943E-61ED65382377}" type="presOf" srcId="{6F05C255-0B52-40FB-BF56-620ECBD88D12}" destId="{0CECECA7-C83A-48BE-B993-A57351B79305}" srcOrd="0" destOrd="0" presId="urn:microsoft.com/office/officeart/2005/8/layout/vList2"/>
    <dgm:cxn modelId="{28823A07-EA77-4326-B1F0-C36FBD92C5D3}" type="presParOf" srcId="{261C996B-EA0B-4B1C-8767-BE2502DAA7D0}" destId="{0CECECA7-C83A-48BE-B993-A57351B79305}" srcOrd="0" destOrd="0" presId="urn:microsoft.com/office/officeart/2005/8/layout/vList2"/>
    <dgm:cxn modelId="{803A3402-1346-420F-A7FD-7B185AFE8368}" type="presParOf" srcId="{261C996B-EA0B-4B1C-8767-BE2502DAA7D0}" destId="{067F8481-20A1-42D0-84BC-50B89D836882}" srcOrd="1" destOrd="0" presId="urn:microsoft.com/office/officeart/2005/8/layout/vList2"/>
    <dgm:cxn modelId="{4DF853D4-6DF3-4052-8391-70608752418B}" type="presParOf" srcId="{261C996B-EA0B-4B1C-8767-BE2502DAA7D0}" destId="{1561B094-F118-4662-B3FC-4EC26653BE15}" srcOrd="2" destOrd="0" presId="urn:microsoft.com/office/officeart/2005/8/layout/vList2"/>
    <dgm:cxn modelId="{D3DDC07F-9695-4D8F-9402-7A7F52D9FD94}" type="presParOf" srcId="{261C996B-EA0B-4B1C-8767-BE2502DAA7D0}" destId="{1DBD5C40-3DE8-41E8-A404-E4BBF6A1399C}" srcOrd="3" destOrd="0" presId="urn:microsoft.com/office/officeart/2005/8/layout/vList2"/>
    <dgm:cxn modelId="{86970D98-8206-4CC0-B320-3065F6A67869}" type="presParOf" srcId="{261C996B-EA0B-4B1C-8767-BE2502DAA7D0}" destId="{40900B35-5839-4C36-A22A-A2C9819E0E08}" srcOrd="4" destOrd="0" presId="urn:microsoft.com/office/officeart/2005/8/layout/vList2"/>
    <dgm:cxn modelId="{DC963E04-E1EA-49E6-9065-6DA37BEEA5F4}" type="presParOf" srcId="{261C996B-EA0B-4B1C-8767-BE2502DAA7D0}" destId="{00A5FA73-4D83-4560-AD9F-1FE0F93C65DB}" srcOrd="5" destOrd="0" presId="urn:microsoft.com/office/officeart/2005/8/layout/vList2"/>
    <dgm:cxn modelId="{8124E5C3-7127-4441-A5BD-2D2704C9BACC}" type="presParOf" srcId="{261C996B-EA0B-4B1C-8767-BE2502DAA7D0}" destId="{AD69045B-DFD7-4E85-B8B2-C8457DA906E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ECECA7-C83A-48BE-B993-A57351B79305}">
      <dsp:nvSpPr>
        <dsp:cNvPr id="0" name=""/>
        <dsp:cNvSpPr/>
      </dsp:nvSpPr>
      <dsp:spPr>
        <a:xfrm>
          <a:off x="0" y="10814"/>
          <a:ext cx="7620000" cy="1346304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err="1" smtClean="0">
              <a:solidFill>
                <a:srgbClr val="00B0F0"/>
              </a:solidFill>
            </a:rPr>
            <a:t>Сторителлинг</a:t>
          </a:r>
          <a:r>
            <a:rPr lang="ru-RU" sz="1800" b="1" i="1" kern="1200" dirty="0" smtClean="0"/>
            <a:t> на основе реальных ситуаций:</a:t>
          </a:r>
          <a:r>
            <a:rPr lang="ru-RU" sz="1800" i="1" kern="1200" dirty="0" smtClean="0"/>
            <a:t> в качестве примера применяются жизненные ситуации, которые следует решить: для </a:t>
          </a:r>
          <a:r>
            <a:rPr lang="ru-RU" sz="1800" kern="1200" dirty="0" smtClean="0"/>
            <a:t>сплочения детского коллектива, групповые обсуждения и обмен мнениями.</a:t>
          </a:r>
          <a:endParaRPr lang="ru-RU" sz="1800" kern="1200" dirty="0"/>
        </a:p>
      </dsp:txBody>
      <dsp:txXfrm>
        <a:off x="65721" y="76535"/>
        <a:ext cx="7488558" cy="1214862"/>
      </dsp:txXfrm>
    </dsp:sp>
    <dsp:sp modelId="{1561B094-F118-4662-B3FC-4EC26653BE15}">
      <dsp:nvSpPr>
        <dsp:cNvPr id="0" name=""/>
        <dsp:cNvSpPr/>
      </dsp:nvSpPr>
      <dsp:spPr>
        <a:xfrm>
          <a:off x="0" y="1378795"/>
          <a:ext cx="7620000" cy="119537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err="1" smtClean="0">
              <a:solidFill>
                <a:srgbClr val="FFC000"/>
              </a:solidFill>
            </a:rPr>
            <a:t>Сторителлинг</a:t>
          </a:r>
          <a:r>
            <a:rPr lang="ru-RU" sz="1900" b="1" i="1" kern="1200" dirty="0" smtClean="0"/>
            <a:t> на основе повествования:</a:t>
          </a:r>
          <a:r>
            <a:rPr lang="ru-RU" sz="1900" i="1" kern="1200" dirty="0" smtClean="0"/>
            <a:t> вымышленный или реальный рассказчик предоставляет требующуюся информацию: </a:t>
          </a:r>
          <a:r>
            <a:rPr lang="ru-RU" sz="1900" kern="1200" dirty="0" smtClean="0"/>
            <a:t>повышение интереса учащихся к теме занятия.</a:t>
          </a:r>
          <a:endParaRPr lang="ru-RU" sz="1900" kern="1200" dirty="0"/>
        </a:p>
      </dsp:txBody>
      <dsp:txXfrm>
        <a:off x="58353" y="1437148"/>
        <a:ext cx="7503294" cy="1078664"/>
      </dsp:txXfrm>
    </dsp:sp>
    <dsp:sp modelId="{40900B35-5839-4C36-A22A-A2C9819E0E08}">
      <dsp:nvSpPr>
        <dsp:cNvPr id="0" name=""/>
        <dsp:cNvSpPr/>
      </dsp:nvSpPr>
      <dsp:spPr>
        <a:xfrm>
          <a:off x="0" y="2661928"/>
          <a:ext cx="7620000" cy="1346304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err="1" smtClean="0">
              <a:solidFill>
                <a:srgbClr val="00B050"/>
              </a:solidFill>
            </a:rPr>
            <a:t>Сторителлинг</a:t>
          </a:r>
          <a:r>
            <a:rPr lang="ru-RU" sz="1900" b="1" i="1" kern="1200" dirty="0" smtClean="0"/>
            <a:t> на основе сценария:</a:t>
          </a:r>
          <a:r>
            <a:rPr lang="ru-RU" sz="1900" i="1" kern="1200" dirty="0" smtClean="0"/>
            <a:t> учащийся становится частью истории и достигает различных результатов в зависимости от того, какие решения принимает: </a:t>
          </a:r>
          <a:r>
            <a:rPr lang="ru-RU" sz="1900" kern="1200" dirty="0" smtClean="0"/>
            <a:t>небезопасные ситуации.</a:t>
          </a:r>
          <a:endParaRPr lang="ru-RU" sz="1900" kern="1200" dirty="0"/>
        </a:p>
      </dsp:txBody>
      <dsp:txXfrm>
        <a:off x="65721" y="2727649"/>
        <a:ext cx="7488558" cy="1214862"/>
      </dsp:txXfrm>
    </dsp:sp>
    <dsp:sp modelId="{AD69045B-DFD7-4E85-B8B2-C8457DA906EC}">
      <dsp:nvSpPr>
        <dsp:cNvPr id="0" name=""/>
        <dsp:cNvSpPr/>
      </dsp:nvSpPr>
      <dsp:spPr>
        <a:xfrm>
          <a:off x="0" y="4062953"/>
          <a:ext cx="7620000" cy="1346304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err="1" smtClean="0">
              <a:solidFill>
                <a:srgbClr val="FF0000"/>
              </a:solidFill>
            </a:rPr>
            <a:t>Сторителлинг</a:t>
          </a:r>
          <a:r>
            <a:rPr lang="ru-RU" sz="1900" b="1" i="1" kern="1200" dirty="0" smtClean="0"/>
            <a:t> на основе проблемных ситуаций:</a:t>
          </a:r>
          <a:r>
            <a:rPr lang="ru-RU" sz="1900" i="1" kern="1200" dirty="0" smtClean="0"/>
            <a:t> способ решение проблемы с наилучшими результатами.</a:t>
          </a:r>
          <a:r>
            <a:rPr lang="ru-RU" sz="1900" kern="1200" dirty="0" smtClean="0"/>
            <a:t> Этот метод помогает развить навыки решения проблемных ситуаций и применять знания на практике.</a:t>
          </a:r>
          <a:endParaRPr lang="ru-RU" sz="1900" kern="1200" dirty="0"/>
        </a:p>
      </dsp:txBody>
      <dsp:txXfrm>
        <a:off x="65721" y="4128674"/>
        <a:ext cx="7488558" cy="1214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22.01.2023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268761"/>
            <a:ext cx="7714859" cy="3096344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МК СТОРИТЕЛЛИНГ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УЧИТЕЛЮ И УЧЕНИКУ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Дорошенко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Светлана 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алентиновна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МБОУСОШ №1 с. Черниговка, Черниговский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29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глоссарий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Сторителлинг</a:t>
            </a:r>
            <a:r>
              <a:rPr lang="ru-RU" dirty="0" smtClean="0"/>
              <a:t> – интересное </a:t>
            </a:r>
            <a:r>
              <a:rPr lang="ru-RU" b="1" dirty="0" smtClean="0"/>
              <a:t>рассказывание </a:t>
            </a:r>
            <a:r>
              <a:rPr lang="ru-RU" b="1" dirty="0"/>
              <a:t>историй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err="1" smtClean="0"/>
              <a:t>Сторителлинг</a:t>
            </a:r>
            <a:r>
              <a:rPr lang="ru-RU" dirty="0" smtClean="0"/>
              <a:t> – визитная карточка педагога</a:t>
            </a:r>
          </a:p>
          <a:p>
            <a:r>
              <a:rPr lang="ru-RU" b="1" dirty="0" err="1"/>
              <a:t>Сторителлинг</a:t>
            </a:r>
            <a:r>
              <a:rPr lang="ru-RU" dirty="0"/>
              <a:t> – педагогическая технология, построенная на использовании историй с определенной структурой и героем, направленная на решение педагогических задач обучения, наставничества, развития и мотивации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Сторителлинг</a:t>
            </a:r>
            <a:r>
              <a:rPr lang="ru-RU" dirty="0" smtClean="0"/>
              <a:t> </a:t>
            </a:r>
            <a:r>
              <a:rPr lang="ru-RU" dirty="0"/>
              <a:t>– это формирование психологических взаимосвязей, целью которых выступает управление вниманием и чувствами слушателя, расстановка правильных и нужных акцентов. </a:t>
            </a:r>
          </a:p>
        </p:txBody>
      </p:sp>
    </p:spTree>
    <p:extLst>
      <p:ext uri="{BB962C8B-B14F-4D97-AF65-F5344CB8AC3E}">
        <p14:creationId xmlns:p14="http://schemas.microsoft.com/office/powerpoint/2010/main" val="77693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</a:t>
            </a:r>
            <a:r>
              <a:rPr lang="ru-RU" b="1" i="1" dirty="0" smtClean="0"/>
              <a:t>лассический </a:t>
            </a:r>
            <a:r>
              <a:rPr lang="ru-RU" dirty="0"/>
              <a:t> реальная ситуация из жизни (или вымышленная история) рассказывается самим </a:t>
            </a:r>
            <a:r>
              <a:rPr lang="ru-RU" dirty="0" smtClean="0"/>
              <a:t>педагогом: </a:t>
            </a:r>
            <a:r>
              <a:rPr lang="ru-RU" dirty="0"/>
              <a:t>правила, теории и пр., которые представлены в насыщенной форме запоминающейся истории. </a:t>
            </a:r>
            <a:endParaRPr lang="ru-RU" dirty="0" smtClean="0"/>
          </a:p>
          <a:p>
            <a:r>
              <a:rPr lang="ru-RU" dirty="0" smtClean="0"/>
              <a:t>А</a:t>
            </a:r>
            <a:r>
              <a:rPr lang="ru-RU" b="1" i="1" dirty="0" smtClean="0"/>
              <a:t>ктивный: </a:t>
            </a:r>
            <a:r>
              <a:rPr lang="ru-RU" dirty="0" smtClean="0"/>
              <a:t>педагогом </a:t>
            </a:r>
            <a:r>
              <a:rPr lang="ru-RU" dirty="0"/>
              <a:t>задается основа события, формируются ее проблемы, цели и задачи. Слушатели стремительно вовлекаются в процесс формирования и пересказа историй. Данный вид </a:t>
            </a:r>
            <a:r>
              <a:rPr lang="ru-RU" dirty="0" err="1"/>
              <a:t>сторителлинга</a:t>
            </a:r>
            <a:r>
              <a:rPr lang="ru-RU" dirty="0"/>
              <a:t> содействует передаче не только очевидного, но и скрытого знания, которое закономерно не формируется и словесно никак не выражается. </a:t>
            </a:r>
            <a:endParaRPr lang="ru-RU" dirty="0" smtClean="0"/>
          </a:p>
          <a:p>
            <a:r>
              <a:rPr lang="ru-RU" b="1" i="1" dirty="0" smtClean="0"/>
              <a:t>Цифровой </a:t>
            </a:r>
            <a:r>
              <a:rPr lang="ru-RU" dirty="0"/>
              <a:t> - </a:t>
            </a:r>
            <a:r>
              <a:rPr lang="ru-RU" dirty="0" smtClean="0"/>
              <a:t>дополняется </a:t>
            </a:r>
            <a:r>
              <a:rPr lang="ru-RU" dirty="0"/>
              <a:t>визуальными компонентами – видео, </a:t>
            </a:r>
            <a:r>
              <a:rPr lang="ru-RU" dirty="0" err="1"/>
              <a:t>скрайбинг</a:t>
            </a:r>
            <a:r>
              <a:rPr lang="ru-RU" dirty="0"/>
              <a:t>, </a:t>
            </a:r>
            <a:r>
              <a:rPr lang="ru-RU" dirty="0" err="1"/>
              <a:t>майнд-мэп</a:t>
            </a:r>
            <a:r>
              <a:rPr lang="ru-RU" dirty="0"/>
              <a:t>, </a:t>
            </a:r>
            <a:r>
              <a:rPr lang="ru-RU" dirty="0" err="1" smtClean="0"/>
              <a:t>инфографика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90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i="1" dirty="0"/>
              <a:t>обосновать </a:t>
            </a:r>
            <a:r>
              <a:rPr lang="ru-RU" sz="2400" b="1" i="1" u="sng" dirty="0"/>
              <a:t>правила поведения </a:t>
            </a:r>
            <a:r>
              <a:rPr lang="ru-RU" sz="2400" b="1" i="1" dirty="0"/>
              <a:t>в той или иной ситуации, кто и зачем создал эти правила</a:t>
            </a:r>
            <a:r>
              <a:rPr lang="ru-RU" sz="2400" b="1" i="1" dirty="0" smtClean="0"/>
              <a:t>;</a:t>
            </a:r>
          </a:p>
          <a:p>
            <a:endParaRPr lang="ru-RU" sz="2400" b="1" dirty="0"/>
          </a:p>
          <a:p>
            <a:r>
              <a:rPr lang="ru-RU" sz="2400" b="1" i="1" dirty="0"/>
              <a:t>систематизировать и </a:t>
            </a:r>
            <a:r>
              <a:rPr lang="ru-RU" sz="2400" b="1" i="1" u="sng" dirty="0"/>
              <a:t>донести информацию</a:t>
            </a:r>
            <a:r>
              <a:rPr lang="ru-RU" sz="2400" b="1" i="1" dirty="0" smtClean="0"/>
              <a:t>;</a:t>
            </a:r>
          </a:p>
          <a:p>
            <a:endParaRPr lang="ru-RU" sz="2400" b="1" dirty="0"/>
          </a:p>
          <a:p>
            <a:r>
              <a:rPr lang="ru-RU" sz="2400" b="1" i="1" dirty="0"/>
              <a:t>обосновать </a:t>
            </a:r>
            <a:r>
              <a:rPr lang="ru-RU" sz="2400" b="1" i="1" u="sng" dirty="0"/>
              <a:t>право каждого </a:t>
            </a:r>
            <a:r>
              <a:rPr lang="ru-RU" sz="2400" b="1" i="1" dirty="0"/>
              <a:t>быть особенным, не похожим на других</a:t>
            </a:r>
            <a:r>
              <a:rPr lang="ru-RU" sz="2400" b="1" i="1" dirty="0" smtClean="0"/>
              <a:t>;</a:t>
            </a:r>
          </a:p>
          <a:p>
            <a:endParaRPr lang="ru-RU" sz="2400" b="1" dirty="0"/>
          </a:p>
          <a:p>
            <a:r>
              <a:rPr lang="ru-RU" sz="2400" b="1" i="1" dirty="0"/>
              <a:t>наглядно </a:t>
            </a:r>
            <a:r>
              <a:rPr lang="ru-RU" sz="2400" b="1" i="1" u="sng" dirty="0"/>
              <a:t>мотивировать поступки </a:t>
            </a:r>
            <a:r>
              <a:rPr lang="ru-RU" sz="2400" b="1" i="1" dirty="0"/>
              <a:t>героев</a:t>
            </a:r>
            <a:r>
              <a:rPr lang="ru-RU" sz="2400" b="1" i="1" dirty="0" smtClean="0"/>
              <a:t>;</a:t>
            </a:r>
          </a:p>
          <a:p>
            <a:endParaRPr lang="ru-RU" sz="2400" b="1" dirty="0"/>
          </a:p>
          <a:p>
            <a:r>
              <a:rPr lang="ru-RU" sz="2400" b="1" i="1" dirty="0"/>
              <a:t>сформировать </a:t>
            </a:r>
            <a:r>
              <a:rPr lang="ru-RU" sz="2400" b="1" i="1" u="sng" dirty="0"/>
              <a:t>желание общаться</a:t>
            </a:r>
            <a:r>
              <a:rPr lang="ru-RU" sz="2400" b="1" i="1" dirty="0"/>
              <a:t>.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028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sz="2400" b="1" dirty="0" smtClean="0"/>
              <a:t>1. Вступление </a:t>
            </a:r>
          </a:p>
          <a:p>
            <a:pPr marL="114300" indent="0">
              <a:buNone/>
            </a:pPr>
            <a:r>
              <a:rPr lang="ru-RU" sz="2400" b="1" dirty="0" smtClean="0"/>
              <a:t>2. Развитие событий</a:t>
            </a:r>
          </a:p>
          <a:p>
            <a:pPr marL="114300" indent="0">
              <a:buNone/>
            </a:pPr>
            <a:r>
              <a:rPr lang="ru-RU" sz="2400" b="1" dirty="0" smtClean="0"/>
              <a:t>3. Кульминация </a:t>
            </a:r>
          </a:p>
          <a:p>
            <a:pPr marL="114300" indent="0">
              <a:buNone/>
            </a:pPr>
            <a:r>
              <a:rPr lang="ru-RU" sz="2400" b="1" dirty="0" smtClean="0"/>
              <a:t>4. Заключение </a:t>
            </a:r>
          </a:p>
          <a:p>
            <a:endParaRPr lang="ru-RU" dirty="0"/>
          </a:p>
          <a:p>
            <a:pPr marL="11430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Важно!</a:t>
            </a:r>
            <a:r>
              <a:rPr lang="ru-RU" sz="2800" b="1" dirty="0" smtClean="0"/>
              <a:t> </a:t>
            </a:r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r>
              <a:rPr lang="ru-RU" sz="2800" b="1" dirty="0" smtClean="0"/>
              <a:t>Эмоциональная вовлеченность</a:t>
            </a:r>
          </a:p>
          <a:p>
            <a:pPr marL="114300" indent="0">
              <a:buNone/>
            </a:pPr>
            <a:r>
              <a:rPr lang="ru-RU" sz="2800" b="1" dirty="0" smtClean="0"/>
              <a:t>Главный герой</a:t>
            </a:r>
          </a:p>
          <a:p>
            <a:pPr marL="114300" indent="0">
              <a:buNone/>
            </a:pPr>
            <a:r>
              <a:rPr lang="ru-RU" sz="2800" b="1" dirty="0" smtClean="0"/>
              <a:t>Решение волнующей проблемы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598491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417638"/>
          </a:xfrm>
        </p:spPr>
        <p:txBody>
          <a:bodyPr/>
          <a:lstStyle/>
          <a:p>
            <a:r>
              <a:rPr lang="ru-RU" dirty="0" smtClean="0"/>
              <a:t>Направления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542355"/>
              </p:ext>
            </p:extLst>
          </p:nvPr>
        </p:nvGraphicFramePr>
        <p:xfrm>
          <a:off x="457200" y="980728"/>
          <a:ext cx="7620000" cy="542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633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62</TotalTime>
  <Words>129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Соседство</vt:lpstr>
      <vt:lpstr>МК СТОРИТЕЛЛИНГ УЧИТЕЛЮ И УЧЕНИКУ</vt:lpstr>
      <vt:lpstr>глоссарий</vt:lpstr>
      <vt:lpstr>Виды</vt:lpstr>
      <vt:lpstr>Задачи</vt:lpstr>
      <vt:lpstr>Структура</vt:lpstr>
      <vt:lpstr>Направления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СТОРИТЕЛЛИНГ УЧИТЕЛЮ И УЧЕНИКУ</dc:title>
  <dc:creator>Светлана</dc:creator>
  <cp:lastModifiedBy>Света</cp:lastModifiedBy>
  <cp:revision>10</cp:revision>
  <dcterms:created xsi:type="dcterms:W3CDTF">2023-01-14T13:33:04Z</dcterms:created>
  <dcterms:modified xsi:type="dcterms:W3CDTF">2023-01-22T00:21:42Z</dcterms:modified>
</cp:coreProperties>
</file>