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328" r:id="rId3"/>
    <p:sldId id="329" r:id="rId4"/>
    <p:sldId id="334" r:id="rId5"/>
    <p:sldId id="302" r:id="rId6"/>
    <p:sldId id="330" r:id="rId7"/>
    <p:sldId id="332" r:id="rId8"/>
    <p:sldId id="318" r:id="rId9"/>
    <p:sldId id="338" r:id="rId10"/>
    <p:sldId id="34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195"/>
    <p:restoredTop sz="94053"/>
  </p:normalViewPr>
  <p:slideViewPr>
    <p:cSldViewPr>
      <p:cViewPr varScale="1">
        <p:scale>
          <a:sx n="103" d="100"/>
          <a:sy n="103" d="100"/>
        </p:scale>
        <p:origin x="92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D0285-1768-3B43-8C20-089E3AF9EF2F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ADF54-5075-684B-A526-37D257CC5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315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ADF54-5075-684B-A526-37D257CC591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910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ADF54-5075-684B-A526-37D257CC591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372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A7459C-69AB-1441-869F-D6F15E33380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800"/>
            <a:ext cx="8712968" cy="6502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2211" y="1381469"/>
            <a:ext cx="6336704" cy="3040315"/>
          </a:xfrm>
        </p:spPr>
        <p:txBody>
          <a:bodyPr>
            <a:noAutofit/>
          </a:bodyPr>
          <a:lstStyle/>
          <a:p>
            <a:br>
              <a:rPr lang="ru-RU" sz="3600" b="1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М А С Т Е Р – К Л А С С</a:t>
            </a:r>
            <a:br>
              <a:rPr lang="ru-RU" sz="3600" b="1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Визуализация произведения</a:t>
            </a:r>
            <a:br>
              <a:rPr lang="ru-RU" sz="3600" b="1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как приём заучивания текста на уроках литературного чтения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421785"/>
            <a:ext cx="8090353" cy="1937810"/>
          </a:xfrm>
        </p:spPr>
        <p:txBody>
          <a:bodyPr>
            <a:normAutofit fontScale="92500" lnSpcReduction="10000"/>
          </a:bodyPr>
          <a:lstStyle/>
          <a:p>
            <a:pPr marL="4310063" lvl="0">
              <a:spcBef>
                <a:spcPct val="0"/>
              </a:spcBef>
              <a:buClrTx/>
              <a:buSzTx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Спикер:</a:t>
            </a:r>
          </a:p>
          <a:p>
            <a:pPr marL="4310063" lvl="0">
              <a:spcBef>
                <a:spcPct val="0"/>
              </a:spcBef>
              <a:buClrTx/>
              <a:buSzTx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Астахова Ольга Валерьевна</a:t>
            </a:r>
          </a:p>
          <a:p>
            <a:pPr marL="4310063" lvl="0">
              <a:spcBef>
                <a:spcPct val="0"/>
              </a:spcBef>
              <a:buClrTx/>
              <a:buSzTx/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310063" lvl="0">
              <a:spcBef>
                <a:spcPts val="0"/>
              </a:spcBef>
              <a:buClrTx/>
              <a:buSzTx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МБОУ «СОШ №63 с углубленным изучением китайского языка» </a:t>
            </a:r>
          </a:p>
          <a:p>
            <a:pPr marL="4310063" lvl="0">
              <a:spcBef>
                <a:spcPts val="0"/>
              </a:spcBef>
              <a:buClrTx/>
              <a:buSzTx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 Владивосток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5" y="492104"/>
            <a:ext cx="4705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«СЛЁТ ПЕЛИКАНОВ– 2023»</a:t>
            </a:r>
          </a:p>
        </p:txBody>
      </p:sp>
    </p:spTree>
    <p:extLst>
      <p:ext uri="{BB962C8B-B14F-4D97-AF65-F5344CB8AC3E}">
        <p14:creationId xmlns:p14="http://schemas.microsoft.com/office/powerpoint/2010/main" val="3648584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A235E-12D5-FE78-83A4-1D89BC533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большой страны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75C55AE-8DB3-CF9D-F52A-7DD17CEAE71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420888"/>
            <a:ext cx="2880320" cy="3705275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675E8D3C-EEC4-6D19-2C41-D9C1AF290BD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880"/>
            <a:ext cx="4903938" cy="3778758"/>
          </a:xfrm>
        </p:spPr>
      </p:pic>
    </p:spTree>
    <p:extLst>
      <p:ext uri="{BB962C8B-B14F-4D97-AF65-F5344CB8AC3E}">
        <p14:creationId xmlns:p14="http://schemas.microsoft.com/office/powerpoint/2010/main" val="2189530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980728"/>
            <a:ext cx="8451204" cy="1255442"/>
          </a:xfrm>
        </p:spPr>
        <p:txBody>
          <a:bodyPr>
            <a:noAutofit/>
          </a:bodyPr>
          <a:lstStyle/>
          <a:p>
            <a:pPr algn="just"/>
            <a:r>
              <a:rPr lang="ru-RU" sz="3000" b="1" dirty="0">
                <a:solidFill>
                  <a:schemeClr val="tx1"/>
                </a:solidFill>
                <a:cs typeface="Times New Roman" panose="02020603050405020304" pitchFamily="18" charset="0"/>
              </a:rPr>
              <a:t>Цель: Ознакомление с визуализацией как приёмом заучивания текста на уроках литературного чтения. 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3D14A61-90C4-014A-9F58-980F68F12DB1}"/>
              </a:ext>
            </a:extLst>
          </p:cNvPr>
          <p:cNvSpPr txBox="1">
            <a:spLocks/>
          </p:cNvSpPr>
          <p:nvPr/>
        </p:nvSpPr>
        <p:spPr>
          <a:xfrm>
            <a:off x="369268" y="5085184"/>
            <a:ext cx="8477472" cy="12554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Задачи: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Изучить сущность понятий «визуализация«, «образ», «изображение».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Рассмотреть способы работы по визуализации образа.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Научиться применять визуализацию образа на практике.</a:t>
            </a:r>
          </a:p>
          <a:p>
            <a:pPr algn="l"/>
            <a:r>
              <a:rPr 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2600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6398" y="1052736"/>
            <a:ext cx="8451204" cy="1255442"/>
          </a:xfrm>
        </p:spPr>
        <p:txBody>
          <a:bodyPr>
            <a:noAutofit/>
          </a:bodyPr>
          <a:lstStyle/>
          <a:p>
            <a:pPr algn="just"/>
            <a:r>
              <a:rPr lang="ru-RU" sz="3000" b="1" dirty="0">
                <a:solidFill>
                  <a:schemeClr val="tx1"/>
                </a:solidFill>
                <a:cs typeface="Times New Roman" panose="02020603050405020304" pitchFamily="18" charset="0"/>
              </a:rPr>
              <a:t>Визуализация – в широком смысле процесс представления какой-либо информации в виде изображения. 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3D14A61-90C4-014A-9F58-980F68F12DB1}"/>
              </a:ext>
            </a:extLst>
          </p:cNvPr>
          <p:cNvSpPr txBox="1">
            <a:spLocks/>
          </p:cNvSpPr>
          <p:nvPr/>
        </p:nvSpPr>
        <p:spPr>
          <a:xfrm>
            <a:off x="356134" y="3497050"/>
            <a:ext cx="8477472" cy="12554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3000" b="1" dirty="0">
                <a:solidFill>
                  <a:schemeClr val="tx1"/>
                </a:solidFill>
                <a:cs typeface="Times New Roman" panose="02020603050405020304" pitchFamily="18" charset="0"/>
              </a:rPr>
              <a:t>Образ -</a:t>
            </a:r>
            <a:r>
              <a:rPr lang="ru-RU" sz="3000" b="1" dirty="0">
                <a:solidFill>
                  <a:schemeClr val="tx1"/>
                </a:solidFill>
              </a:rPr>
              <a:t> явление, которое творчески воссоздаётся в художественном произведении его автором</a:t>
            </a:r>
            <a:r>
              <a:rPr lang="ru-RU" sz="3000" b="1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40B1938-6E73-5940-B7C5-5A8934ED848E}"/>
              </a:ext>
            </a:extLst>
          </p:cNvPr>
          <p:cNvSpPr txBox="1">
            <a:spLocks/>
          </p:cNvSpPr>
          <p:nvPr/>
        </p:nvSpPr>
        <p:spPr>
          <a:xfrm>
            <a:off x="356134" y="5272941"/>
            <a:ext cx="8477472" cy="12554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3000" b="1" dirty="0">
                <a:solidFill>
                  <a:schemeClr val="tx1"/>
                </a:solidFill>
                <a:cs typeface="Times New Roman" panose="02020603050405020304" pitchFamily="18" charset="0"/>
              </a:rPr>
              <a:t>Изображение -</a:t>
            </a:r>
            <a:r>
              <a:rPr lang="ru-RU" sz="3000" b="1" dirty="0">
                <a:solidFill>
                  <a:schemeClr val="tx1"/>
                </a:solidFill>
              </a:rPr>
              <a:t> явление, которое творчески воссоздаётся читателем по художественному произведению автора</a:t>
            </a:r>
            <a:r>
              <a:rPr lang="ru-RU" sz="3000" b="1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922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Я в ответах ограничен.mp4">
            <a:hlinkClick r:id="" action="ppaction://media"/>
            <a:extLst>
              <a:ext uri="{FF2B5EF4-FFF2-40B4-BE49-F238E27FC236}">
                <a16:creationId xmlns:a16="http://schemas.microsoft.com/office/drawing/2014/main" id="{E73A50FF-F46D-C24A-D622-55EC9C6C5BF8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520" y="1700808"/>
            <a:ext cx="8712968" cy="4425355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5064136-0EBB-8AAF-4D4C-06A956A2B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«Всё дальнейшее-это результат того, что ты видишь здесь"</a:t>
            </a:r>
          </a:p>
        </p:txBody>
      </p:sp>
    </p:spTree>
    <p:extLst>
      <p:ext uri="{BB962C8B-B14F-4D97-AF65-F5344CB8AC3E}">
        <p14:creationId xmlns:p14="http://schemas.microsoft.com/office/powerpoint/2010/main" val="321111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4"/>
          <a:stretch/>
        </p:blipFill>
        <p:spPr>
          <a:xfrm>
            <a:off x="223131" y="1412776"/>
            <a:ext cx="5091339" cy="514249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88" r="12846" b="3132"/>
          <a:stretch/>
        </p:blipFill>
        <p:spPr>
          <a:xfrm rot="5400000">
            <a:off x="4612358" y="2246759"/>
            <a:ext cx="5142494" cy="3474528"/>
          </a:xfrm>
        </p:spPr>
      </p:pic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FA923BA5-6305-134A-A1BF-836E8A18DC73}"/>
              </a:ext>
            </a:extLst>
          </p:cNvPr>
          <p:cNvSpPr txBox="1">
            <a:spLocks/>
          </p:cNvSpPr>
          <p:nvPr/>
        </p:nvSpPr>
        <p:spPr>
          <a:xfrm>
            <a:off x="243623" y="276166"/>
            <a:ext cx="8677246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>
                <a:solidFill>
                  <a:schemeClr val="tx1"/>
                </a:solidFill>
              </a:rPr>
              <a:t>Литературное чтение</a:t>
            </a:r>
          </a:p>
          <a:p>
            <a:r>
              <a:rPr lang="ru-RU" sz="3000" b="1" dirty="0">
                <a:solidFill>
                  <a:schemeClr val="tx1"/>
                </a:solidFill>
              </a:rPr>
              <a:t>Спиридон Дрожжин «Зимний день»</a:t>
            </a:r>
          </a:p>
        </p:txBody>
      </p:sp>
    </p:spTree>
    <p:extLst>
      <p:ext uri="{BB962C8B-B14F-4D97-AF65-F5344CB8AC3E}">
        <p14:creationId xmlns:p14="http://schemas.microsoft.com/office/powerpoint/2010/main" val="1811392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FA923BA5-6305-134A-A1BF-836E8A18DC73}"/>
              </a:ext>
            </a:extLst>
          </p:cNvPr>
          <p:cNvSpPr txBox="1">
            <a:spLocks/>
          </p:cNvSpPr>
          <p:nvPr/>
        </p:nvSpPr>
        <p:spPr>
          <a:xfrm>
            <a:off x="233376" y="270519"/>
            <a:ext cx="8677246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>
                <a:solidFill>
                  <a:schemeClr val="tx1"/>
                </a:solidFill>
              </a:rPr>
              <a:t>Литературное чтение</a:t>
            </a:r>
          </a:p>
          <a:p>
            <a:r>
              <a:rPr lang="ru-RU" sz="3000" b="1" dirty="0">
                <a:solidFill>
                  <a:schemeClr val="tx1"/>
                </a:solidFill>
              </a:rPr>
              <a:t>Николай Рубцов «Берёзы»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5AB2C4-9D7D-A247-AAA1-700C6BB739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4918"/>
          <a:stretch/>
        </p:blipFill>
        <p:spPr>
          <a:xfrm>
            <a:off x="777088" y="1546920"/>
            <a:ext cx="7589824" cy="504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20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FA923BA5-6305-134A-A1BF-836E8A18DC73}"/>
              </a:ext>
            </a:extLst>
          </p:cNvPr>
          <p:cNvSpPr txBox="1">
            <a:spLocks/>
          </p:cNvSpPr>
          <p:nvPr/>
        </p:nvSpPr>
        <p:spPr>
          <a:xfrm>
            <a:off x="233376" y="270519"/>
            <a:ext cx="8677246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>
                <a:solidFill>
                  <a:schemeClr val="tx1"/>
                </a:solidFill>
              </a:rPr>
              <a:t>Литературное чтение</a:t>
            </a:r>
          </a:p>
          <a:p>
            <a:r>
              <a:rPr lang="ru-RU" sz="3000" b="1" dirty="0">
                <a:solidFill>
                  <a:schemeClr val="tx1"/>
                </a:solidFill>
              </a:rPr>
              <a:t>Николай Рубцов «Берёзы»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C200F2-C726-0C48-95AE-9BE4937E60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6" r="45571"/>
          <a:stretch/>
        </p:blipFill>
        <p:spPr>
          <a:xfrm>
            <a:off x="233378" y="1484784"/>
            <a:ext cx="4260752" cy="510269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58ADD6E-B7B4-0044-864D-9E7C82396B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9" t="6614" r="25803" b="2683"/>
          <a:stretch/>
        </p:blipFill>
        <p:spPr>
          <a:xfrm>
            <a:off x="4674213" y="1484785"/>
            <a:ext cx="4236409" cy="510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93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46AAC95B-1036-A14E-878B-BCFE5D41E4CA}"/>
              </a:ext>
            </a:extLst>
          </p:cNvPr>
          <p:cNvSpPr txBox="1">
            <a:spLocks/>
          </p:cNvSpPr>
          <p:nvPr/>
        </p:nvSpPr>
        <p:spPr>
          <a:xfrm>
            <a:off x="233378" y="66332"/>
            <a:ext cx="8677246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A86EC3-594E-B944-A108-1CF375A90AD0}"/>
              </a:ext>
            </a:extLst>
          </p:cNvPr>
          <p:cNvSpPr txBox="1"/>
          <p:nvPr/>
        </p:nvSpPr>
        <p:spPr>
          <a:xfrm>
            <a:off x="2267744" y="1465573"/>
            <a:ext cx="55446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Я был в избушке на курьих ножках.</a:t>
            </a:r>
            <a:br>
              <a:rPr lang="ru-RU" sz="2400" b="1" dirty="0"/>
            </a:br>
            <a:r>
              <a:rPr lang="ru-RU" sz="2400" b="1" dirty="0"/>
              <a:t>Там всё как прежде. Сидит Яга.</a:t>
            </a:r>
            <a:br>
              <a:rPr lang="ru-RU" sz="2400" b="1" dirty="0"/>
            </a:br>
            <a:r>
              <a:rPr lang="ru-RU" sz="2400" b="1" dirty="0"/>
              <a:t>Пищали мыши и рылись в крошках.</a:t>
            </a:r>
            <a:br>
              <a:rPr lang="ru-RU" sz="2400" b="1" dirty="0"/>
            </a:br>
            <a:r>
              <a:rPr lang="ru-RU" sz="2400" b="1" dirty="0"/>
              <a:t>Старуха злая была строга.</a:t>
            </a:r>
            <a:br>
              <a:rPr lang="ru-RU" sz="2400" b="1" dirty="0"/>
            </a:br>
            <a:br>
              <a:rPr lang="ru-RU" sz="2400" b="1" dirty="0"/>
            </a:br>
            <a:r>
              <a:rPr lang="ru-RU" sz="2400" b="1" dirty="0"/>
              <a:t>Но я был в шапке, был в невидимке.</a:t>
            </a:r>
            <a:br>
              <a:rPr lang="ru-RU" sz="2400" b="1" dirty="0"/>
            </a:br>
            <a:r>
              <a:rPr lang="ru-RU" sz="2400" b="1" dirty="0"/>
              <a:t>Стянул у Старой две нитки бус.</a:t>
            </a:r>
            <a:br>
              <a:rPr lang="ru-RU" sz="2400" b="1" dirty="0"/>
            </a:br>
            <a:r>
              <a:rPr lang="ru-RU" sz="2400" b="1" dirty="0"/>
              <a:t>Разгневал Ведьму и скрылся в дымке.</a:t>
            </a:r>
            <a:br>
              <a:rPr lang="ru-RU" sz="2400" b="1" dirty="0"/>
            </a:br>
            <a:r>
              <a:rPr lang="ru-RU" sz="2400" b="1" dirty="0"/>
              <a:t>И вот со смехом кручу свой ус.</a:t>
            </a:r>
            <a:br>
              <a:rPr lang="ru-RU" sz="2400" b="1" dirty="0"/>
            </a:br>
            <a:br>
              <a:rPr lang="ru-RU" sz="2400" b="1" dirty="0"/>
            </a:br>
            <a:r>
              <a:rPr lang="ru-RU" sz="2400" b="1" dirty="0"/>
              <a:t>Пойду, пожалуй, теперь к Кощею.</a:t>
            </a:r>
            <a:br>
              <a:rPr lang="ru-RU" sz="2400" b="1" dirty="0"/>
            </a:br>
            <a:r>
              <a:rPr lang="ru-RU" sz="2400" b="1" dirty="0"/>
              <a:t>Найду для песен там жемчугов.</a:t>
            </a:r>
            <a:br>
              <a:rPr lang="ru-RU" sz="2400" b="1" dirty="0"/>
            </a:br>
            <a:r>
              <a:rPr lang="ru-RU" sz="2400" b="1" dirty="0"/>
              <a:t>До самой пасти приближусь к Змею.</a:t>
            </a:r>
            <a:br>
              <a:rPr lang="ru-RU" sz="2400" b="1" dirty="0"/>
            </a:br>
            <a:r>
              <a:rPr lang="ru-RU" sz="2400" b="1" dirty="0"/>
              <a:t>Узнаю тайны — и был таков.</a:t>
            </a: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80F310B4-26E0-BC49-8FCA-73C1EC92463E}"/>
              </a:ext>
            </a:extLst>
          </p:cNvPr>
          <p:cNvSpPr txBox="1">
            <a:spLocks/>
          </p:cNvSpPr>
          <p:nvPr/>
        </p:nvSpPr>
        <p:spPr>
          <a:xfrm>
            <a:off x="385778" y="218732"/>
            <a:ext cx="8677246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>
                <a:solidFill>
                  <a:schemeClr val="tx1"/>
                </a:solidFill>
              </a:rPr>
              <a:t>Литературное чтение</a:t>
            </a:r>
          </a:p>
          <a:p>
            <a:r>
              <a:rPr lang="ru-RU" sz="3000" b="1" dirty="0">
                <a:solidFill>
                  <a:schemeClr val="tx1"/>
                </a:solidFill>
              </a:rPr>
              <a:t>Константин Бальмонт «У чудищ»</a:t>
            </a:r>
          </a:p>
        </p:txBody>
      </p:sp>
    </p:spTree>
    <p:extLst>
      <p:ext uri="{BB962C8B-B14F-4D97-AF65-F5344CB8AC3E}">
        <p14:creationId xmlns:p14="http://schemas.microsoft.com/office/powerpoint/2010/main" val="3462706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23C7F-578E-AF25-A914-327436D03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692696"/>
            <a:ext cx="8384479" cy="1978886"/>
          </a:xfrm>
        </p:spPr>
        <p:txBody>
          <a:bodyPr>
            <a:normAutofit/>
          </a:bodyPr>
          <a:lstStyle/>
          <a:p>
            <a:pPr algn="ctr"/>
            <a:r>
              <a:rPr lang="ru-RU" sz="232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 :</a:t>
            </a:r>
            <a:br>
              <a:rPr lang="ru-RU" sz="232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32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Астахова Ольга Валерьевна</a:t>
            </a:r>
            <a:br>
              <a:rPr lang="ru-RU" sz="232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32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 почты: </a:t>
            </a:r>
            <a:r>
              <a:rPr lang="ru-RU" sz="23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ol.tech191@yandex.ru</a:t>
            </a:r>
            <a:br>
              <a:rPr lang="ru-RU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483F6D6-3446-2155-AED4-DD27F114A6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752" y="2276873"/>
            <a:ext cx="4801752" cy="4128900"/>
          </a:xfrm>
        </p:spPr>
      </p:pic>
    </p:spTree>
    <p:extLst>
      <p:ext uri="{BB962C8B-B14F-4D97-AF65-F5344CB8AC3E}">
        <p14:creationId xmlns:p14="http://schemas.microsoft.com/office/powerpoint/2010/main" val="5046060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1919</TotalTime>
  <Words>303</Words>
  <Application>Microsoft Macintosh PowerPoint</Application>
  <PresentationFormat>Экран (4:3)</PresentationFormat>
  <Paragraphs>32</Paragraphs>
  <Slides>10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Candara</vt:lpstr>
      <vt:lpstr>Symbol</vt:lpstr>
      <vt:lpstr>Times New Roman</vt:lpstr>
      <vt:lpstr>Волна</vt:lpstr>
      <vt:lpstr>  М А С Т Е Р – К Л А С С Визуализация произведения как приём заучивания текста на уроках литературного чтения</vt:lpstr>
      <vt:lpstr>Цель: Ознакомление с визуализацией как приёмом заучивания текста на уроках литературного чтения. </vt:lpstr>
      <vt:lpstr>Визуализация – в широком смысле процесс представления какой-либо информации в виде изображения. </vt:lpstr>
      <vt:lpstr>«Всё дальнейшее-это результат того, что ты видишь здесь"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Контакты : Астахова Ольга Валерьевна Адрес почты: ol.tech191@yandex.ru </vt:lpstr>
      <vt:lpstr>Учитель большой страны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Ольга Астахова</cp:lastModifiedBy>
  <cp:revision>140</cp:revision>
  <dcterms:created xsi:type="dcterms:W3CDTF">2018-07-03T10:14:05Z</dcterms:created>
  <dcterms:modified xsi:type="dcterms:W3CDTF">2023-01-20T12:53:23Z</dcterms:modified>
</cp:coreProperties>
</file>