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4" r:id="rId9"/>
    <p:sldId id="265" r:id="rId10"/>
    <p:sldId id="266" r:id="rId11"/>
    <p:sldId id="262" r:id="rId12"/>
    <p:sldId id="267" r:id="rId13"/>
    <p:sldId id="268" r:id="rId14"/>
    <p:sldId id="279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9964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13134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17324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61318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35729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54371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86593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63643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5909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64112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AF8082C-0922-4249-A612-B415F5231620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18076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8082C-0922-4249-A612-B415F5231620}" type="datetime1">
              <a:rPr lang="en-US" smtClean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29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dybova.ru/wp-content/uploads/2012/10/%D0%9A%D0%BE%D0%BB%D0%B5%D1%81%D0%BE-5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FE8CD-0E70-4831-A262-9A9BE6154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949" y="316346"/>
            <a:ext cx="6795928" cy="2173433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chemeClr val="tx1"/>
                </a:solidFill>
              </a:rPr>
              <a:t>Балансируем правильно: личная и профессиональная жизнь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3F44BE-EA2E-4CF3-9ADA-2FAC99298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0809" y="3688713"/>
            <a:ext cx="4609068" cy="2173433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Аксенова Лариса Юрьевна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МЮОУ СОШ № 2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Большой Камень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Категория: высшая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8BBD3A-4DD7-431E-988B-AC67CE82C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539"/>
          <a:stretch/>
        </p:blipFill>
        <p:spPr>
          <a:xfrm>
            <a:off x="7516745" y="207730"/>
            <a:ext cx="4582291" cy="589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82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F7D719-C4E1-4AD3-B160-FC9174C5D232}"/>
              </a:ext>
            </a:extLst>
          </p:cNvPr>
          <p:cNvSpPr txBox="1"/>
          <p:nvPr/>
        </p:nvSpPr>
        <p:spPr>
          <a:xfrm>
            <a:off x="2044818" y="129921"/>
            <a:ext cx="6102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0" dirty="0">
                <a:latin typeface="Trebuchet MS"/>
                <a:cs typeface="Trebuchet MS"/>
              </a:rPr>
              <a:t>D</a:t>
            </a:r>
            <a:r>
              <a:rPr lang="ru-RU" sz="3600" b="0" spc="-15" dirty="0">
                <a:latin typeface="Trebuchet MS"/>
                <a:cs typeface="Trebuchet MS"/>
              </a:rPr>
              <a:t> </a:t>
            </a:r>
            <a:r>
              <a:rPr lang="ru-RU" sz="3600" b="0" dirty="0">
                <a:latin typeface="Trebuchet MS"/>
                <a:cs typeface="Trebuchet MS"/>
              </a:rPr>
              <a:t>–</a:t>
            </a:r>
            <a:r>
              <a:rPr lang="ru-RU" sz="3600" b="0" spc="-10" dirty="0">
                <a:latin typeface="Trebuchet MS"/>
                <a:cs typeface="Trebuchet MS"/>
              </a:rPr>
              <a:t> </a:t>
            </a:r>
            <a:r>
              <a:rPr lang="ru-RU" sz="3600" b="0" dirty="0">
                <a:latin typeface="Trebuchet MS"/>
                <a:cs typeface="Trebuchet MS"/>
              </a:rPr>
              <a:t>неважные</a:t>
            </a:r>
            <a:r>
              <a:rPr lang="ru-RU" sz="3600" b="0" spc="-5" dirty="0">
                <a:latin typeface="Trebuchet MS"/>
                <a:cs typeface="Trebuchet MS"/>
              </a:rPr>
              <a:t> </a:t>
            </a:r>
            <a:r>
              <a:rPr lang="ru-RU" sz="3600" b="0" dirty="0">
                <a:latin typeface="Trebuchet MS"/>
                <a:cs typeface="Trebuchet MS"/>
              </a:rPr>
              <a:t>и</a:t>
            </a:r>
            <a:r>
              <a:rPr lang="ru-RU" sz="3600" b="0" spc="-5" dirty="0">
                <a:latin typeface="Trebuchet MS"/>
                <a:cs typeface="Trebuchet MS"/>
              </a:rPr>
              <a:t> </a:t>
            </a:r>
            <a:r>
              <a:rPr lang="ru-RU" sz="3600" b="0" dirty="0">
                <a:latin typeface="Trebuchet MS"/>
                <a:cs typeface="Trebuchet MS"/>
              </a:rPr>
              <a:t>не</a:t>
            </a:r>
            <a:r>
              <a:rPr lang="ru-RU" sz="3600" b="0" spc="-5" dirty="0">
                <a:latin typeface="Trebuchet MS"/>
                <a:cs typeface="Trebuchet MS"/>
              </a:rPr>
              <a:t> срочные</a:t>
            </a:r>
            <a:endParaRPr lang="ru-RU" sz="3600" dirty="0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549E2625-48A2-49E0-8070-259C60829FBD}"/>
              </a:ext>
            </a:extLst>
          </p:cNvPr>
          <p:cNvSpPr txBox="1"/>
          <p:nvPr/>
        </p:nvSpPr>
        <p:spPr>
          <a:xfrm>
            <a:off x="425902" y="1683391"/>
            <a:ext cx="7394575" cy="3059171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0665" marR="1534160" indent="-228600">
              <a:lnSpc>
                <a:spcPts val="3450"/>
              </a:lnSpc>
              <a:spcBef>
                <a:spcPts val="535"/>
              </a:spcBef>
              <a:buFont typeface="Arial MT"/>
              <a:buChar char="•"/>
              <a:tabLst>
                <a:tab pos="241935" algn="l"/>
              </a:tabLst>
            </a:pPr>
            <a:r>
              <a:rPr sz="3600" spc="-5" dirty="0">
                <a:latin typeface="Trebuchet MS"/>
                <a:cs typeface="Trebuchet MS"/>
              </a:rPr>
              <a:t>Дела,</a:t>
            </a:r>
            <a:r>
              <a:rPr sz="3600" spc="-10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которые совсем</a:t>
            </a:r>
            <a:r>
              <a:rPr sz="3600" dirty="0">
                <a:latin typeface="Trebuchet MS"/>
                <a:cs typeface="Trebuchet MS"/>
              </a:rPr>
              <a:t> </a:t>
            </a:r>
            <a:r>
              <a:rPr sz="3600" spc="-10" dirty="0">
                <a:latin typeface="Trebuchet MS"/>
                <a:cs typeface="Trebuchet MS"/>
              </a:rPr>
              <a:t>вам</a:t>
            </a:r>
            <a:r>
              <a:rPr sz="3600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не </a:t>
            </a:r>
            <a:r>
              <a:rPr sz="3600" spc="-950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интересны.</a:t>
            </a:r>
            <a:endParaRPr sz="3600" dirty="0">
              <a:latin typeface="Trebuchet MS"/>
              <a:cs typeface="Trebuchet MS"/>
            </a:endParaRPr>
          </a:p>
          <a:p>
            <a:pPr marL="241300" indent="-229235">
              <a:lnSpc>
                <a:spcPts val="3645"/>
              </a:lnSpc>
              <a:spcBef>
                <a:spcPts val="560"/>
              </a:spcBef>
              <a:buFont typeface="Arial MT"/>
              <a:buChar char="•"/>
              <a:tabLst>
                <a:tab pos="241935" algn="l"/>
              </a:tabLst>
            </a:pPr>
            <a:r>
              <a:rPr sz="3600" spc="-5" dirty="0">
                <a:latin typeface="Trebuchet MS"/>
                <a:cs typeface="Trebuchet MS"/>
              </a:rPr>
              <a:t>Как</a:t>
            </a:r>
            <a:r>
              <a:rPr sz="3600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можно</a:t>
            </a:r>
            <a:r>
              <a:rPr sz="3600" spc="5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больше задач</a:t>
            </a:r>
            <a:r>
              <a:rPr sz="3600" spc="5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категории</a:t>
            </a:r>
            <a:r>
              <a:rPr sz="3600" spc="-10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D</a:t>
            </a:r>
            <a:endParaRPr sz="3600" dirty="0">
              <a:latin typeface="Trebuchet MS"/>
              <a:cs typeface="Trebuchet MS"/>
            </a:endParaRPr>
          </a:p>
          <a:p>
            <a:pPr marL="241300">
              <a:lnSpc>
                <a:spcPts val="3645"/>
              </a:lnSpc>
            </a:pPr>
            <a:r>
              <a:rPr sz="3600" spc="-5" dirty="0">
                <a:latin typeface="Trebuchet MS"/>
                <a:cs typeface="Trebuchet MS"/>
              </a:rPr>
              <a:t>необходимо делегировать.</a:t>
            </a:r>
            <a:endParaRPr sz="3600" dirty="0">
              <a:latin typeface="Trebuchet MS"/>
              <a:cs typeface="Trebuchet MS"/>
            </a:endParaRPr>
          </a:p>
          <a:p>
            <a:pPr marL="241300" indent="-229235">
              <a:lnSpc>
                <a:spcPct val="100000"/>
              </a:lnSpc>
              <a:spcBef>
                <a:spcPts val="605"/>
              </a:spcBef>
              <a:buFont typeface="Arial MT"/>
              <a:buChar char="•"/>
              <a:tabLst>
                <a:tab pos="241935" algn="l"/>
              </a:tabLst>
            </a:pPr>
            <a:endParaRPr sz="3600" dirty="0">
              <a:latin typeface="Trebuchet MS"/>
              <a:cs typeface="Trebuchet MS"/>
            </a:endParaRPr>
          </a:p>
        </p:txBody>
      </p:sp>
      <p:grpSp>
        <p:nvGrpSpPr>
          <p:cNvPr id="5" name="object 2">
            <a:extLst>
              <a:ext uri="{FF2B5EF4-FFF2-40B4-BE49-F238E27FC236}">
                <a16:creationId xmlns:a16="http://schemas.microsoft.com/office/drawing/2014/main" id="{2D86F7AC-B0BC-46D3-897E-773B7F62B05E}"/>
              </a:ext>
            </a:extLst>
          </p:cNvPr>
          <p:cNvGrpSpPr/>
          <p:nvPr/>
        </p:nvGrpSpPr>
        <p:grpSpPr>
          <a:xfrm>
            <a:off x="8305101" y="1111811"/>
            <a:ext cx="3196345" cy="2998130"/>
            <a:chOff x="7021969" y="422020"/>
            <a:chExt cx="2122170" cy="1592580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D8C0844F-CB07-4447-8C55-DD7DBB8EB29F}"/>
                </a:ext>
              </a:extLst>
            </p:cNvPr>
            <p:cNvSpPr/>
            <p:nvPr/>
          </p:nvSpPr>
          <p:spPr>
            <a:xfrm>
              <a:off x="7710817" y="607949"/>
              <a:ext cx="1433830" cy="1369060"/>
            </a:xfrm>
            <a:custGeom>
              <a:avLst/>
              <a:gdLst/>
              <a:ahLst/>
              <a:cxnLst/>
              <a:rect l="l" t="t" r="r" b="b"/>
              <a:pathLst>
                <a:path w="1433829" h="1369060">
                  <a:moveTo>
                    <a:pt x="1433322" y="1368552"/>
                  </a:moveTo>
                  <a:lnTo>
                    <a:pt x="1433322" y="0"/>
                  </a:lnTo>
                  <a:lnTo>
                    <a:pt x="0" y="0"/>
                  </a:lnTo>
                  <a:lnTo>
                    <a:pt x="0" y="1368552"/>
                  </a:lnTo>
                  <a:lnTo>
                    <a:pt x="1433322" y="1368552"/>
                  </a:lnTo>
                  <a:close/>
                </a:path>
              </a:pathLst>
            </a:custGeom>
            <a:solidFill>
              <a:srgbClr val="F094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55D6852F-FD8F-40CC-BC34-AA23A05C8CD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21969" y="422020"/>
              <a:ext cx="2122030" cy="1592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4816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BD645-9EB6-49DA-81AB-533E8878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747" y="-105856"/>
            <a:ext cx="8643154" cy="880844"/>
          </a:xfrm>
        </p:spPr>
        <p:txBody>
          <a:bodyPr/>
          <a:lstStyle/>
          <a:p>
            <a:r>
              <a:rPr lang="ru-RU" b="0" dirty="0">
                <a:latin typeface="Trebuchet MS"/>
                <a:cs typeface="Trebuchet MS"/>
              </a:rPr>
              <a:t>Матрица</a:t>
            </a:r>
            <a:r>
              <a:rPr lang="ru-RU" b="0" spc="-35" dirty="0">
                <a:latin typeface="Trebuchet MS"/>
                <a:cs typeface="Trebuchet MS"/>
              </a:rPr>
              <a:t> </a:t>
            </a:r>
            <a:r>
              <a:rPr lang="ru-RU" b="0" spc="-5" dirty="0">
                <a:latin typeface="Trebuchet MS"/>
                <a:cs typeface="Trebuchet MS"/>
              </a:rPr>
              <a:t>Эйзенхауэра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4AEEA5-FA81-417F-84A0-C7E74C499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304" y="683733"/>
            <a:ext cx="6422705" cy="54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21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CC8DD3-0E3F-46E1-AAC6-4DAE5A62CE27}"/>
              </a:ext>
            </a:extLst>
          </p:cNvPr>
          <p:cNvSpPr txBox="1"/>
          <p:nvPr/>
        </p:nvSpPr>
        <p:spPr>
          <a:xfrm>
            <a:off x="587228" y="146699"/>
            <a:ext cx="106372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0" dirty="0">
                <a:latin typeface="Trebuchet MS"/>
                <a:cs typeface="Trebuchet MS"/>
              </a:rPr>
              <a:t>Пошаговый</a:t>
            </a:r>
            <a:r>
              <a:rPr lang="ru-RU" sz="4000" b="0" spc="-45" dirty="0">
                <a:latin typeface="Trebuchet MS"/>
                <a:cs typeface="Trebuchet MS"/>
              </a:rPr>
              <a:t> </a:t>
            </a:r>
            <a:r>
              <a:rPr lang="ru-RU" sz="4000" b="0" dirty="0">
                <a:latin typeface="Trebuchet MS"/>
                <a:cs typeface="Trebuchet MS"/>
              </a:rPr>
              <a:t>алгоритм</a:t>
            </a:r>
            <a:r>
              <a:rPr lang="ru-RU" sz="4000" b="0" spc="-30" dirty="0">
                <a:latin typeface="Trebuchet MS"/>
                <a:cs typeface="Trebuchet MS"/>
              </a:rPr>
              <a:t> </a:t>
            </a:r>
            <a:r>
              <a:rPr lang="ru-RU" sz="4000" b="0" spc="-5" dirty="0">
                <a:latin typeface="Trebuchet MS"/>
                <a:cs typeface="Trebuchet MS"/>
              </a:rPr>
              <a:t>работы </a:t>
            </a:r>
            <a:r>
              <a:rPr lang="ru-RU" sz="4000" b="0" spc="-1070" dirty="0">
                <a:latin typeface="Trebuchet MS"/>
                <a:cs typeface="Trebuchet MS"/>
              </a:rPr>
              <a:t> </a:t>
            </a:r>
            <a:r>
              <a:rPr lang="ru-RU" sz="4000" b="0" dirty="0">
                <a:latin typeface="Trebuchet MS"/>
                <a:cs typeface="Trebuchet MS"/>
              </a:rPr>
              <a:t>с</a:t>
            </a:r>
            <a:r>
              <a:rPr lang="ru-RU" sz="4000" b="0" spc="-10" dirty="0">
                <a:latin typeface="Trebuchet MS"/>
                <a:cs typeface="Trebuchet MS"/>
              </a:rPr>
              <a:t> </a:t>
            </a:r>
            <a:r>
              <a:rPr lang="ru-RU" sz="4000" b="0" spc="-5" dirty="0">
                <a:latin typeface="Trebuchet MS"/>
                <a:cs typeface="Trebuchet MS"/>
              </a:rPr>
              <a:t>матрицей</a:t>
            </a:r>
            <a:r>
              <a:rPr lang="ru-RU" sz="4000" b="0" spc="10" dirty="0">
                <a:latin typeface="Trebuchet MS"/>
                <a:cs typeface="Trebuchet MS"/>
              </a:rPr>
              <a:t> </a:t>
            </a:r>
            <a:r>
              <a:rPr lang="ru-RU" sz="4000" b="0" spc="-5" dirty="0">
                <a:latin typeface="Trebuchet MS"/>
                <a:cs typeface="Trebuchet MS"/>
              </a:rPr>
              <a:t>Эйзенхауэра</a:t>
            </a:r>
            <a:endParaRPr lang="ru-RU" sz="4000" dirty="0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5837F31C-889D-4AA4-B536-79636DEEEC91}"/>
              </a:ext>
            </a:extLst>
          </p:cNvPr>
          <p:cNvSpPr txBox="1"/>
          <p:nvPr/>
        </p:nvSpPr>
        <p:spPr>
          <a:xfrm>
            <a:off x="587228" y="1512129"/>
            <a:ext cx="10637241" cy="38337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>
              <a:lnSpc>
                <a:spcPts val="3645"/>
              </a:lnSpc>
              <a:spcBef>
                <a:spcPts val="95"/>
              </a:spcBef>
              <a:tabLst>
                <a:tab pos="241935" algn="l"/>
                <a:tab pos="807720" algn="l"/>
                <a:tab pos="2740660" algn="l"/>
                <a:tab pos="4231640" algn="l"/>
                <a:tab pos="5276850" algn="l"/>
                <a:tab pos="6530975" algn="l"/>
                <a:tab pos="7169150" algn="l"/>
              </a:tabLst>
            </a:pPr>
            <a:r>
              <a:rPr lang="ru-RU" sz="3200" spc="-5" dirty="0">
                <a:latin typeface="Trebuchet MS"/>
                <a:cs typeface="Trebuchet MS"/>
              </a:rPr>
              <a:t>  </a:t>
            </a:r>
            <a:r>
              <a:rPr sz="3200" spc="-5" dirty="0">
                <a:latin typeface="Trebuchet MS"/>
                <a:cs typeface="Trebuchet MS"/>
              </a:rPr>
              <a:t>1.	Написать	</a:t>
            </a:r>
            <a:r>
              <a:rPr sz="3200" spc="-10" dirty="0">
                <a:latin typeface="Trebuchet MS"/>
                <a:cs typeface="Trebuchet MS"/>
              </a:rPr>
              <a:t>список	</a:t>
            </a:r>
            <a:r>
              <a:rPr sz="3200" spc="-5" dirty="0">
                <a:latin typeface="Trebuchet MS"/>
                <a:cs typeface="Trebuchet MS"/>
              </a:rPr>
              <a:t>всех	задач	на	</a:t>
            </a:r>
            <a:r>
              <a:rPr sz="3200" spc="-10" dirty="0">
                <a:latin typeface="Trebuchet MS"/>
                <a:cs typeface="Trebuchet MS"/>
              </a:rPr>
              <a:t>день</a:t>
            </a:r>
            <a:endParaRPr sz="3200" dirty="0">
              <a:latin typeface="Trebuchet MS"/>
              <a:cs typeface="Trebuchet MS"/>
            </a:endParaRPr>
          </a:p>
          <a:p>
            <a:pPr marL="241300" marR="5080">
              <a:lnSpc>
                <a:spcPts val="3450"/>
              </a:lnSpc>
              <a:spcBef>
                <a:spcPts val="245"/>
              </a:spcBef>
              <a:tabLst>
                <a:tab pos="946150" algn="l"/>
                <a:tab pos="2201545" algn="l"/>
                <a:tab pos="3270250" algn="l"/>
                <a:tab pos="3572510" algn="l"/>
                <a:tab pos="4533265" algn="l"/>
                <a:tab pos="5413375" algn="l"/>
                <a:tab pos="6158230" algn="l"/>
                <a:tab pos="6709409" algn="l"/>
                <a:tab pos="7825740" algn="l"/>
              </a:tabLst>
            </a:pPr>
            <a:r>
              <a:rPr sz="3200" spc="-10" dirty="0">
                <a:latin typeface="Trebuchet MS"/>
                <a:cs typeface="Trebuchet MS"/>
              </a:rPr>
              <a:t>2</a:t>
            </a:r>
            <a:r>
              <a:rPr sz="3200" spc="-5" dirty="0">
                <a:latin typeface="Trebuchet MS"/>
                <a:cs typeface="Trebuchet MS"/>
              </a:rPr>
              <a:t>.</a:t>
            </a:r>
            <a:r>
              <a:rPr sz="3200" dirty="0">
                <a:latin typeface="Trebuchet MS"/>
                <a:cs typeface="Trebuchet MS"/>
              </a:rPr>
              <a:t>	</a:t>
            </a:r>
            <a:r>
              <a:rPr sz="3200" spc="-5" dirty="0">
                <a:latin typeface="Trebuchet MS"/>
                <a:cs typeface="Trebuchet MS"/>
              </a:rPr>
              <a:t>Объединить</a:t>
            </a:r>
            <a:r>
              <a:rPr sz="3200" dirty="0">
                <a:latin typeface="Trebuchet MS"/>
                <a:cs typeface="Trebuchet MS"/>
              </a:rPr>
              <a:t>		</a:t>
            </a:r>
            <a:r>
              <a:rPr sz="3200" spc="-10" dirty="0">
                <a:latin typeface="Trebuchet MS"/>
                <a:cs typeface="Trebuchet MS"/>
              </a:rPr>
              <a:t>эт</a:t>
            </a:r>
            <a:r>
              <a:rPr sz="3200" spc="-5" dirty="0">
                <a:latin typeface="Trebuchet MS"/>
                <a:cs typeface="Trebuchet MS"/>
              </a:rPr>
              <a:t>и</a:t>
            </a:r>
            <a:r>
              <a:rPr sz="3200" dirty="0">
                <a:latin typeface="Trebuchet MS"/>
                <a:cs typeface="Trebuchet MS"/>
              </a:rPr>
              <a:t>	</a:t>
            </a:r>
            <a:r>
              <a:rPr sz="3200" spc="-10" dirty="0">
                <a:latin typeface="Trebuchet MS"/>
                <a:cs typeface="Trebuchet MS"/>
              </a:rPr>
              <a:t>задач</a:t>
            </a:r>
            <a:r>
              <a:rPr sz="3200" spc="-5" dirty="0">
                <a:latin typeface="Trebuchet MS"/>
                <a:cs typeface="Trebuchet MS"/>
              </a:rPr>
              <a:t>и</a:t>
            </a:r>
            <a:r>
              <a:rPr sz="3200" dirty="0">
                <a:latin typeface="Trebuchet MS"/>
                <a:cs typeface="Trebuchet MS"/>
              </a:rPr>
              <a:t>	</a:t>
            </a:r>
            <a:r>
              <a:rPr sz="3200" spc="-5" dirty="0">
                <a:latin typeface="Trebuchet MS"/>
                <a:cs typeface="Trebuchet MS"/>
              </a:rPr>
              <a:t>в</a:t>
            </a:r>
            <a:r>
              <a:rPr sz="3200" dirty="0">
                <a:latin typeface="Trebuchet MS"/>
                <a:cs typeface="Trebuchet MS"/>
              </a:rPr>
              <a:t>	</a:t>
            </a:r>
            <a:r>
              <a:rPr sz="3200" spc="-5" dirty="0">
                <a:latin typeface="Trebuchet MS"/>
                <a:cs typeface="Trebuchet MS"/>
              </a:rPr>
              <a:t>четыре  группы</a:t>
            </a:r>
            <a:r>
              <a:rPr sz="3200" dirty="0">
                <a:latin typeface="Trebuchet MS"/>
                <a:cs typeface="Trebuchet MS"/>
              </a:rPr>
              <a:t>	</a:t>
            </a:r>
            <a:r>
              <a:rPr sz="3200" spc="-5" dirty="0">
                <a:latin typeface="Trebuchet MS"/>
                <a:cs typeface="Trebuchet MS"/>
              </a:rPr>
              <a:t>на</a:t>
            </a:r>
            <a:r>
              <a:rPr sz="3200" dirty="0">
                <a:latin typeface="Trebuchet MS"/>
                <a:cs typeface="Trebuchet MS"/>
              </a:rPr>
              <a:t>	</a:t>
            </a:r>
            <a:r>
              <a:rPr sz="3200" spc="-5" dirty="0">
                <a:latin typeface="Trebuchet MS"/>
                <a:cs typeface="Trebuchet MS"/>
              </a:rPr>
              <a:t>степени</a:t>
            </a:r>
            <a:r>
              <a:rPr sz="3200" dirty="0">
                <a:latin typeface="Trebuchet MS"/>
                <a:cs typeface="Trebuchet MS"/>
              </a:rPr>
              <a:t>	</a:t>
            </a:r>
            <a:r>
              <a:rPr sz="3200" spc="-10" dirty="0">
                <a:latin typeface="Trebuchet MS"/>
                <a:cs typeface="Trebuchet MS"/>
              </a:rPr>
              <a:t>в</a:t>
            </a:r>
            <a:r>
              <a:rPr sz="3200" spc="-5" dirty="0">
                <a:latin typeface="Trebuchet MS"/>
                <a:cs typeface="Trebuchet MS"/>
              </a:rPr>
              <a:t>ажности</a:t>
            </a:r>
            <a:r>
              <a:rPr sz="3200" dirty="0">
                <a:latin typeface="Trebuchet MS"/>
                <a:cs typeface="Trebuchet MS"/>
              </a:rPr>
              <a:t>	</a:t>
            </a:r>
            <a:r>
              <a:rPr sz="3200" spc="-5" dirty="0">
                <a:latin typeface="Trebuchet MS"/>
                <a:cs typeface="Trebuchet MS"/>
              </a:rPr>
              <a:t>и</a:t>
            </a:r>
            <a:r>
              <a:rPr lang="ru-RU" sz="3200" spc="-5" dirty="0">
                <a:latin typeface="Trebuchet MS"/>
                <a:cs typeface="Trebuchet MS"/>
              </a:rPr>
              <a:t> срочности</a:t>
            </a:r>
          </a:p>
          <a:p>
            <a:pPr marL="241300" marR="5080">
              <a:lnSpc>
                <a:spcPts val="3450"/>
              </a:lnSpc>
              <a:spcBef>
                <a:spcPts val="245"/>
              </a:spcBef>
              <a:tabLst>
                <a:tab pos="946150" algn="l"/>
                <a:tab pos="2201545" algn="l"/>
                <a:tab pos="3270250" algn="l"/>
                <a:tab pos="3572510" algn="l"/>
                <a:tab pos="4533265" algn="l"/>
                <a:tab pos="5413375" algn="l"/>
                <a:tab pos="6158230" algn="l"/>
                <a:tab pos="6709409" algn="l"/>
                <a:tab pos="7825740" algn="l"/>
              </a:tabLst>
            </a:pPr>
            <a:r>
              <a:rPr lang="ru-RU" sz="3200" spc="-5" dirty="0">
                <a:latin typeface="Trebuchet MS"/>
                <a:cs typeface="Trebuchet MS"/>
              </a:rPr>
              <a:t>3. Записать эти задачи в бланк, разделенный на 4 части</a:t>
            </a:r>
          </a:p>
          <a:p>
            <a:pPr marL="241300" marR="5080">
              <a:lnSpc>
                <a:spcPts val="3450"/>
              </a:lnSpc>
              <a:spcBef>
                <a:spcPts val="245"/>
              </a:spcBef>
              <a:tabLst>
                <a:tab pos="946150" algn="l"/>
                <a:tab pos="2201545" algn="l"/>
                <a:tab pos="3270250" algn="l"/>
                <a:tab pos="3572510" algn="l"/>
                <a:tab pos="4533265" algn="l"/>
                <a:tab pos="5413375" algn="l"/>
                <a:tab pos="6158230" algn="l"/>
                <a:tab pos="6709409" algn="l"/>
                <a:tab pos="7825740" algn="l"/>
              </a:tabLst>
            </a:pPr>
            <a:r>
              <a:rPr lang="ru-RU" sz="3200" spc="-5" dirty="0">
                <a:latin typeface="Trebuchet MS"/>
                <a:cs typeface="Trebuchet MS"/>
              </a:rPr>
              <a:t>4.</a:t>
            </a:r>
            <a:r>
              <a:rPr lang="ru-RU" sz="32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3200" dirty="0">
                <a:latin typeface="Trebuchet MS"/>
                <a:cs typeface="Trebuchet MS"/>
              </a:rPr>
              <a:t> </a:t>
            </a:r>
            <a:r>
              <a:rPr lang="ru-RU" sz="3200" spc="-5" dirty="0">
                <a:latin typeface="Trebuchet MS"/>
                <a:cs typeface="Trebuchet MS"/>
              </a:rPr>
              <a:t>Держать бланк</a:t>
            </a:r>
            <a:r>
              <a:rPr lang="ru-RU" sz="3200" spc="-10" dirty="0">
                <a:latin typeface="Trebuchet MS"/>
                <a:cs typeface="Trebuchet MS"/>
              </a:rPr>
              <a:t> </a:t>
            </a:r>
            <a:r>
              <a:rPr lang="ru-RU" sz="3200" spc="-5" dirty="0">
                <a:latin typeface="Trebuchet MS"/>
                <a:cs typeface="Trebuchet MS"/>
              </a:rPr>
              <a:t>постоянно</a:t>
            </a:r>
            <a:r>
              <a:rPr lang="ru-RU" sz="3200" spc="5" dirty="0">
                <a:latin typeface="Trebuchet MS"/>
                <a:cs typeface="Trebuchet MS"/>
              </a:rPr>
              <a:t> </a:t>
            </a:r>
            <a:r>
              <a:rPr lang="ru-RU" sz="3200" spc="-5" dirty="0">
                <a:latin typeface="Trebuchet MS"/>
                <a:cs typeface="Trebuchet MS"/>
              </a:rPr>
              <a:t>в</a:t>
            </a:r>
            <a:r>
              <a:rPr lang="ru-RU" sz="3200" dirty="0">
                <a:latin typeface="Trebuchet MS"/>
                <a:cs typeface="Trebuchet MS"/>
              </a:rPr>
              <a:t> </a:t>
            </a:r>
            <a:r>
              <a:rPr lang="ru-RU" sz="3200" spc="-5" dirty="0">
                <a:latin typeface="Trebuchet MS"/>
                <a:cs typeface="Trebuchet MS"/>
              </a:rPr>
              <a:t>поле </a:t>
            </a:r>
            <a:r>
              <a:rPr lang="ru-RU" sz="3200" dirty="0">
                <a:latin typeface="Trebuchet MS"/>
                <a:cs typeface="Trebuchet MS"/>
              </a:rPr>
              <a:t> </a:t>
            </a:r>
            <a:r>
              <a:rPr lang="ru-RU" sz="3200" spc="-5" dirty="0">
                <a:latin typeface="Trebuchet MS"/>
                <a:cs typeface="Trebuchet MS"/>
              </a:rPr>
              <a:t>зрения и сверяться</a:t>
            </a:r>
            <a:r>
              <a:rPr lang="ru-RU" sz="3200" spc="5" dirty="0">
                <a:latin typeface="Trebuchet MS"/>
                <a:cs typeface="Trebuchet MS"/>
              </a:rPr>
              <a:t> </a:t>
            </a:r>
            <a:r>
              <a:rPr lang="ru-RU" sz="3200" spc="-5" dirty="0">
                <a:latin typeface="Trebuchet MS"/>
                <a:cs typeface="Trebuchet MS"/>
              </a:rPr>
              <a:t>с и сверяться</a:t>
            </a:r>
            <a:r>
              <a:rPr lang="ru-RU" sz="3200" spc="5" dirty="0">
                <a:latin typeface="Trebuchet MS"/>
                <a:cs typeface="Trebuchet MS"/>
              </a:rPr>
              <a:t> </a:t>
            </a:r>
            <a:r>
              <a:rPr lang="ru-RU" sz="3200" spc="-5" dirty="0">
                <a:latin typeface="Trebuchet MS"/>
                <a:cs typeface="Trebuchet MS"/>
              </a:rPr>
              <a:t>с ним </a:t>
            </a:r>
            <a:r>
              <a:rPr lang="ru-RU" sz="3200" spc="-950" dirty="0">
                <a:latin typeface="Trebuchet MS"/>
                <a:cs typeface="Trebuchet MS"/>
              </a:rPr>
              <a:t> </a:t>
            </a:r>
            <a:r>
              <a:rPr lang="ru-RU" sz="3200" spc="-5" dirty="0">
                <a:latin typeface="Trebuchet MS"/>
                <a:cs typeface="Trebuchet MS"/>
              </a:rPr>
              <a:t>в течении</a:t>
            </a:r>
            <a:r>
              <a:rPr lang="ru-RU" sz="3200" dirty="0">
                <a:latin typeface="Trebuchet MS"/>
                <a:cs typeface="Trebuchet MS"/>
              </a:rPr>
              <a:t> </a:t>
            </a:r>
            <a:r>
              <a:rPr lang="ru-RU" sz="3200" spc="-10" dirty="0">
                <a:latin typeface="Trebuchet MS"/>
                <a:cs typeface="Trebuchet MS"/>
              </a:rPr>
              <a:t>дня</a:t>
            </a:r>
            <a:endParaRPr lang="ru-RU" sz="3200" dirty="0">
              <a:latin typeface="Trebuchet MS"/>
              <a:cs typeface="Trebuchet MS"/>
            </a:endParaRPr>
          </a:p>
          <a:p>
            <a:pPr marL="241300" marR="5080">
              <a:lnSpc>
                <a:spcPts val="3450"/>
              </a:lnSpc>
              <a:spcBef>
                <a:spcPts val="245"/>
              </a:spcBef>
              <a:tabLst>
                <a:tab pos="946150" algn="l"/>
                <a:tab pos="2201545" algn="l"/>
                <a:tab pos="3270250" algn="l"/>
                <a:tab pos="3572510" algn="l"/>
                <a:tab pos="4533265" algn="l"/>
                <a:tab pos="5413375" algn="l"/>
                <a:tab pos="6158230" algn="l"/>
                <a:tab pos="6709409" algn="l"/>
                <a:tab pos="7825740" algn="l"/>
              </a:tabLst>
            </a:pPr>
            <a:endParaRPr sz="3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6917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D6D885-04DB-4939-8810-7B9B98A963B2}"/>
              </a:ext>
            </a:extLst>
          </p:cNvPr>
          <p:cNvSpPr txBox="1"/>
          <p:nvPr/>
        </p:nvSpPr>
        <p:spPr>
          <a:xfrm>
            <a:off x="1801536" y="0"/>
            <a:ext cx="61029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0" dirty="0">
                <a:latin typeface="Trebuchet MS"/>
                <a:cs typeface="Trebuchet MS"/>
              </a:rPr>
              <a:t>В</a:t>
            </a:r>
            <a:r>
              <a:rPr lang="ru-RU" sz="4400" b="0" spc="-40" dirty="0">
                <a:latin typeface="Trebuchet MS"/>
                <a:cs typeface="Trebuchet MS"/>
              </a:rPr>
              <a:t> </a:t>
            </a:r>
            <a:r>
              <a:rPr lang="ru-RU" sz="4400" b="0" dirty="0">
                <a:latin typeface="Trebuchet MS"/>
                <a:cs typeface="Trebuchet MS"/>
              </a:rPr>
              <a:t>конце</a:t>
            </a:r>
            <a:r>
              <a:rPr lang="ru-RU" sz="4400" b="0" spc="-35" dirty="0">
                <a:latin typeface="Trebuchet MS"/>
                <a:cs typeface="Trebuchet MS"/>
              </a:rPr>
              <a:t> </a:t>
            </a:r>
            <a:r>
              <a:rPr lang="ru-RU" sz="4400" b="0" spc="-5" dirty="0">
                <a:latin typeface="Trebuchet MS"/>
                <a:cs typeface="Trebuchet MS"/>
              </a:rPr>
              <a:t>дня:</a:t>
            </a:r>
            <a:endParaRPr lang="ru-RU" sz="4400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1D541DC-C949-4964-9B68-197ABB9195BE}"/>
              </a:ext>
            </a:extLst>
          </p:cNvPr>
          <p:cNvSpPr txBox="1">
            <a:spLocks/>
          </p:cNvSpPr>
          <p:nvPr/>
        </p:nvSpPr>
        <p:spPr>
          <a:xfrm>
            <a:off x="698401" y="1050642"/>
            <a:ext cx="7119620" cy="454279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43204" indent="-229235">
              <a:lnSpc>
                <a:spcPct val="100000"/>
              </a:lnSpc>
              <a:spcBef>
                <a:spcPts val="430"/>
              </a:spcBef>
              <a:buFont typeface="Arial MT"/>
              <a:buChar char="•"/>
              <a:tabLst>
                <a:tab pos="243840" algn="l"/>
              </a:tabLst>
            </a:pPr>
            <a:r>
              <a:rPr lang="ru-RU" dirty="0"/>
              <a:t>Завершите</a:t>
            </a:r>
            <a:r>
              <a:rPr lang="ru-RU" spc="-45" dirty="0"/>
              <a:t> </a:t>
            </a:r>
            <a:r>
              <a:rPr lang="ru-RU" dirty="0"/>
              <a:t>недоделанное.</a:t>
            </a:r>
          </a:p>
          <a:p>
            <a:pPr marL="242570" marR="5080">
              <a:lnSpc>
                <a:spcPct val="80000"/>
              </a:lnSpc>
              <a:buFont typeface="Arial MT"/>
              <a:buChar char="•"/>
              <a:tabLst>
                <a:tab pos="243840" algn="l"/>
                <a:tab pos="2623185" algn="l"/>
                <a:tab pos="4232275" algn="l"/>
                <a:tab pos="5370830" algn="l"/>
              </a:tabLst>
            </a:pPr>
            <a:r>
              <a:rPr lang="ru-RU" spc="-5" dirty="0"/>
              <a:t>Просмотрит</a:t>
            </a:r>
            <a:r>
              <a:rPr lang="ru-RU" dirty="0"/>
              <a:t>е	</a:t>
            </a:r>
            <a:r>
              <a:rPr lang="ru-RU" spc="-5" dirty="0"/>
              <a:t>дневно</a:t>
            </a:r>
            <a:r>
              <a:rPr lang="ru-RU" dirty="0"/>
              <a:t>й	</a:t>
            </a:r>
            <a:r>
              <a:rPr lang="ru-RU" spc="-5" dirty="0"/>
              <a:t>план</a:t>
            </a:r>
            <a:r>
              <a:rPr lang="ru-RU" dirty="0"/>
              <a:t>,	подведите  </a:t>
            </a:r>
            <a:r>
              <a:rPr lang="ru-RU" spc="-5" dirty="0"/>
              <a:t>итоги.</a:t>
            </a:r>
          </a:p>
          <a:p>
            <a:pPr marL="242570" indent="-229235">
              <a:lnSpc>
                <a:spcPct val="100000"/>
              </a:lnSpc>
              <a:spcBef>
                <a:spcPts val="325"/>
              </a:spcBef>
              <a:buFont typeface="Arial MT"/>
              <a:buChar char="•"/>
              <a:tabLst>
                <a:tab pos="243204" algn="l"/>
              </a:tabLst>
            </a:pPr>
            <a:r>
              <a:rPr lang="ru-RU" dirty="0"/>
              <a:t>Составьте</a:t>
            </a:r>
            <a:r>
              <a:rPr lang="ru-RU" spc="-20" dirty="0"/>
              <a:t> </a:t>
            </a:r>
            <a:r>
              <a:rPr lang="ru-RU" dirty="0"/>
              <a:t>план</a:t>
            </a:r>
            <a:r>
              <a:rPr lang="ru-RU" spc="-25" dirty="0"/>
              <a:t> </a:t>
            </a:r>
            <a:r>
              <a:rPr lang="ru-RU" spc="-5" dirty="0"/>
              <a:t>на</a:t>
            </a:r>
            <a:r>
              <a:rPr lang="ru-RU" spc="-20" dirty="0"/>
              <a:t> </a:t>
            </a:r>
            <a:r>
              <a:rPr lang="ru-RU" spc="-5" dirty="0"/>
              <a:t>следующий</a:t>
            </a:r>
            <a:r>
              <a:rPr lang="ru-RU" spc="-15" dirty="0"/>
              <a:t> </a:t>
            </a:r>
            <a:r>
              <a:rPr lang="ru-RU" spc="-5" dirty="0"/>
              <a:t>день.</a:t>
            </a:r>
          </a:p>
          <a:p>
            <a:pPr marL="242570" marR="6985" algn="just">
              <a:lnSpc>
                <a:spcPct val="80000"/>
              </a:lnSpc>
              <a:buFont typeface="Arial MT"/>
              <a:buChar char="•"/>
              <a:tabLst>
                <a:tab pos="243204" algn="l"/>
              </a:tabLst>
            </a:pPr>
            <a:r>
              <a:rPr lang="ru-RU" spc="-5" dirty="0"/>
              <a:t>Хотя</a:t>
            </a:r>
            <a:r>
              <a:rPr lang="ru-RU" dirty="0"/>
              <a:t> </a:t>
            </a:r>
            <a:r>
              <a:rPr lang="ru-RU" spc="-5" dirty="0"/>
              <a:t>бы</a:t>
            </a:r>
            <a:r>
              <a:rPr lang="ru-RU" dirty="0"/>
              <a:t> </a:t>
            </a:r>
            <a:r>
              <a:rPr lang="ru-RU" spc="-5" dirty="0"/>
              <a:t>часть</a:t>
            </a:r>
            <a:r>
              <a:rPr lang="ru-RU" dirty="0"/>
              <a:t> </a:t>
            </a:r>
            <a:r>
              <a:rPr lang="ru-RU" spc="-5" dirty="0"/>
              <a:t>дороги</a:t>
            </a:r>
            <a:r>
              <a:rPr lang="ru-RU" dirty="0"/>
              <a:t> </a:t>
            </a:r>
            <a:r>
              <a:rPr lang="ru-RU" spc="-5" dirty="0"/>
              <a:t>домой</a:t>
            </a:r>
            <a:r>
              <a:rPr lang="ru-RU" dirty="0"/>
              <a:t> </a:t>
            </a:r>
            <a:r>
              <a:rPr lang="ru-RU" spc="-5" dirty="0"/>
              <a:t>пройдите </a:t>
            </a:r>
            <a:r>
              <a:rPr lang="ru-RU" spc="-830" dirty="0"/>
              <a:t> </a:t>
            </a:r>
            <a:r>
              <a:rPr lang="ru-RU" dirty="0"/>
              <a:t>пешком.</a:t>
            </a:r>
          </a:p>
          <a:p>
            <a:pPr marL="241300" marR="5080" indent="-227965" algn="just">
              <a:lnSpc>
                <a:spcPct val="79900"/>
              </a:lnSpc>
              <a:spcBef>
                <a:spcPts val="1010"/>
              </a:spcBef>
              <a:buFont typeface="Arial MT"/>
              <a:buChar char="•"/>
              <a:tabLst>
                <a:tab pos="243204" algn="l"/>
              </a:tabLst>
            </a:pPr>
            <a:r>
              <a:rPr lang="ru-RU" spc="-5" dirty="0"/>
              <a:t>Похвалите</a:t>
            </a:r>
            <a:r>
              <a:rPr lang="ru-RU" dirty="0"/>
              <a:t> </a:t>
            </a:r>
            <a:r>
              <a:rPr lang="ru-RU" spc="-5" dirty="0"/>
              <a:t>себя,</a:t>
            </a:r>
            <a:r>
              <a:rPr lang="ru-RU" dirty="0"/>
              <a:t> если</a:t>
            </a:r>
            <a:r>
              <a:rPr lang="ru-RU" spc="5" dirty="0"/>
              <a:t> </a:t>
            </a:r>
            <a:r>
              <a:rPr lang="ru-RU" dirty="0"/>
              <a:t>вы</a:t>
            </a:r>
            <a:r>
              <a:rPr lang="ru-RU" spc="5" dirty="0"/>
              <a:t> </a:t>
            </a:r>
            <a:r>
              <a:rPr lang="ru-RU" dirty="0"/>
              <a:t>всё</a:t>
            </a:r>
            <a:r>
              <a:rPr lang="ru-RU" spc="840" dirty="0"/>
              <a:t> </a:t>
            </a:r>
            <a:r>
              <a:rPr lang="ru-RU" dirty="0"/>
              <a:t>сделали </a:t>
            </a:r>
            <a:r>
              <a:rPr lang="ru-RU" spc="-830" dirty="0"/>
              <a:t> </a:t>
            </a:r>
            <a:r>
              <a:rPr lang="ru-RU" spc="-5" dirty="0"/>
              <a:t>как нужно </a:t>
            </a:r>
            <a:r>
              <a:rPr lang="ru-RU" dirty="0"/>
              <a:t>и </a:t>
            </a:r>
            <a:r>
              <a:rPr lang="ru-RU" spc="-5" dirty="0"/>
              <a:t>пожелайте себе удачи на </a:t>
            </a:r>
            <a:r>
              <a:rPr lang="ru-RU" dirty="0"/>
              <a:t> </a:t>
            </a:r>
            <a:r>
              <a:rPr lang="ru-RU" spc="-5" dirty="0"/>
              <a:t>следующий</a:t>
            </a:r>
            <a:r>
              <a:rPr lang="ru-RU" spc="-10" dirty="0"/>
              <a:t> </a:t>
            </a:r>
            <a:r>
              <a:rPr lang="ru-RU" spc="-5" dirty="0"/>
              <a:t>день.</a:t>
            </a:r>
          </a:p>
          <a:p>
            <a:pPr marL="240665" marR="5715" algn="just">
              <a:lnSpc>
                <a:spcPct val="80000"/>
              </a:lnSpc>
              <a:buFont typeface="Arial MT"/>
              <a:buChar char="•"/>
              <a:tabLst>
                <a:tab pos="241300" algn="l"/>
              </a:tabLst>
            </a:pPr>
            <a:r>
              <a:rPr lang="ru-RU" spc="-5" dirty="0"/>
              <a:t>Спланируйте свою домашнюю работу на </a:t>
            </a:r>
            <a:r>
              <a:rPr lang="ru-RU" dirty="0"/>
              <a:t> </a:t>
            </a:r>
            <a:r>
              <a:rPr lang="ru-RU" spc="-5" dirty="0"/>
              <a:t>сегодняшний</a:t>
            </a:r>
            <a:r>
              <a:rPr lang="ru-RU" spc="-15" dirty="0"/>
              <a:t> </a:t>
            </a:r>
            <a:r>
              <a:rPr lang="ru-RU" spc="-5" dirty="0"/>
              <a:t>вечер</a:t>
            </a:r>
            <a:r>
              <a:rPr lang="ru-RU" spc="-10" dirty="0"/>
              <a:t> </a:t>
            </a:r>
            <a:r>
              <a:rPr lang="ru-RU" dirty="0"/>
              <a:t>и</a:t>
            </a:r>
            <a:r>
              <a:rPr lang="ru-RU" spc="-10" dirty="0"/>
              <a:t> </a:t>
            </a:r>
            <a:r>
              <a:rPr lang="ru-RU" spc="-5" dirty="0"/>
              <a:t>время</a:t>
            </a:r>
            <a:r>
              <a:rPr lang="ru-RU" spc="-20" dirty="0"/>
              <a:t> </a:t>
            </a:r>
            <a:r>
              <a:rPr lang="ru-RU" spc="-5" dirty="0"/>
              <a:t>для</a:t>
            </a:r>
            <a:r>
              <a:rPr lang="ru-RU" spc="-15" dirty="0"/>
              <a:t> </a:t>
            </a:r>
            <a:r>
              <a:rPr lang="ru-RU" spc="-5" dirty="0"/>
              <a:t>отдыха.</a:t>
            </a:r>
          </a:p>
        </p:txBody>
      </p:sp>
      <p:pic>
        <p:nvPicPr>
          <p:cNvPr id="5" name="object 8">
            <a:extLst>
              <a:ext uri="{FF2B5EF4-FFF2-40B4-BE49-F238E27FC236}">
                <a16:creationId xmlns:a16="http://schemas.microsoft.com/office/drawing/2014/main" id="{30F1A6AF-BEF1-4636-8D3D-B82267BF851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85443" y="84188"/>
            <a:ext cx="1155953" cy="1130046"/>
          </a:xfrm>
          <a:prstGeom prst="rect">
            <a:avLst/>
          </a:prstGeom>
        </p:spPr>
      </p:pic>
      <p:pic>
        <p:nvPicPr>
          <p:cNvPr id="6" name="object 7">
            <a:extLst>
              <a:ext uri="{FF2B5EF4-FFF2-40B4-BE49-F238E27FC236}">
                <a16:creationId xmlns:a16="http://schemas.microsoft.com/office/drawing/2014/main" id="{488609E2-7668-43C0-A822-2B58C52EB9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4826" y="3598877"/>
            <a:ext cx="3386166" cy="238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7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28815A-6568-41BC-BC59-017D1523B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742" y="0"/>
            <a:ext cx="8277138" cy="620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99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59D30A-9CFF-42B8-B82F-DC4B1406F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54"/>
            <a:ext cx="12192000" cy="6242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A0F86D-3A7D-48C8-88BA-91D55F83253B}"/>
              </a:ext>
            </a:extLst>
          </p:cNvPr>
          <p:cNvSpPr txBox="1"/>
          <p:nvPr/>
        </p:nvSpPr>
        <p:spPr>
          <a:xfrm>
            <a:off x="184558" y="4940655"/>
            <a:ext cx="105952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rgbClr val="244E93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Тайм-менеджмент – это умение управлять своим временем и контролировать его.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244E93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0" name="Рисунок 9" descr="http://elenasavlova.com/wp-content/uploads/2015/01/6N2bJKD.png">
            <a:extLst>
              <a:ext uri="{FF2B5EF4-FFF2-40B4-BE49-F238E27FC236}">
                <a16:creationId xmlns:a16="http://schemas.microsoft.com/office/drawing/2014/main" id="{AE32D1FC-64AE-4191-96BA-DB88504B890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710" y="904488"/>
            <a:ext cx="6102990" cy="3928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664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D4A9F8-6866-4871-9380-4467EF739462}"/>
              </a:ext>
            </a:extLst>
          </p:cNvPr>
          <p:cNvSpPr txBox="1"/>
          <p:nvPr/>
        </p:nvSpPr>
        <p:spPr>
          <a:xfrm>
            <a:off x="922788" y="175817"/>
            <a:ext cx="9647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1A396C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«Колесо баланса» позволяет: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1DE0CA9-B442-4D8E-A938-8551F72E1767}"/>
              </a:ext>
            </a:extLst>
          </p:cNvPr>
          <p:cNvSpPr txBox="1">
            <a:spLocks/>
          </p:cNvSpPr>
          <p:nvPr/>
        </p:nvSpPr>
        <p:spPr>
          <a:xfrm>
            <a:off x="752770" y="1414895"/>
            <a:ext cx="8229600" cy="384929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44E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44E93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44E93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44E93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4E93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4E93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4E93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4E93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4E93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244E9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осознать из чего состоит твоя жизнь;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244E9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понять, что важно лично для тебя;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244E9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решить, в какой области требуются изменения для улучшения твоей жизни;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244E9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сделать первые шаги для улучшения жизни уже в ближайшие 72 часа.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244E93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3889F54-464B-4320-A1ED-F9F3F0294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390" y="1988191"/>
            <a:ext cx="2979682" cy="223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216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23179D-D503-4F54-A66F-4F4BFDAE04AE}"/>
              </a:ext>
            </a:extLst>
          </p:cNvPr>
          <p:cNvSpPr txBox="1"/>
          <p:nvPr/>
        </p:nvSpPr>
        <p:spPr>
          <a:xfrm>
            <a:off x="232795" y="247726"/>
            <a:ext cx="4381150" cy="5607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244E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Это круг на листе бумаги, который разделен на 6 – 10 равных частей;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244E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каждая часть представляет определенную сферу жизни, которая является приоритетной для вас в данный момент.</a:t>
            </a:r>
          </a:p>
        </p:txBody>
      </p:sp>
      <p:pic>
        <p:nvPicPr>
          <p:cNvPr id="4" name="Рисунок 3" descr="http://leonaupgreat.ru/wp-content/uploads/2016/01/qH0E-WqtjUs.jpg">
            <a:extLst>
              <a:ext uri="{FF2B5EF4-FFF2-40B4-BE49-F238E27FC236}">
                <a16:creationId xmlns:a16="http://schemas.microsoft.com/office/drawing/2014/main" id="{7180FFAE-A9E8-4F9C-AC2B-EE03D1014BC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54"/>
          <a:stretch/>
        </p:blipFill>
        <p:spPr bwMode="auto">
          <a:xfrm>
            <a:off x="6096000" y="247725"/>
            <a:ext cx="5077025" cy="5742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0021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dybova.ru/wp-content/uploads/2012/10/%D0%9A%D0%BE%D0%BB%D0%B5%D1%81%D0%BE-5-300x258.jpg">
            <a:hlinkClick r:id="rId2"/>
            <a:extLst>
              <a:ext uri="{FF2B5EF4-FFF2-40B4-BE49-F238E27FC236}">
                <a16:creationId xmlns:a16="http://schemas.microsoft.com/office/drawing/2014/main" id="{B15909DA-5599-406A-AF0C-E037AC834F2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r="8614"/>
          <a:stretch/>
        </p:blipFill>
        <p:spPr bwMode="auto">
          <a:xfrm>
            <a:off x="6820250" y="280262"/>
            <a:ext cx="4865613" cy="54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662806-8DB0-42A4-BEAB-7B29254EC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29" y="0"/>
            <a:ext cx="5985118" cy="626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86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F3F25-CA03-47EF-801F-9719BC1BDEA2}"/>
              </a:ext>
            </a:extLst>
          </p:cNvPr>
          <p:cNvSpPr txBox="1">
            <a:spLocks/>
          </p:cNvSpPr>
          <p:nvPr/>
        </p:nvSpPr>
        <p:spPr bwMode="auto">
          <a:xfrm>
            <a:off x="457200" y="414339"/>
            <a:ext cx="10003872" cy="477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A396C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A396C"/>
                </a:solidFill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A396C"/>
                </a:solidFill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A396C"/>
                </a:solidFill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A396C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A396C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A396C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A396C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A396C"/>
                </a:solidFill>
                <a:latin typeface="Tahoma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1A396C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Колесо педагогической успешности</a:t>
            </a: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srgbClr val="1A396C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– это простой инструмент, который можно использовать для планирования своего профессионального роста.</a:t>
            </a:r>
          </a:p>
        </p:txBody>
      </p:sp>
    </p:spTree>
    <p:extLst>
      <p:ext uri="{BB962C8B-B14F-4D97-AF65-F5344CB8AC3E}">
        <p14:creationId xmlns:p14="http://schemas.microsoft.com/office/powerpoint/2010/main" val="2079774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1DFFF8-D929-45C4-BF6E-158A9A68F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778" y="5138257"/>
            <a:ext cx="7773074" cy="1286367"/>
          </a:xfrm>
          <a:prstGeom prst="rect">
            <a:avLst/>
          </a:prstGeom>
        </p:spPr>
      </p:pic>
      <p:pic>
        <p:nvPicPr>
          <p:cNvPr id="4" name="Google Shape;84;p13" descr="E:\Михаил Николаев\Учеба\Селф-менеджмент\Depositphotos_33257283_original.jpg">
            <a:extLst>
              <a:ext uri="{FF2B5EF4-FFF2-40B4-BE49-F238E27FC236}">
                <a16:creationId xmlns:a16="http://schemas.microsoft.com/office/drawing/2014/main" id="{F1B60BE9-E07E-448A-9DFF-63D27CD131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7778" y="109057"/>
            <a:ext cx="8637074" cy="51382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161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A63370-E0E2-469F-A7EF-530CB9F9788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862" y="0"/>
            <a:ext cx="5832648" cy="601375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522E3D-9070-4F0F-8FB6-5864586EB120}"/>
              </a:ext>
            </a:extLst>
          </p:cNvPr>
          <p:cNvSpPr txBox="1"/>
          <p:nvPr/>
        </p:nvSpPr>
        <p:spPr>
          <a:xfrm>
            <a:off x="3603683" y="44698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Урочная деятельность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221950-EF25-4537-B2AA-9062D28F63CF}"/>
              </a:ext>
            </a:extLst>
          </p:cNvPr>
          <p:cNvSpPr txBox="1"/>
          <p:nvPr/>
        </p:nvSpPr>
        <p:spPr>
          <a:xfrm>
            <a:off x="5629012" y="509794"/>
            <a:ext cx="2179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Внеурочная деятельность по предмету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5E65D-1D3D-4D98-AC03-F334471A388A}"/>
              </a:ext>
            </a:extLst>
          </p:cNvPr>
          <p:cNvSpPr txBox="1"/>
          <p:nvPr/>
        </p:nvSpPr>
        <p:spPr>
          <a:xfrm>
            <a:off x="2677517" y="2241455"/>
            <a:ext cx="2119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Работа с документацией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A8A1BA-3F1C-4B92-BA0F-A531390153ED}"/>
              </a:ext>
            </a:extLst>
          </p:cNvPr>
          <p:cNvSpPr txBox="1"/>
          <p:nvPr/>
        </p:nvSpPr>
        <p:spPr>
          <a:xfrm>
            <a:off x="2524728" y="3582121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Работа с родителями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B20D63-BB2F-4377-AE9A-649588998CC9}"/>
              </a:ext>
            </a:extLst>
          </p:cNvPr>
          <p:cNvSpPr txBox="1"/>
          <p:nvPr/>
        </p:nvSpPr>
        <p:spPr>
          <a:xfrm>
            <a:off x="3424828" y="5129241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Воспитательная деятельность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5E9DA3-0422-4FC9-BD4C-C6A4351FC1CD}"/>
              </a:ext>
            </a:extLst>
          </p:cNvPr>
          <p:cNvSpPr txBox="1"/>
          <p:nvPr/>
        </p:nvSpPr>
        <p:spPr>
          <a:xfrm>
            <a:off x="5744161" y="526774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Самообразование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E87821-80B6-484D-B975-7E60805B6E42}"/>
              </a:ext>
            </a:extLst>
          </p:cNvPr>
          <p:cNvSpPr txBox="1"/>
          <p:nvPr/>
        </p:nvSpPr>
        <p:spPr>
          <a:xfrm>
            <a:off x="6718961" y="3272416"/>
            <a:ext cx="30300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Организация исследовательской и проектной деятельности учащихся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42433B-4279-4264-9CB5-30CFFE370BA9}"/>
              </a:ext>
            </a:extLst>
          </p:cNvPr>
          <p:cNvSpPr txBox="1"/>
          <p:nvPr/>
        </p:nvSpPr>
        <p:spPr>
          <a:xfrm>
            <a:off x="6709965" y="1891105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Работа с одаренными учащимися</a:t>
            </a:r>
          </a:p>
        </p:txBody>
      </p:sp>
    </p:spTree>
    <p:extLst>
      <p:ext uri="{BB962C8B-B14F-4D97-AF65-F5344CB8AC3E}">
        <p14:creationId xmlns:p14="http://schemas.microsoft.com/office/powerpoint/2010/main" val="2196897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8D4AAF25-D2C6-4D5D-95CA-F7D2FD4B93A6}"/>
              </a:ext>
            </a:extLst>
          </p:cNvPr>
          <p:cNvSpPr txBox="1">
            <a:spLocks/>
          </p:cNvSpPr>
          <p:nvPr/>
        </p:nvSpPr>
        <p:spPr>
          <a:xfrm>
            <a:off x="1529453" y="391409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44E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44E93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44E93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44E93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4E93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4E93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4E93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4E93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4E93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44E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Проанализировать получившуюся картинку.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44E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Выделить наиболее значимую сферу. Как обстоят дела в этой области?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44E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Определить те сферы жизни, изменения в которых зависят только от вас.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44E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Выделить сферы, изменения в которых требуют содействия других людей, а не только приложения ваших собственных усилий.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44E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Подумать, в какой сфере хотели бы начать изменения в ближайшее время.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244E93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10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A5E61075-D852-4041-A265-760AF90D51AD}"/>
              </a:ext>
            </a:extLst>
          </p:cNvPr>
          <p:cNvSpPr txBox="1">
            <a:spLocks/>
          </p:cNvSpPr>
          <p:nvPr/>
        </p:nvSpPr>
        <p:spPr>
          <a:xfrm>
            <a:off x="672517" y="266351"/>
            <a:ext cx="8229600" cy="521166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44E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44E93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44E93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44E93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4E93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4E93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4E93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4E93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4E93"/>
                </a:solidFill>
                <a:latin typeface="+mn-lt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44E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Записать цели.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44E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Сделать первые шаги к выравниванию колеса жизненного баланса.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44E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Действовать постепенно, выбирая посильный объем задач.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44E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Вернуться к своему «Колесу» и поставить перед собой новые цели вы сможете в любой момент.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244E93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Рисунок 2" descr="Колесо баланса Сам себе коуч">
            <a:extLst>
              <a:ext uri="{FF2B5EF4-FFF2-40B4-BE49-F238E27FC236}">
                <a16:creationId xmlns:a16="http://schemas.microsoft.com/office/drawing/2014/main" id="{99ABFD75-5B48-426E-A17D-82FEF667ADE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826" y="3322040"/>
            <a:ext cx="3595384" cy="2702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575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E44F2358-FA3F-4851-A577-DB49F9A31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2" y="164051"/>
            <a:ext cx="5677774" cy="5799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AB19F4-5359-42F0-A8E9-9693FE02D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9512"/>
            <a:ext cx="5998984" cy="4346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360839-A414-4D7F-9D60-611129320900}"/>
              </a:ext>
            </a:extLst>
          </p:cNvPr>
          <p:cNvSpPr txBox="1"/>
          <p:nvPr/>
        </p:nvSpPr>
        <p:spPr>
          <a:xfrm>
            <a:off x="6254696" y="333286"/>
            <a:ext cx="53419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Arial" charset="0"/>
              </a:rPr>
              <a:t>Такое «Колесо» составляется каждым учеником по результатам промежуточных работ в период изучения темы, либо опираясь на самооценку ученика при её повторении. При этом «10» означает уверенное владение данным умением, а «1» — только знание о его существовании. Подобные «Колеса» можно сделать по каждому умению или элементу содержания из спецификации к контрольным работам  по математике или любому другому предмету.  Дальнейшая работа с этим инструментом позволяет четко спланировать действия по ликвидации пробелов в знаниях и заполнения «белых пятен».</a:t>
            </a:r>
          </a:p>
        </p:txBody>
      </p:sp>
    </p:spTree>
    <p:extLst>
      <p:ext uri="{BB962C8B-B14F-4D97-AF65-F5344CB8AC3E}">
        <p14:creationId xmlns:p14="http://schemas.microsoft.com/office/powerpoint/2010/main" val="1990466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DC73AC-9CCC-49B7-880B-6DE9DBAAA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239" y="0"/>
            <a:ext cx="8104262" cy="60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15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EB9EFB30-45E3-477B-AE74-828C5DADC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2175155"/>
          </a:xfrm>
        </p:spPr>
        <p:txBody>
          <a:bodyPr>
            <a:normAutofit/>
          </a:bodyPr>
          <a:lstStyle/>
          <a:p>
            <a:pPr marL="651510" lvl="0" indent="-514350" algn="ctr" rtl="0">
              <a:spcBef>
                <a:spcPts val="640"/>
              </a:spcBef>
              <a:spcAft>
                <a:spcPts val="0"/>
              </a:spcAft>
              <a:buSzPts val="2080"/>
              <a:buNone/>
            </a:pPr>
            <a:r>
              <a:rPr lang="ru-RU" sz="2400" b="1" dirty="0">
                <a:solidFill>
                  <a:srgbClr val="0C0C0C"/>
                </a:solidFill>
              </a:rPr>
              <a:t>1. КАК ПЛАНИРОВАТЬ И РАСПРЕДЕЛЯТЬ ВРЕМЯ?</a:t>
            </a:r>
            <a:endParaRPr lang="ru-RU" sz="2400" dirty="0"/>
          </a:p>
          <a:p>
            <a:pPr marL="651510" lvl="0" indent="-514350" algn="ctr" rtl="0">
              <a:spcBef>
                <a:spcPts val="640"/>
              </a:spcBef>
              <a:spcAft>
                <a:spcPts val="0"/>
              </a:spcAft>
              <a:buSzPts val="2080"/>
              <a:buNone/>
            </a:pPr>
            <a:r>
              <a:rPr lang="ru-RU" sz="2400" b="1" dirty="0">
                <a:solidFill>
                  <a:srgbClr val="0C0C0C"/>
                </a:solidFill>
              </a:rPr>
              <a:t>2. КАК СОЗДАВАТЬ МОТИВАЦИЮ И РАЗВИВАТЬ ВОЛЮ?</a:t>
            </a:r>
            <a:endParaRPr lang="ru-RU" sz="2400" dirty="0"/>
          </a:p>
          <a:p>
            <a:pPr marL="651510" lvl="0" indent="-514350" algn="ctr" rtl="0">
              <a:spcBef>
                <a:spcPts val="640"/>
              </a:spcBef>
              <a:spcAft>
                <a:spcPts val="0"/>
              </a:spcAft>
              <a:buSzPts val="2080"/>
              <a:buNone/>
            </a:pPr>
            <a:r>
              <a:rPr lang="ru-RU" sz="2400" b="1" dirty="0">
                <a:solidFill>
                  <a:srgbClr val="0C0C0C"/>
                </a:solidFill>
              </a:rPr>
              <a:t>3. Принцип Эйзенхауэра</a:t>
            </a:r>
          </a:p>
          <a:p>
            <a:pPr marL="651510" lvl="0" indent="-514350" algn="ctr" rtl="0">
              <a:spcBef>
                <a:spcPts val="640"/>
              </a:spcBef>
              <a:spcAft>
                <a:spcPts val="0"/>
              </a:spcAft>
              <a:buSzPts val="2080"/>
              <a:buNone/>
            </a:pPr>
            <a:r>
              <a:rPr lang="ru-RU" sz="2400" b="1" dirty="0">
                <a:solidFill>
                  <a:srgbClr val="0C0C0C"/>
                </a:solidFill>
              </a:rPr>
              <a:t>4. Колесо баланса</a:t>
            </a:r>
          </a:p>
          <a:p>
            <a:endParaRPr lang="ru-RU" dirty="0"/>
          </a:p>
        </p:txBody>
      </p:sp>
      <p:pic>
        <p:nvPicPr>
          <p:cNvPr id="4" name="Google Shape;90;p14" descr="E:\Михаил Николаев\Учеба\Селф-менеджмент\taym.jpg">
            <a:extLst>
              <a:ext uri="{FF2B5EF4-FFF2-40B4-BE49-F238E27FC236}">
                <a16:creationId xmlns:a16="http://schemas.microsoft.com/office/drawing/2014/main" id="{3A6A3A60-A8EB-478C-99F8-731B9BF54BF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8611" y="23070"/>
            <a:ext cx="7541702" cy="3665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901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BF72C-5157-4475-ACBF-285803A9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184" y="394537"/>
            <a:ext cx="8643154" cy="1887950"/>
          </a:xfrm>
        </p:spPr>
        <p:txBody>
          <a:bodyPr>
            <a:noAutofit/>
          </a:bodyPr>
          <a:lstStyle/>
          <a:p>
            <a:r>
              <a:rPr lang="ru-RU" sz="4800" dirty="0"/>
              <a:t>Управление</a:t>
            </a:r>
            <a:r>
              <a:rPr lang="ru-RU" sz="4800" spc="-65" dirty="0"/>
              <a:t> </a:t>
            </a:r>
            <a:r>
              <a:rPr lang="ru-RU" sz="4800" spc="-5" dirty="0"/>
              <a:t>временем. </a:t>
            </a:r>
            <a:r>
              <a:rPr lang="ru-RU" sz="4800" spc="-1070" dirty="0"/>
              <a:t> </a:t>
            </a:r>
            <a:r>
              <a:rPr lang="ru-RU" sz="4800" spc="-5" dirty="0"/>
              <a:t>Принци</a:t>
            </a:r>
            <a:r>
              <a:rPr lang="ru-RU" sz="4800" dirty="0"/>
              <a:t>п	</a:t>
            </a:r>
            <a:r>
              <a:rPr lang="ru-RU" sz="4800" spc="-5" dirty="0"/>
              <a:t>Эйзенхауэра</a:t>
            </a:r>
            <a:br>
              <a:rPr lang="ru-RU" sz="4800" dirty="0"/>
            </a:br>
            <a:endParaRPr lang="ru-RU" sz="4800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6323072C-1336-4B5A-80D2-3BB43E452AC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36948" y="301896"/>
            <a:ext cx="2600138" cy="1887950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BCB41B19-64D4-4A01-8097-DBC057202B9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36948" y="4261607"/>
            <a:ext cx="2600138" cy="1662199"/>
          </a:xfrm>
          <a:prstGeom prst="rect">
            <a:avLst/>
          </a:prstGeom>
        </p:spPr>
      </p:pic>
      <p:pic>
        <p:nvPicPr>
          <p:cNvPr id="1026" name="Picture 2" descr="Time Stock Photos, Royalty Free Time Images | Depositphotos">
            <a:extLst>
              <a:ext uri="{FF2B5EF4-FFF2-40B4-BE49-F238E27FC236}">
                <a16:creationId xmlns:a16="http://schemas.microsoft.com/office/drawing/2014/main" id="{C8C55493-1DED-48BE-A360-B24BB035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948" y="2284249"/>
            <a:ext cx="2693012" cy="179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EF93A1-EBF9-4090-B658-965D222CD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365" y="1965419"/>
            <a:ext cx="6519724" cy="3113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696D70-4CA0-4E8E-926E-43116DD47002}"/>
              </a:ext>
            </a:extLst>
          </p:cNvPr>
          <p:cNvSpPr txBox="1"/>
          <p:nvPr/>
        </p:nvSpPr>
        <p:spPr>
          <a:xfrm>
            <a:off x="1930164" y="2282487"/>
            <a:ext cx="6102990" cy="2511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5080" indent="-1270" algn="ctr">
              <a:lnSpc>
                <a:spcPts val="3890"/>
              </a:lnSpc>
              <a:spcBef>
                <a:spcPts val="585"/>
              </a:spcBef>
            </a:pPr>
            <a:r>
              <a:rPr lang="ru-RU"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„Если</a:t>
            </a:r>
            <a:r>
              <a:rPr lang="ru-RU" sz="18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вы хотите</a:t>
            </a:r>
            <a:r>
              <a:rPr lang="ru-RU" sz="1800" b="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быть </a:t>
            </a:r>
            <a:r>
              <a:rPr lang="ru-RU" sz="1800" b="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счастливым, </a:t>
            </a:r>
            <a:r>
              <a:rPr lang="ru-RU" sz="1800" b="1" dirty="0">
                <a:solidFill>
                  <a:srgbClr val="FFFFFF"/>
                </a:solidFill>
                <a:latin typeface="Trebuchet MS"/>
                <a:cs typeface="Trebuchet MS"/>
              </a:rPr>
              <a:t>нужно ни одной </a:t>
            </a:r>
            <a:r>
              <a:rPr lang="ru-RU" sz="18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1800" b="1" dirty="0">
                <a:solidFill>
                  <a:srgbClr val="FFFFFF"/>
                </a:solidFill>
                <a:latin typeface="Trebuchet MS"/>
                <a:cs typeface="Trebuchet MS"/>
              </a:rPr>
              <a:t>секунды не думать о людях, </a:t>
            </a:r>
            <a:r>
              <a:rPr lang="ru-RU" sz="18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которые вам неприятны. </a:t>
            </a:r>
            <a:r>
              <a:rPr lang="ru-RU" sz="1800" b="1" dirty="0">
                <a:solidFill>
                  <a:srgbClr val="FFFFFF"/>
                </a:solidFill>
                <a:latin typeface="Trebuchet MS"/>
                <a:cs typeface="Trebuchet MS"/>
              </a:rPr>
              <a:t>И тем </a:t>
            </a:r>
            <a:r>
              <a:rPr lang="ru-RU" sz="1800" b="1" spc="-10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1800" b="1" dirty="0">
                <a:solidFill>
                  <a:srgbClr val="FFFFFF"/>
                </a:solidFill>
                <a:latin typeface="Trebuchet MS"/>
                <a:cs typeface="Trebuchet MS"/>
              </a:rPr>
              <a:t>более не стоит тратить на них </a:t>
            </a:r>
            <a:r>
              <a:rPr lang="ru-RU" sz="18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1800" b="1" dirty="0">
                <a:solidFill>
                  <a:srgbClr val="FFFFFF"/>
                </a:solidFill>
                <a:latin typeface="Trebuchet MS"/>
                <a:cs typeface="Trebuchet MS"/>
              </a:rPr>
              <a:t>свое</a:t>
            </a:r>
            <a:r>
              <a:rPr lang="ru-RU"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 время.“</a:t>
            </a:r>
            <a:endParaRPr lang="ru-RU" sz="1800" dirty="0">
              <a:latin typeface="Trebuchet MS"/>
              <a:cs typeface="Trebuchet MS"/>
            </a:endParaRPr>
          </a:p>
          <a:p>
            <a:pPr marL="488950">
              <a:lnSpc>
                <a:spcPts val="3820"/>
              </a:lnSpc>
            </a:pPr>
            <a:r>
              <a:rPr lang="ru-RU" sz="1800" b="1" dirty="0">
                <a:solidFill>
                  <a:srgbClr val="FFFFFF"/>
                </a:solidFill>
                <a:latin typeface="Trebuchet MS"/>
                <a:cs typeface="Trebuchet MS"/>
              </a:rPr>
              <a:t>—</a:t>
            </a:r>
            <a:r>
              <a:rPr lang="ru-RU" sz="1800" b="1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1800" b="1" dirty="0" err="1">
                <a:solidFill>
                  <a:srgbClr val="FFFFFF"/>
                </a:solidFill>
                <a:latin typeface="Trebuchet MS"/>
                <a:cs typeface="Trebuchet MS"/>
              </a:rPr>
              <a:t>Дуайт</a:t>
            </a:r>
            <a:r>
              <a:rPr lang="ru-RU" sz="18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1800" b="1" spc="-5" dirty="0">
                <a:solidFill>
                  <a:srgbClr val="FFFFFF"/>
                </a:solidFill>
                <a:latin typeface="Trebuchet MS"/>
                <a:cs typeface="Trebuchet MS"/>
              </a:rPr>
              <a:t>Дэвид</a:t>
            </a:r>
            <a:r>
              <a:rPr lang="ru-RU" sz="180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1800" b="1" dirty="0">
                <a:solidFill>
                  <a:srgbClr val="FFFFFF"/>
                </a:solidFill>
                <a:latin typeface="Trebuchet MS"/>
                <a:cs typeface="Trebuchet MS"/>
              </a:rPr>
              <a:t>Эйзенхауэр</a:t>
            </a:r>
            <a:endParaRPr lang="ru-RU" sz="18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90424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13031-8A5E-4708-9770-0D778E970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791" y="271279"/>
            <a:ext cx="8643154" cy="1976971"/>
          </a:xfrm>
        </p:spPr>
        <p:txBody>
          <a:bodyPr/>
          <a:lstStyle/>
          <a:p>
            <a:r>
              <a:rPr lang="ru-RU" b="0" dirty="0">
                <a:latin typeface="Trebuchet MS"/>
                <a:cs typeface="Trebuchet MS"/>
              </a:rPr>
              <a:t>Планирование - один их самых </a:t>
            </a:r>
            <a:r>
              <a:rPr lang="ru-RU" b="0" spc="5" dirty="0">
                <a:latin typeface="Trebuchet MS"/>
                <a:cs typeface="Trebuchet MS"/>
              </a:rPr>
              <a:t> </a:t>
            </a:r>
            <a:r>
              <a:rPr lang="ru-RU" b="0" dirty="0">
                <a:latin typeface="Trebuchet MS"/>
                <a:cs typeface="Trebuchet MS"/>
              </a:rPr>
              <a:t>важных</a:t>
            </a:r>
            <a:r>
              <a:rPr lang="ru-RU" b="0" spc="-45" dirty="0">
                <a:latin typeface="Trebuchet MS"/>
                <a:cs typeface="Trebuchet MS"/>
              </a:rPr>
              <a:t> </a:t>
            </a:r>
            <a:r>
              <a:rPr lang="ru-RU" b="0" dirty="0">
                <a:latin typeface="Trebuchet MS"/>
                <a:cs typeface="Trebuchet MS"/>
              </a:rPr>
              <a:t>инструментов</a:t>
            </a:r>
            <a:r>
              <a:rPr lang="ru-RU" b="0" spc="-55" dirty="0">
                <a:latin typeface="Trebuchet MS"/>
                <a:cs typeface="Trebuchet MS"/>
              </a:rPr>
              <a:t> </a:t>
            </a:r>
            <a:r>
              <a:rPr lang="ru-RU" b="0" dirty="0">
                <a:latin typeface="Trebuchet MS"/>
                <a:cs typeface="Trebuchet MS"/>
              </a:rPr>
              <a:t>достижения </a:t>
            </a:r>
            <a:r>
              <a:rPr lang="ru-RU" b="0" spc="-1070" dirty="0">
                <a:latin typeface="Trebuchet MS"/>
                <a:cs typeface="Trebuchet MS"/>
              </a:rPr>
              <a:t> </a:t>
            </a:r>
            <a:r>
              <a:rPr lang="ru-RU" b="0" dirty="0">
                <a:latin typeface="Trebuchet MS"/>
                <a:cs typeface="Trebuchet MS"/>
              </a:rPr>
              <a:t>цели.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486C7D-BF46-4E3B-B33B-0A24F57F6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5791" y="3822973"/>
            <a:ext cx="8898894" cy="2166766"/>
          </a:xfrm>
        </p:spPr>
        <p:txBody>
          <a:bodyPr>
            <a:normAutofit fontScale="92500"/>
          </a:bodyPr>
          <a:lstStyle/>
          <a:p>
            <a:pPr marL="241300" marR="5715" lvl="0" indent="-228600" algn="just" defTabSz="914400" rtl="0" eaLnBrk="1" fontAlgn="auto" latinLnBrk="0" hangingPunct="1">
              <a:lnSpc>
                <a:spcPct val="80000"/>
              </a:lnSpc>
              <a:spcBef>
                <a:spcPts val="86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935" algn="l"/>
              </a:tabLst>
              <a:defRPr/>
            </a:pPr>
            <a:r>
              <a:rPr kumimoji="0" lang="ru-RU" sz="32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Принцип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Эйзенхауэра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-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один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из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самых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эффективных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методов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кратковременного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планирования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41300" marR="5080" lvl="0" indent="-229235" algn="just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935" algn="l"/>
              </a:tabLst>
              <a:defRPr/>
            </a:pPr>
            <a:r>
              <a:rPr kumimoji="0" lang="ru-RU" sz="32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При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грамотном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планировании </a:t>
            </a:r>
            <a:r>
              <a:rPr kumimoji="0" lang="ru-RU" sz="3200" b="0" i="0" u="none" strike="noStrike" kern="1200" cap="none" spc="-95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эффективность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вашей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деятельности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возрастает во</a:t>
            </a:r>
            <a:r>
              <a:rPr kumimoji="0" lang="ru-RU" sz="3200" b="0" i="0" u="none" strike="noStrike" kern="1200" cap="none" spc="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много</a:t>
            </a:r>
            <a:r>
              <a:rPr kumimoji="0" lang="ru-RU" sz="3200" b="0" i="0" u="none" strike="noStrike" kern="1200" cap="none" spc="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ru-RU" sz="32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раз.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endParaRPr lang="ru-RU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D6CAC179-0981-4E6E-8BA1-B088DC42628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7890" y="808975"/>
            <a:ext cx="2771310" cy="258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87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8">
            <a:extLst>
              <a:ext uri="{FF2B5EF4-FFF2-40B4-BE49-F238E27FC236}">
                <a16:creationId xmlns:a16="http://schemas.microsoft.com/office/drawing/2014/main" id="{6C75A1AD-D040-4131-8034-E2FDD5533E5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9011" y="209423"/>
            <a:ext cx="2523489" cy="2273045"/>
          </a:xfrm>
          <a:prstGeom prst="rect">
            <a:avLst/>
          </a:prstGeom>
        </p:spPr>
      </p:pic>
      <p:pic>
        <p:nvPicPr>
          <p:cNvPr id="3" name="object 9">
            <a:extLst>
              <a:ext uri="{FF2B5EF4-FFF2-40B4-BE49-F238E27FC236}">
                <a16:creationId xmlns:a16="http://schemas.microsoft.com/office/drawing/2014/main" id="{A6242B8B-98F7-4039-B0FA-D074E7EA5D1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398" y="3616374"/>
            <a:ext cx="2523744" cy="1871472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B8B8F13A-F498-4264-B53C-5C5369938A0F}"/>
              </a:ext>
            </a:extLst>
          </p:cNvPr>
          <p:cNvSpPr txBox="1"/>
          <p:nvPr/>
        </p:nvSpPr>
        <p:spPr>
          <a:xfrm>
            <a:off x="4412609" y="209423"/>
            <a:ext cx="6216242" cy="5552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935" marR="5080" indent="-22860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3204" algn="l"/>
              </a:tabLst>
            </a:pPr>
            <a:r>
              <a:rPr sz="4000" dirty="0">
                <a:latin typeface="Trebuchet MS"/>
                <a:cs typeface="Trebuchet MS"/>
              </a:rPr>
              <a:t>Категорий </a:t>
            </a:r>
            <a:r>
              <a:rPr sz="4000" spc="-5" dirty="0" err="1">
                <a:latin typeface="Trebuchet MS"/>
                <a:cs typeface="Trebuchet MS"/>
              </a:rPr>
              <a:t>всего</a:t>
            </a:r>
            <a:r>
              <a:rPr sz="4000" spc="-5" dirty="0">
                <a:latin typeface="Trebuchet MS"/>
                <a:cs typeface="Trebuchet MS"/>
              </a:rPr>
              <a:t> </a:t>
            </a:r>
            <a:r>
              <a:rPr sz="4000" dirty="0" err="1">
                <a:latin typeface="Trebuchet MS"/>
                <a:cs typeface="Trebuchet MS"/>
              </a:rPr>
              <a:t>четыре</a:t>
            </a:r>
            <a:r>
              <a:rPr sz="4000" dirty="0">
                <a:latin typeface="Trebuchet MS"/>
                <a:cs typeface="Trebuchet MS"/>
              </a:rPr>
              <a:t> </a:t>
            </a:r>
            <a:r>
              <a:rPr sz="4000" spc="-5" dirty="0">
                <a:latin typeface="Trebuchet MS"/>
                <a:cs typeface="Trebuchet MS"/>
              </a:rPr>
              <a:t>А, B, C, </a:t>
            </a:r>
            <a:r>
              <a:rPr sz="4000" spc="-10" dirty="0">
                <a:latin typeface="Trebuchet MS"/>
                <a:cs typeface="Trebuchet MS"/>
              </a:rPr>
              <a:t>D. </a:t>
            </a:r>
            <a:r>
              <a:rPr sz="4000" spc="-5" dirty="0">
                <a:latin typeface="Trebuchet MS"/>
                <a:cs typeface="Trebuchet MS"/>
              </a:rPr>
              <a:t> </a:t>
            </a:r>
            <a:endParaRPr lang="ru-RU" sz="4000" spc="-5" dirty="0">
              <a:latin typeface="Trebuchet MS"/>
              <a:cs typeface="Trebuchet MS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  <a:tabLst>
                <a:tab pos="241935" algn="l"/>
              </a:tabLst>
            </a:pPr>
            <a:endParaRPr lang="ru-RU" sz="4000" dirty="0">
              <a:latin typeface="Trebuchet MS"/>
              <a:cs typeface="Trebuchet MS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  <a:tabLst>
                <a:tab pos="241935" algn="l"/>
              </a:tabLst>
            </a:pPr>
            <a:endParaRPr lang="ru-RU" sz="4000" dirty="0">
              <a:latin typeface="Trebuchet MS"/>
              <a:cs typeface="Trebuchet MS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  <a:tabLst>
                <a:tab pos="241935" algn="l"/>
              </a:tabLst>
            </a:pPr>
            <a:r>
              <a:rPr sz="4000" dirty="0" err="1">
                <a:latin typeface="Trebuchet MS"/>
                <a:cs typeface="Trebuchet MS"/>
              </a:rPr>
              <a:t>Суть</a:t>
            </a:r>
            <a:r>
              <a:rPr sz="4000" spc="5" dirty="0">
                <a:latin typeface="Trebuchet MS"/>
                <a:cs typeface="Trebuchet MS"/>
              </a:rPr>
              <a:t> </a:t>
            </a:r>
            <a:r>
              <a:rPr sz="4000" dirty="0" err="1">
                <a:latin typeface="Trebuchet MS"/>
                <a:cs typeface="Trebuchet MS"/>
              </a:rPr>
              <a:t>это</a:t>
            </a:r>
            <a:r>
              <a:rPr lang="ru-RU" sz="4000" dirty="0" err="1">
                <a:latin typeface="Trebuchet MS"/>
                <a:cs typeface="Trebuchet MS"/>
              </a:rPr>
              <a:t>го</a:t>
            </a:r>
            <a:r>
              <a:rPr sz="4000" spc="5" dirty="0">
                <a:latin typeface="Trebuchet MS"/>
                <a:cs typeface="Trebuchet MS"/>
              </a:rPr>
              <a:t> </a:t>
            </a:r>
            <a:r>
              <a:rPr sz="4000" dirty="0" err="1">
                <a:latin typeface="Trebuchet MS"/>
                <a:cs typeface="Trebuchet MS"/>
              </a:rPr>
              <a:t>метода</a:t>
            </a:r>
            <a:r>
              <a:rPr sz="4000" spc="5" dirty="0">
                <a:latin typeface="Trebuchet MS"/>
                <a:cs typeface="Trebuchet MS"/>
              </a:rPr>
              <a:t> </a:t>
            </a:r>
            <a:r>
              <a:rPr sz="4000" dirty="0" err="1">
                <a:latin typeface="Trebuchet MS"/>
                <a:cs typeface="Trebuchet MS"/>
              </a:rPr>
              <a:t>заключаетс</a:t>
            </a:r>
            <a:r>
              <a:rPr lang="ru-RU" sz="4000" dirty="0">
                <a:latin typeface="Trebuchet MS"/>
                <a:cs typeface="Trebuchet MS"/>
              </a:rPr>
              <a:t>я </a:t>
            </a:r>
            <a:r>
              <a:rPr sz="4000" dirty="0">
                <a:latin typeface="Trebuchet MS"/>
                <a:cs typeface="Trebuchet MS"/>
              </a:rPr>
              <a:t>в </a:t>
            </a:r>
            <a:r>
              <a:rPr sz="4000" spc="5" dirty="0">
                <a:latin typeface="Trebuchet MS"/>
                <a:cs typeface="Trebuchet MS"/>
              </a:rPr>
              <a:t> </a:t>
            </a:r>
            <a:r>
              <a:rPr sz="4000" spc="-5" dirty="0" err="1">
                <a:latin typeface="Trebuchet MS"/>
                <a:cs typeface="Trebuchet MS"/>
              </a:rPr>
              <a:t>расстановке</a:t>
            </a:r>
            <a:r>
              <a:rPr sz="4000" spc="-5" dirty="0">
                <a:latin typeface="Trebuchet MS"/>
                <a:cs typeface="Trebuchet MS"/>
              </a:rPr>
              <a:t> </a:t>
            </a:r>
            <a:r>
              <a:rPr sz="4000" dirty="0" err="1">
                <a:latin typeface="Trebuchet MS"/>
                <a:cs typeface="Trebuchet MS"/>
              </a:rPr>
              <a:t>приоритето</a:t>
            </a:r>
            <a:r>
              <a:rPr lang="ru-RU" sz="4000" dirty="0">
                <a:latin typeface="Trebuchet MS"/>
                <a:cs typeface="Trebuchet MS"/>
              </a:rPr>
              <a:t>в</a:t>
            </a:r>
            <a:r>
              <a:rPr sz="4000" dirty="0">
                <a:latin typeface="Trebuchet MS"/>
                <a:cs typeface="Trebuchet MS"/>
              </a:rPr>
              <a:t> </a:t>
            </a:r>
            <a:r>
              <a:rPr sz="4000" spc="-5" dirty="0" err="1">
                <a:latin typeface="Trebuchet MS"/>
                <a:cs typeface="Trebuchet MS"/>
              </a:rPr>
              <a:t>на</a:t>
            </a:r>
            <a:r>
              <a:rPr sz="4000" spc="-5" dirty="0">
                <a:latin typeface="Trebuchet MS"/>
                <a:cs typeface="Trebuchet MS"/>
              </a:rPr>
              <a:t> </a:t>
            </a:r>
            <a:r>
              <a:rPr sz="4000" spc="-5" dirty="0" err="1">
                <a:latin typeface="Trebuchet MS"/>
                <a:cs typeface="Trebuchet MS"/>
              </a:rPr>
              <a:t>степени</a:t>
            </a:r>
            <a:r>
              <a:rPr sz="4000" spc="-5" dirty="0">
                <a:latin typeface="Trebuchet MS"/>
                <a:cs typeface="Trebuchet MS"/>
              </a:rPr>
              <a:t> </a:t>
            </a:r>
            <a:r>
              <a:rPr sz="4000" spc="-830" dirty="0">
                <a:latin typeface="Trebuchet MS"/>
                <a:cs typeface="Trebuchet MS"/>
              </a:rPr>
              <a:t> </a:t>
            </a:r>
            <a:r>
              <a:rPr sz="4000" spc="-5" dirty="0" err="1">
                <a:latin typeface="Trebuchet MS"/>
                <a:cs typeface="Trebuchet MS"/>
              </a:rPr>
              <a:t>важности</a:t>
            </a:r>
            <a:r>
              <a:rPr sz="4000" spc="-10" dirty="0">
                <a:latin typeface="Trebuchet MS"/>
                <a:cs typeface="Trebuchet MS"/>
              </a:rPr>
              <a:t> </a:t>
            </a:r>
            <a:r>
              <a:rPr sz="4000" dirty="0">
                <a:latin typeface="Trebuchet MS"/>
                <a:cs typeface="Trebuchet MS"/>
              </a:rPr>
              <a:t>и</a:t>
            </a:r>
            <a:r>
              <a:rPr sz="4000" spc="-15" dirty="0">
                <a:latin typeface="Trebuchet MS"/>
                <a:cs typeface="Trebuchet MS"/>
              </a:rPr>
              <a:t> </a:t>
            </a:r>
            <a:r>
              <a:rPr sz="4000" spc="-5" dirty="0" err="1">
                <a:latin typeface="Trebuchet MS"/>
                <a:cs typeface="Trebuchet MS"/>
              </a:rPr>
              <a:t>срочности</a:t>
            </a:r>
            <a:r>
              <a:rPr sz="4000" spc="-5" dirty="0">
                <a:latin typeface="Trebuchet MS"/>
                <a:cs typeface="Trebuchet MS"/>
              </a:rPr>
              <a:t>.</a:t>
            </a:r>
            <a:endParaRPr sz="4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18121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86DC32-9306-4B35-98D4-8546357F6CF0}"/>
              </a:ext>
            </a:extLst>
          </p:cNvPr>
          <p:cNvSpPr txBox="1"/>
          <p:nvPr/>
        </p:nvSpPr>
        <p:spPr>
          <a:xfrm>
            <a:off x="769690" y="272534"/>
            <a:ext cx="61029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0" dirty="0">
                <a:latin typeface="Trebuchet MS"/>
                <a:cs typeface="Trebuchet MS"/>
              </a:rPr>
              <a:t>A</a:t>
            </a:r>
            <a:r>
              <a:rPr lang="ru-RU" sz="3200" b="0" spc="-20" dirty="0">
                <a:latin typeface="Trebuchet MS"/>
                <a:cs typeface="Trebuchet MS"/>
              </a:rPr>
              <a:t> </a:t>
            </a:r>
            <a:r>
              <a:rPr lang="ru-RU" sz="3200" b="0" dirty="0">
                <a:latin typeface="Trebuchet MS"/>
                <a:cs typeface="Trebuchet MS"/>
              </a:rPr>
              <a:t>–</a:t>
            </a:r>
            <a:r>
              <a:rPr lang="ru-RU" sz="3200" b="0" spc="-10" dirty="0">
                <a:latin typeface="Trebuchet MS"/>
                <a:cs typeface="Trebuchet MS"/>
              </a:rPr>
              <a:t> </a:t>
            </a:r>
            <a:r>
              <a:rPr lang="ru-RU" sz="3200" b="0" dirty="0">
                <a:latin typeface="Trebuchet MS"/>
                <a:cs typeface="Trebuchet MS"/>
              </a:rPr>
              <a:t>дела</a:t>
            </a:r>
            <a:r>
              <a:rPr lang="ru-RU" sz="3200" b="0" spc="-20" dirty="0">
                <a:latin typeface="Trebuchet MS"/>
                <a:cs typeface="Trebuchet MS"/>
              </a:rPr>
              <a:t> </a:t>
            </a:r>
            <a:r>
              <a:rPr lang="ru-RU" sz="3200" b="0" dirty="0">
                <a:latin typeface="Trebuchet MS"/>
                <a:cs typeface="Trebuchet MS"/>
              </a:rPr>
              <a:t>срочные</a:t>
            </a:r>
            <a:r>
              <a:rPr lang="ru-RU" sz="3200" b="0" spc="-15" dirty="0">
                <a:latin typeface="Trebuchet MS"/>
                <a:cs typeface="Trebuchet MS"/>
              </a:rPr>
              <a:t> </a:t>
            </a:r>
            <a:r>
              <a:rPr lang="ru-RU" sz="3200" b="0" dirty="0">
                <a:latin typeface="Trebuchet MS"/>
                <a:cs typeface="Trebuchet MS"/>
              </a:rPr>
              <a:t>и</a:t>
            </a:r>
            <a:r>
              <a:rPr lang="ru-RU" sz="3200" b="0" spc="-15" dirty="0">
                <a:latin typeface="Trebuchet MS"/>
                <a:cs typeface="Trebuchet MS"/>
              </a:rPr>
              <a:t> </a:t>
            </a:r>
            <a:r>
              <a:rPr lang="ru-RU" sz="3200" b="0" dirty="0">
                <a:latin typeface="Trebuchet MS"/>
                <a:cs typeface="Trebuchet MS"/>
              </a:rPr>
              <a:t>важные</a:t>
            </a:r>
            <a:endParaRPr lang="ru-RU" sz="3200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69E04DEF-3718-435D-821D-EAD0B55C3BB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05736" y="1527047"/>
            <a:ext cx="3364685" cy="3086897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F4438F85-11E0-4436-A60C-168C318B06B2}"/>
              </a:ext>
            </a:extLst>
          </p:cNvPr>
          <p:cNvSpPr txBox="1"/>
          <p:nvPr/>
        </p:nvSpPr>
        <p:spPr>
          <a:xfrm>
            <a:off x="321579" y="1849968"/>
            <a:ext cx="7153012" cy="2959528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065" marR="5080" algn="just">
              <a:lnSpc>
                <a:spcPts val="3450"/>
              </a:lnSpc>
              <a:spcBef>
                <a:spcPts val="535"/>
              </a:spcBef>
              <a:buClr>
                <a:srgbClr val="FFFFFF"/>
              </a:buClr>
              <a:tabLst>
                <a:tab pos="364490" algn="l"/>
              </a:tabLst>
            </a:pPr>
            <a:r>
              <a:rPr dirty="0"/>
              <a:t>	</a:t>
            </a:r>
            <a:r>
              <a:rPr sz="4000" spc="-5" dirty="0">
                <a:latin typeface="Trebuchet MS"/>
                <a:cs typeface="Trebuchet MS"/>
              </a:rPr>
              <a:t>Те дела, которые нужно сделать в первую </a:t>
            </a:r>
            <a:r>
              <a:rPr sz="4000" spc="-950" dirty="0">
                <a:latin typeface="Trebuchet MS"/>
                <a:cs typeface="Trebuchet MS"/>
              </a:rPr>
              <a:t> </a:t>
            </a:r>
            <a:r>
              <a:rPr sz="4000" spc="-5" dirty="0" err="1">
                <a:latin typeface="Trebuchet MS"/>
                <a:cs typeface="Trebuchet MS"/>
              </a:rPr>
              <a:t>очередь</a:t>
            </a:r>
            <a:r>
              <a:rPr sz="4000" spc="-5" dirty="0">
                <a:latin typeface="Trebuchet MS"/>
                <a:cs typeface="Trebuchet MS"/>
              </a:rPr>
              <a:t>.</a:t>
            </a:r>
            <a:endParaRPr lang="ru-RU" sz="4000" spc="-5" dirty="0">
              <a:latin typeface="Trebuchet MS"/>
              <a:cs typeface="Trebuchet MS"/>
            </a:endParaRPr>
          </a:p>
          <a:p>
            <a:pPr marL="12065" marR="5080" algn="just">
              <a:lnSpc>
                <a:spcPts val="3450"/>
              </a:lnSpc>
              <a:spcBef>
                <a:spcPts val="535"/>
              </a:spcBef>
              <a:buClr>
                <a:srgbClr val="FFFFFF"/>
              </a:buClr>
              <a:tabLst>
                <a:tab pos="364490" algn="l"/>
              </a:tabLst>
            </a:pPr>
            <a:endParaRPr sz="4000" dirty="0">
              <a:latin typeface="Trebuchet MS"/>
              <a:cs typeface="Trebuchet MS"/>
            </a:endParaRPr>
          </a:p>
          <a:p>
            <a:pPr marL="12065" marR="5715">
              <a:lnSpc>
                <a:spcPts val="3450"/>
              </a:lnSpc>
              <a:spcBef>
                <a:spcPts val="1000"/>
              </a:spcBef>
              <a:buClr>
                <a:srgbClr val="FFFFFF"/>
              </a:buClr>
              <a:tabLst>
                <a:tab pos="364490" algn="l"/>
                <a:tab pos="5419725" algn="l"/>
              </a:tabLst>
            </a:pPr>
            <a:r>
              <a:rPr sz="4000" dirty="0"/>
              <a:t>	</a:t>
            </a:r>
            <a:r>
              <a:rPr sz="4000" spc="-5" dirty="0">
                <a:latin typeface="Trebuchet MS"/>
                <a:cs typeface="Trebuchet MS"/>
              </a:rPr>
              <a:t>Которые</a:t>
            </a:r>
            <a:r>
              <a:rPr sz="4000" dirty="0">
                <a:latin typeface="Trebuchet MS"/>
                <a:cs typeface="Trebuchet MS"/>
              </a:rPr>
              <a:t> горят</a:t>
            </a:r>
            <a:r>
              <a:rPr sz="4000" spc="5" dirty="0">
                <a:latin typeface="Trebuchet MS"/>
                <a:cs typeface="Trebuchet MS"/>
              </a:rPr>
              <a:t> </a:t>
            </a:r>
            <a:r>
              <a:rPr sz="4000" spc="-5" dirty="0">
                <a:latin typeface="Trebuchet MS"/>
                <a:cs typeface="Trebuchet MS"/>
              </a:rPr>
              <a:t>и</a:t>
            </a:r>
            <a:r>
              <a:rPr sz="4000" dirty="0">
                <a:latin typeface="Trebuchet MS"/>
                <a:cs typeface="Trebuchet MS"/>
              </a:rPr>
              <a:t> </a:t>
            </a:r>
            <a:r>
              <a:rPr sz="4000" spc="-5" dirty="0" err="1">
                <a:latin typeface="Trebuchet MS"/>
                <a:cs typeface="Trebuchet MS"/>
              </a:rPr>
              <a:t>требуют</a:t>
            </a:r>
            <a:r>
              <a:rPr sz="4000" spc="-5" dirty="0">
                <a:latin typeface="Trebuchet MS"/>
                <a:cs typeface="Trebuchet MS"/>
              </a:rPr>
              <a:t> </a:t>
            </a:r>
            <a:r>
              <a:rPr sz="4000" spc="-950" dirty="0">
                <a:latin typeface="Trebuchet MS"/>
                <a:cs typeface="Trebuchet MS"/>
              </a:rPr>
              <a:t> </a:t>
            </a:r>
            <a:r>
              <a:rPr sz="4000" spc="-5" dirty="0" err="1">
                <a:latin typeface="Trebuchet MS"/>
                <a:cs typeface="Trebuchet MS"/>
              </a:rPr>
              <a:t>неотлагательного</a:t>
            </a:r>
            <a:r>
              <a:rPr lang="ru-RU" sz="4000" dirty="0">
                <a:latin typeface="Trebuchet MS"/>
                <a:cs typeface="Trebuchet MS"/>
              </a:rPr>
              <a:t>  </a:t>
            </a:r>
            <a:r>
              <a:rPr sz="4000" spc="-5" dirty="0" err="1">
                <a:latin typeface="Trebuchet MS"/>
                <a:cs typeface="Trebuchet MS"/>
              </a:rPr>
              <a:t>вмешательства</a:t>
            </a:r>
            <a:endParaRPr sz="4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29108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0A0A8E-7279-4E2C-8C47-CF260A40DBF4}"/>
              </a:ext>
            </a:extLst>
          </p:cNvPr>
          <p:cNvSpPr txBox="1"/>
          <p:nvPr/>
        </p:nvSpPr>
        <p:spPr>
          <a:xfrm>
            <a:off x="987805" y="507425"/>
            <a:ext cx="6102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dirty="0">
                <a:latin typeface="Trebuchet MS"/>
                <a:cs typeface="Trebuchet MS"/>
              </a:rPr>
              <a:t>B</a:t>
            </a:r>
            <a:r>
              <a:rPr lang="en-US" sz="3600" b="0" spc="-25" dirty="0">
                <a:latin typeface="Trebuchet MS"/>
                <a:cs typeface="Trebuchet MS"/>
              </a:rPr>
              <a:t> </a:t>
            </a:r>
            <a:r>
              <a:rPr lang="en-US" sz="3600" b="0" dirty="0">
                <a:latin typeface="Trebuchet MS"/>
                <a:cs typeface="Trebuchet MS"/>
              </a:rPr>
              <a:t>–</a:t>
            </a:r>
            <a:r>
              <a:rPr lang="en-US" sz="3600" b="0" spc="-25" dirty="0">
                <a:latin typeface="Trebuchet MS"/>
                <a:cs typeface="Trebuchet MS"/>
              </a:rPr>
              <a:t> </a:t>
            </a:r>
            <a:r>
              <a:rPr lang="ru-RU" sz="3600" b="0" dirty="0">
                <a:latin typeface="Trebuchet MS"/>
                <a:cs typeface="Trebuchet MS"/>
              </a:rPr>
              <a:t>важные</a:t>
            </a:r>
            <a:r>
              <a:rPr lang="ru-RU" sz="3600" b="0" spc="-20" dirty="0">
                <a:latin typeface="Trebuchet MS"/>
                <a:cs typeface="Trebuchet MS"/>
              </a:rPr>
              <a:t> </a:t>
            </a:r>
            <a:r>
              <a:rPr lang="ru-RU" sz="3600" b="0" dirty="0">
                <a:latin typeface="Trebuchet MS"/>
                <a:cs typeface="Trebuchet MS"/>
              </a:rPr>
              <a:t>и</a:t>
            </a:r>
            <a:r>
              <a:rPr lang="ru-RU" sz="3600" b="0" spc="-25" dirty="0">
                <a:latin typeface="Trebuchet MS"/>
                <a:cs typeface="Trebuchet MS"/>
              </a:rPr>
              <a:t> </a:t>
            </a:r>
            <a:r>
              <a:rPr lang="ru-RU" sz="3600" b="0" dirty="0">
                <a:latin typeface="Trebuchet MS"/>
                <a:cs typeface="Trebuchet MS"/>
              </a:rPr>
              <a:t>несрочные</a:t>
            </a:r>
            <a:endParaRPr lang="ru-RU" sz="3600" dirty="0"/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DD7A1CED-8FFB-44D1-B093-C79EE1AD79E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80228" y="108921"/>
            <a:ext cx="2298583" cy="2567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B91A75-8B58-4A83-8D2E-C238BA1D90CA}"/>
              </a:ext>
            </a:extLst>
          </p:cNvPr>
          <p:cNvSpPr txBox="1"/>
          <p:nvPr/>
        </p:nvSpPr>
        <p:spPr>
          <a:xfrm>
            <a:off x="987805" y="1697711"/>
            <a:ext cx="6102990" cy="336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2570" marR="5080" indent="-229235" algn="just">
              <a:lnSpc>
                <a:spcPts val="3450"/>
              </a:lnSpc>
              <a:spcBef>
                <a:spcPts val="535"/>
              </a:spcBef>
              <a:buFont typeface="Arial MT"/>
              <a:buChar char="•"/>
              <a:tabLst>
                <a:tab pos="243204" algn="l"/>
              </a:tabLst>
            </a:pPr>
            <a:r>
              <a:rPr lang="ru-RU" sz="3600" spc="-5" dirty="0">
                <a:latin typeface="Trebuchet MS"/>
                <a:cs typeface="Trebuchet MS"/>
              </a:rPr>
              <a:t>Дела</a:t>
            </a:r>
            <a:r>
              <a:rPr lang="ru-RU" sz="3600" dirty="0">
                <a:latin typeface="Trebuchet MS"/>
                <a:cs typeface="Trebuchet MS"/>
              </a:rPr>
              <a:t> </a:t>
            </a:r>
            <a:r>
              <a:rPr lang="ru-RU" sz="3600" spc="-5" dirty="0">
                <a:latin typeface="Trebuchet MS"/>
                <a:cs typeface="Trebuchet MS"/>
              </a:rPr>
              <a:t>этой</a:t>
            </a:r>
            <a:r>
              <a:rPr lang="ru-RU" sz="3600" dirty="0">
                <a:latin typeface="Trebuchet MS"/>
                <a:cs typeface="Trebuchet MS"/>
              </a:rPr>
              <a:t> </a:t>
            </a:r>
            <a:r>
              <a:rPr lang="ru-RU" sz="3600" spc="-5" dirty="0">
                <a:latin typeface="Trebuchet MS"/>
                <a:cs typeface="Trebuchet MS"/>
              </a:rPr>
              <a:t>группы</a:t>
            </a:r>
            <a:r>
              <a:rPr lang="ru-RU" sz="3600" dirty="0">
                <a:latin typeface="Trebuchet MS"/>
                <a:cs typeface="Trebuchet MS"/>
              </a:rPr>
              <a:t> </a:t>
            </a:r>
            <a:r>
              <a:rPr lang="ru-RU" sz="3600" spc="-5" dirty="0">
                <a:latin typeface="Trebuchet MS"/>
                <a:cs typeface="Trebuchet MS"/>
              </a:rPr>
              <a:t>чаще</a:t>
            </a:r>
            <a:r>
              <a:rPr lang="ru-RU" sz="3600" dirty="0">
                <a:latin typeface="Trebuchet MS"/>
                <a:cs typeface="Trebuchet MS"/>
              </a:rPr>
              <a:t> </a:t>
            </a:r>
            <a:r>
              <a:rPr lang="ru-RU" sz="3600" spc="-5" dirty="0">
                <a:latin typeface="Trebuchet MS"/>
                <a:cs typeface="Trebuchet MS"/>
              </a:rPr>
              <a:t>всего</a:t>
            </a:r>
            <a:r>
              <a:rPr lang="ru-RU" sz="3600" dirty="0">
                <a:latin typeface="Trebuchet MS"/>
                <a:cs typeface="Trebuchet MS"/>
              </a:rPr>
              <a:t> </a:t>
            </a:r>
            <a:r>
              <a:rPr lang="ru-RU" sz="3600" spc="-5" dirty="0">
                <a:latin typeface="Trebuchet MS"/>
                <a:cs typeface="Trebuchet MS"/>
              </a:rPr>
              <a:t>бывают </a:t>
            </a:r>
            <a:r>
              <a:rPr lang="ru-RU" sz="3600" dirty="0">
                <a:latin typeface="Trebuchet MS"/>
                <a:cs typeface="Trebuchet MS"/>
              </a:rPr>
              <a:t> </a:t>
            </a:r>
            <a:r>
              <a:rPr lang="ru-RU" sz="3600" spc="-10" dirty="0">
                <a:latin typeface="Trebuchet MS"/>
                <a:cs typeface="Trebuchet MS"/>
              </a:rPr>
              <a:t>обижены</a:t>
            </a:r>
            <a:r>
              <a:rPr lang="ru-RU" sz="3600" dirty="0">
                <a:latin typeface="Trebuchet MS"/>
                <a:cs typeface="Trebuchet MS"/>
              </a:rPr>
              <a:t> </a:t>
            </a:r>
            <a:r>
              <a:rPr lang="ru-RU" sz="3600" spc="-10" dirty="0">
                <a:latin typeface="Trebuchet MS"/>
                <a:cs typeface="Trebuchet MS"/>
              </a:rPr>
              <a:t>нашим</a:t>
            </a:r>
            <a:r>
              <a:rPr lang="ru-RU" sz="3600" spc="5" dirty="0">
                <a:latin typeface="Trebuchet MS"/>
                <a:cs typeface="Trebuchet MS"/>
              </a:rPr>
              <a:t> </a:t>
            </a:r>
            <a:r>
              <a:rPr lang="ru-RU" sz="3600" spc="-10" dirty="0">
                <a:latin typeface="Trebuchet MS"/>
                <a:cs typeface="Trebuchet MS"/>
              </a:rPr>
              <a:t>вниманием.</a:t>
            </a:r>
            <a:endParaRPr lang="ru-RU" sz="3600" dirty="0">
              <a:latin typeface="Trebuchet MS"/>
              <a:cs typeface="Trebuchet MS"/>
            </a:endParaRPr>
          </a:p>
          <a:p>
            <a:pPr marL="241300" marR="7620" indent="-227965" algn="just">
              <a:lnSpc>
                <a:spcPts val="3450"/>
              </a:lnSpc>
              <a:spcBef>
                <a:spcPts val="1000"/>
              </a:spcBef>
              <a:buFont typeface="Arial MT"/>
              <a:buChar char="•"/>
              <a:tabLst>
                <a:tab pos="243204" algn="l"/>
              </a:tabLst>
            </a:pPr>
            <a:r>
              <a:rPr lang="ru-RU" sz="3600" spc="-5" dirty="0">
                <a:latin typeface="Trebuchet MS"/>
                <a:cs typeface="Trebuchet MS"/>
              </a:rPr>
              <a:t>Тем</a:t>
            </a:r>
            <a:r>
              <a:rPr lang="ru-RU" sz="3600" spc="919" dirty="0">
                <a:latin typeface="Trebuchet MS"/>
                <a:cs typeface="Trebuchet MS"/>
              </a:rPr>
              <a:t> </a:t>
            </a:r>
            <a:r>
              <a:rPr lang="ru-RU" sz="3600" spc="-5" dirty="0">
                <a:latin typeface="Trebuchet MS"/>
                <a:cs typeface="Trebuchet MS"/>
              </a:rPr>
              <a:t>самым</a:t>
            </a:r>
            <a:r>
              <a:rPr lang="ru-RU" sz="3600" spc="910" dirty="0">
                <a:latin typeface="Trebuchet MS"/>
                <a:cs typeface="Trebuchet MS"/>
              </a:rPr>
              <a:t> </a:t>
            </a:r>
            <a:r>
              <a:rPr lang="ru-RU" sz="3600" spc="-5" dirty="0">
                <a:latin typeface="Trebuchet MS"/>
                <a:cs typeface="Trebuchet MS"/>
              </a:rPr>
              <a:t>в</a:t>
            </a:r>
            <a:r>
              <a:rPr lang="ru-RU" sz="3600" spc="915" dirty="0">
                <a:latin typeface="Trebuchet MS"/>
                <a:cs typeface="Trebuchet MS"/>
              </a:rPr>
              <a:t> </a:t>
            </a:r>
            <a:r>
              <a:rPr lang="ru-RU" sz="3600" spc="-5" dirty="0">
                <a:latin typeface="Trebuchet MS"/>
                <a:cs typeface="Trebuchet MS"/>
              </a:rPr>
              <a:t>последствие</a:t>
            </a:r>
            <a:r>
              <a:rPr lang="ru-RU" sz="3600" spc="910" dirty="0">
                <a:latin typeface="Trebuchet MS"/>
                <a:cs typeface="Trebuchet MS"/>
              </a:rPr>
              <a:t> </a:t>
            </a:r>
            <a:r>
              <a:rPr lang="ru-RU" sz="3600" spc="-5" dirty="0">
                <a:latin typeface="Trebuchet MS"/>
                <a:cs typeface="Trebuchet MS"/>
              </a:rPr>
              <a:t>очень</a:t>
            </a:r>
            <a:r>
              <a:rPr lang="ru-RU" sz="3600" spc="925" dirty="0">
                <a:latin typeface="Trebuchet MS"/>
                <a:cs typeface="Trebuchet MS"/>
              </a:rPr>
              <a:t> </a:t>
            </a:r>
            <a:r>
              <a:rPr lang="ru-RU" sz="3600" spc="-5" dirty="0">
                <a:latin typeface="Trebuchet MS"/>
                <a:cs typeface="Trebuchet MS"/>
              </a:rPr>
              <a:t>быстро </a:t>
            </a:r>
            <a:r>
              <a:rPr lang="ru-RU" sz="3600" spc="-955" dirty="0">
                <a:latin typeface="Trebuchet MS"/>
                <a:cs typeface="Trebuchet MS"/>
              </a:rPr>
              <a:t> </a:t>
            </a:r>
            <a:r>
              <a:rPr lang="ru-RU" sz="3600" spc="-5" dirty="0">
                <a:latin typeface="Trebuchet MS"/>
                <a:cs typeface="Trebuchet MS"/>
              </a:rPr>
              <a:t>попадают</a:t>
            </a:r>
            <a:r>
              <a:rPr lang="ru-RU" sz="3600" spc="1430" dirty="0">
                <a:latin typeface="Trebuchet MS"/>
                <a:cs typeface="Trebuchet MS"/>
              </a:rPr>
              <a:t> </a:t>
            </a:r>
            <a:r>
              <a:rPr lang="ru-RU" sz="3600" spc="1435" dirty="0">
                <a:latin typeface="Trebuchet MS"/>
                <a:cs typeface="Trebuchet MS"/>
              </a:rPr>
              <a:t> </a:t>
            </a:r>
            <a:r>
              <a:rPr lang="ru-RU" sz="3600" spc="-5" dirty="0">
                <a:latin typeface="Trebuchet MS"/>
                <a:cs typeface="Trebuchet MS"/>
              </a:rPr>
              <a:t>в</a:t>
            </a:r>
            <a:r>
              <a:rPr lang="ru-RU" sz="3600" spc="1430" dirty="0">
                <a:latin typeface="Trebuchet MS"/>
                <a:cs typeface="Trebuchet MS"/>
              </a:rPr>
              <a:t> </a:t>
            </a:r>
            <a:r>
              <a:rPr lang="ru-RU" sz="3600" spc="1435" dirty="0">
                <a:latin typeface="Trebuchet MS"/>
                <a:cs typeface="Trebuchet MS"/>
              </a:rPr>
              <a:t> </a:t>
            </a:r>
            <a:r>
              <a:rPr lang="ru-RU" sz="3600" spc="-5" dirty="0">
                <a:latin typeface="Trebuchet MS"/>
                <a:cs typeface="Trebuchet MS"/>
              </a:rPr>
              <a:t>категорию</a:t>
            </a:r>
            <a:r>
              <a:rPr lang="ru-RU" sz="3600" spc="1430" dirty="0">
                <a:latin typeface="Trebuchet MS"/>
                <a:cs typeface="Trebuchet MS"/>
              </a:rPr>
              <a:t> </a:t>
            </a:r>
            <a:r>
              <a:rPr lang="ru-RU" sz="3600" spc="1435" dirty="0">
                <a:latin typeface="Trebuchet MS"/>
                <a:cs typeface="Trebuchet MS"/>
              </a:rPr>
              <a:t> </a:t>
            </a:r>
            <a:r>
              <a:rPr lang="ru-RU" sz="3600" dirty="0">
                <a:latin typeface="Trebuchet MS"/>
                <a:cs typeface="Trebuchet MS"/>
              </a:rPr>
              <a:t>А. </a:t>
            </a:r>
            <a:r>
              <a:rPr lang="ru-RU" sz="3600" spc="5" dirty="0">
                <a:latin typeface="Trebuchet MS"/>
                <a:cs typeface="Trebuchet MS"/>
              </a:rPr>
              <a:t> </a:t>
            </a:r>
            <a:endParaRPr lang="ru-RU"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5928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F484B1-8A11-420E-91A4-93C5516C0CE8}"/>
              </a:ext>
            </a:extLst>
          </p:cNvPr>
          <p:cNvSpPr txBox="1"/>
          <p:nvPr/>
        </p:nvSpPr>
        <p:spPr>
          <a:xfrm>
            <a:off x="822121" y="87867"/>
            <a:ext cx="7451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0" spc="-5" dirty="0">
                <a:latin typeface="Trebuchet MS"/>
                <a:cs typeface="Trebuchet MS"/>
              </a:rPr>
              <a:t>C – неважные и срочные </a:t>
            </a:r>
            <a:r>
              <a:rPr lang="ru-RU" sz="3600" b="0" spc="-1315" dirty="0">
                <a:latin typeface="Trebuchet MS"/>
                <a:cs typeface="Trebuchet MS"/>
              </a:rPr>
              <a:t> </a:t>
            </a:r>
            <a:r>
              <a:rPr lang="ru-RU" sz="3600" b="0" spc="-5" dirty="0">
                <a:latin typeface="Trebuchet MS"/>
                <a:cs typeface="Trebuchet MS"/>
              </a:rPr>
              <a:t>задачи</a:t>
            </a:r>
            <a:r>
              <a:rPr lang="ru-RU" sz="4800" b="0" spc="-5" dirty="0">
                <a:latin typeface="Trebuchet MS"/>
                <a:cs typeface="Trebuchet MS"/>
              </a:rPr>
              <a:t>.</a:t>
            </a:r>
            <a:endParaRPr lang="ru-RU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C8520D-CEDE-4924-9D11-378D694368BA}"/>
              </a:ext>
            </a:extLst>
          </p:cNvPr>
          <p:cNvSpPr txBox="1"/>
          <p:nvPr/>
        </p:nvSpPr>
        <p:spPr>
          <a:xfrm>
            <a:off x="333463" y="1439160"/>
            <a:ext cx="610299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300" indent="-229235" algn="just">
              <a:lnSpc>
                <a:spcPct val="100000"/>
              </a:lnSpc>
              <a:spcBef>
                <a:spcPts val="765"/>
              </a:spcBef>
              <a:buFont typeface="Arial MT"/>
              <a:buChar char="•"/>
              <a:tabLst>
                <a:tab pos="241935" algn="l"/>
              </a:tabLst>
            </a:pPr>
            <a:r>
              <a:rPr lang="ru-RU" sz="2800" spc="-5" dirty="0">
                <a:latin typeface="Trebuchet MS"/>
                <a:cs typeface="Trebuchet MS"/>
              </a:rPr>
              <a:t>Часто</a:t>
            </a:r>
            <a:r>
              <a:rPr lang="ru-RU" sz="2800" spc="-20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мы</a:t>
            </a:r>
            <a:r>
              <a:rPr lang="ru-RU" sz="2800" spc="-20" dirty="0">
                <a:latin typeface="Trebuchet MS"/>
                <a:cs typeface="Trebuchet MS"/>
              </a:rPr>
              <a:t> </a:t>
            </a:r>
            <a:r>
              <a:rPr lang="ru-RU" sz="2800" dirty="0">
                <a:latin typeface="Trebuchet MS"/>
                <a:cs typeface="Trebuchet MS"/>
              </a:rPr>
              <a:t>путаем</a:t>
            </a:r>
            <a:r>
              <a:rPr lang="ru-RU" sz="2800" spc="-5" dirty="0">
                <a:latin typeface="Trebuchet MS"/>
                <a:cs typeface="Trebuchet MS"/>
              </a:rPr>
              <a:t> </a:t>
            </a:r>
            <a:r>
              <a:rPr lang="ru-RU" sz="2800" dirty="0">
                <a:latin typeface="Trebuchet MS"/>
                <a:cs typeface="Trebuchet MS"/>
              </a:rPr>
              <a:t>их</a:t>
            </a:r>
            <a:r>
              <a:rPr lang="ru-RU" sz="2800" spc="-20" dirty="0">
                <a:latin typeface="Trebuchet MS"/>
                <a:cs typeface="Trebuchet MS"/>
              </a:rPr>
              <a:t> </a:t>
            </a:r>
            <a:r>
              <a:rPr lang="ru-RU" sz="2800" dirty="0">
                <a:latin typeface="Trebuchet MS"/>
                <a:cs typeface="Trebuchet MS"/>
              </a:rPr>
              <a:t>с</a:t>
            </a:r>
            <a:r>
              <a:rPr lang="ru-RU" sz="2800" spc="-20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делами</a:t>
            </a:r>
            <a:r>
              <a:rPr lang="ru-RU" sz="2800" spc="-15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А.</a:t>
            </a:r>
            <a:endParaRPr lang="ru-RU" sz="2800" dirty="0">
              <a:latin typeface="Trebuchet MS"/>
              <a:cs typeface="Trebuchet MS"/>
            </a:endParaRPr>
          </a:p>
          <a:p>
            <a:pPr marL="241300" indent="-229235" algn="just">
              <a:lnSpc>
                <a:spcPct val="100000"/>
              </a:lnSpc>
              <a:spcBef>
                <a:spcPts val="665"/>
              </a:spcBef>
              <a:buFont typeface="Arial MT"/>
              <a:buChar char="•"/>
              <a:tabLst>
                <a:tab pos="241935" algn="l"/>
              </a:tabLst>
            </a:pPr>
            <a:r>
              <a:rPr lang="ru-RU" sz="2800" spc="-5" dirty="0">
                <a:latin typeface="Trebuchet MS"/>
                <a:cs typeface="Trebuchet MS"/>
              </a:rPr>
              <a:t>Путаем</a:t>
            </a:r>
            <a:r>
              <a:rPr lang="ru-RU" sz="2800" spc="-15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важность</a:t>
            </a:r>
            <a:r>
              <a:rPr lang="ru-RU" sz="2800" spc="-20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со</a:t>
            </a:r>
            <a:r>
              <a:rPr lang="ru-RU" sz="2800" spc="-20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срочностью.</a:t>
            </a:r>
            <a:endParaRPr lang="ru-RU" sz="2800" dirty="0">
              <a:latin typeface="Trebuchet MS"/>
              <a:cs typeface="Trebuchet MS"/>
            </a:endParaRPr>
          </a:p>
          <a:p>
            <a:pPr marL="241935" marR="5080" indent="-229235" algn="just">
              <a:lnSpc>
                <a:spcPts val="3020"/>
              </a:lnSpc>
              <a:spcBef>
                <a:spcPts val="1050"/>
              </a:spcBef>
              <a:buFont typeface="Arial MT"/>
              <a:buChar char="•"/>
              <a:tabLst>
                <a:tab pos="241935" algn="l"/>
              </a:tabLst>
            </a:pPr>
            <a:r>
              <a:rPr lang="ru-RU" sz="2800" dirty="0">
                <a:latin typeface="Trebuchet MS"/>
                <a:cs typeface="Trebuchet MS"/>
              </a:rPr>
              <a:t>Срочное</a:t>
            </a:r>
            <a:r>
              <a:rPr lang="ru-RU" sz="2800" spc="5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как</a:t>
            </a:r>
            <a:r>
              <a:rPr lang="ru-RU" sz="2800" dirty="0">
                <a:latin typeface="Trebuchet MS"/>
                <a:cs typeface="Trebuchet MS"/>
              </a:rPr>
              <a:t> бы</a:t>
            </a:r>
            <a:r>
              <a:rPr lang="ru-RU" sz="2800" spc="5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автоматически</a:t>
            </a:r>
            <a:r>
              <a:rPr lang="ru-RU" sz="2800" spc="835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становится </a:t>
            </a:r>
            <a:r>
              <a:rPr lang="ru-RU" sz="2800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важным.</a:t>
            </a:r>
            <a:r>
              <a:rPr lang="ru-RU" sz="2800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Тем</a:t>
            </a:r>
            <a:r>
              <a:rPr lang="ru-RU" sz="2800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самым</a:t>
            </a:r>
            <a:r>
              <a:rPr lang="ru-RU" sz="2800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эти</a:t>
            </a:r>
            <a:r>
              <a:rPr lang="ru-RU" sz="2800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задачи</a:t>
            </a:r>
            <a:r>
              <a:rPr lang="ru-RU" sz="2800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вносят</a:t>
            </a:r>
            <a:r>
              <a:rPr lang="ru-RU" sz="2800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на</a:t>
            </a:r>
            <a:r>
              <a:rPr lang="ru-RU" sz="2800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наш </a:t>
            </a:r>
            <a:r>
              <a:rPr lang="ru-RU" sz="2800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рабочий</a:t>
            </a:r>
            <a:r>
              <a:rPr lang="ru-RU" sz="2800" spc="-15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ритм</a:t>
            </a:r>
            <a:r>
              <a:rPr lang="ru-RU" sz="2800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суматоху и</a:t>
            </a:r>
            <a:r>
              <a:rPr lang="ru-RU" sz="2800" spc="-25" dirty="0">
                <a:latin typeface="Trebuchet MS"/>
                <a:cs typeface="Trebuchet MS"/>
              </a:rPr>
              <a:t> </a:t>
            </a:r>
            <a:r>
              <a:rPr lang="ru-RU" sz="2800" spc="-5" dirty="0">
                <a:latin typeface="Trebuchet MS"/>
                <a:cs typeface="Trebuchet MS"/>
              </a:rPr>
              <a:t>напряжение 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993195-BD6C-4A74-B02A-EDFAA1E7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436" y="918864"/>
            <a:ext cx="3471539" cy="347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29245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126</TotalTime>
  <Words>717</Words>
  <Application>Microsoft Office PowerPoint</Application>
  <PresentationFormat>Широкоэкранный</PresentationFormat>
  <Paragraphs>74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Arial MT</vt:lpstr>
      <vt:lpstr>Arial Narrow</vt:lpstr>
      <vt:lpstr>Gill Sans MT</vt:lpstr>
      <vt:lpstr>Tahoma</vt:lpstr>
      <vt:lpstr>Times New Roman</vt:lpstr>
      <vt:lpstr>Trebuchet MS</vt:lpstr>
      <vt:lpstr>Wingdings</vt:lpstr>
      <vt:lpstr>Галерея</vt:lpstr>
      <vt:lpstr>Балансируем правильно: личная и профессиональная жизнь</vt:lpstr>
      <vt:lpstr>Презентация PowerPoint</vt:lpstr>
      <vt:lpstr>Презентация PowerPoint</vt:lpstr>
      <vt:lpstr>Управление временем.  Принцип Эйзенхауэра </vt:lpstr>
      <vt:lpstr>Планирование - один их самых  важных инструментов достижения  цели.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Матрица Эйзенхауэра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Балансируем правильно: личная и профессиональная жизнь</dc:title>
  <dc:creator>Пользователь</dc:creator>
  <cp:lastModifiedBy>Пользователь</cp:lastModifiedBy>
  <cp:revision>3</cp:revision>
  <dcterms:created xsi:type="dcterms:W3CDTF">2023-01-17T12:46:01Z</dcterms:created>
  <dcterms:modified xsi:type="dcterms:W3CDTF">2023-01-19T11:57:50Z</dcterms:modified>
</cp:coreProperties>
</file>