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339" r:id="rId4"/>
    <p:sldId id="263" r:id="rId5"/>
    <p:sldId id="338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ECC3-49F5-415B-BA20-19C98F237A39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BDB0-6AA3-4FC8-9C91-57FCAC227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600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ECC3-49F5-415B-BA20-19C98F237A39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BDB0-6AA3-4FC8-9C91-57FCAC227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718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ECC3-49F5-415B-BA20-19C98F237A39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BDB0-6AA3-4FC8-9C91-57FCAC227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763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ECC3-49F5-415B-BA20-19C98F237A39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BDB0-6AA3-4FC8-9C91-57FCAC227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36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ECC3-49F5-415B-BA20-19C98F237A39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BDB0-6AA3-4FC8-9C91-57FCAC227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61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ECC3-49F5-415B-BA20-19C98F237A39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BDB0-6AA3-4FC8-9C91-57FCAC227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0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ECC3-49F5-415B-BA20-19C98F237A39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BDB0-6AA3-4FC8-9C91-57FCAC227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154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ECC3-49F5-415B-BA20-19C98F237A39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BDB0-6AA3-4FC8-9C91-57FCAC227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523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ECC3-49F5-415B-BA20-19C98F237A39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BDB0-6AA3-4FC8-9C91-57FCAC227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08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ECC3-49F5-415B-BA20-19C98F237A39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BDB0-6AA3-4FC8-9C91-57FCAC227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703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ECC3-49F5-415B-BA20-19C98F237A39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BDB0-6AA3-4FC8-9C91-57FCAC227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61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3ECC3-49F5-415B-BA20-19C98F237A39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9BDB0-6AA3-4FC8-9C91-57FCAC227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635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Рисунок 5" descr="mailrusigimg_WFfzSYmc">
            <a:extLst>
              <a:ext uri="{FF2B5EF4-FFF2-40B4-BE49-F238E27FC236}">
                <a16:creationId xmlns:a16="http://schemas.microsoft.com/office/drawing/2014/main" xmlns="" id="{1BCA786F-6191-44CF-A6A1-620005EF0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94" y="216353"/>
            <a:ext cx="994172" cy="508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52E4BFB-3795-4173-A6BD-146E1C8FF4B9}"/>
              </a:ext>
            </a:extLst>
          </p:cNvPr>
          <p:cNvSpPr/>
          <p:nvPr/>
        </p:nvSpPr>
        <p:spPr>
          <a:xfrm>
            <a:off x="838680" y="2734804"/>
            <a:ext cx="75769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Arial Narrow" panose="020B0606020202030204" pitchFamily="34" charset="0"/>
                <a:ea typeface="Calibri" panose="020F0502020204030204" pitchFamily="34" charset="0"/>
              </a:rPr>
              <a:t>БИБЛИОТЕКИ НОВОГО ПОКОЛЕНИЯ</a:t>
            </a:r>
            <a:endParaRPr lang="ru-RU" sz="28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916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Рисунок 5" descr="mailrusigimg_WFfzSYmc">
            <a:extLst>
              <a:ext uri="{FF2B5EF4-FFF2-40B4-BE49-F238E27FC236}">
                <a16:creationId xmlns:a16="http://schemas.microsoft.com/office/drawing/2014/main" xmlns="" id="{1BCA786F-6191-44CF-A6A1-620005EF0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94" y="216353"/>
            <a:ext cx="994172" cy="508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FBA4E8FA-2F21-4C6D-8473-74194835BF68}"/>
              </a:ext>
            </a:extLst>
          </p:cNvPr>
          <p:cNvCxnSpPr>
            <a:cxnSpLocks/>
          </p:cNvCxnSpPr>
          <p:nvPr/>
        </p:nvCxnSpPr>
        <p:spPr>
          <a:xfrm>
            <a:off x="408824" y="857835"/>
            <a:ext cx="8326353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Название подразделения, лаборатории, факультета и т.д.">
            <a:extLst>
              <a:ext uri="{FF2B5EF4-FFF2-40B4-BE49-F238E27FC236}">
                <a16:creationId xmlns:a16="http://schemas.microsoft.com/office/drawing/2014/main" xmlns="" id="{98A77DF5-1989-4A1B-BBCE-02B74C7DA907}"/>
              </a:ext>
            </a:extLst>
          </p:cNvPr>
          <p:cNvSpPr txBox="1"/>
          <p:nvPr/>
        </p:nvSpPr>
        <p:spPr>
          <a:xfrm>
            <a:off x="2938934" y="314918"/>
            <a:ext cx="5863472" cy="318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r">
              <a:defRPr sz="18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Управление качеством образования на основе данных оценочных процедур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82EAF6A1-F981-4B2B-A088-79597123B019}"/>
              </a:ext>
            </a:extLst>
          </p:cNvPr>
          <p:cNvSpPr/>
          <p:nvPr/>
        </p:nvSpPr>
        <p:spPr>
          <a:xfrm>
            <a:off x="500148" y="857835"/>
            <a:ext cx="83263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 Narrow" panose="020B0606020202030204" pitchFamily="34" charset="0"/>
              </a:rPr>
              <a:t>ОБРАЗОВАТЕЛЬНЫЕ РЕЗУЛЬТАТЫ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9C2745AA-AE0A-4D6D-8192-B1E27AA20AAA}"/>
              </a:ext>
            </a:extLst>
          </p:cNvPr>
          <p:cNvSpPr/>
          <p:nvPr/>
        </p:nvSpPr>
        <p:spPr>
          <a:xfrm>
            <a:off x="500148" y="1705065"/>
            <a:ext cx="8143704" cy="830997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>
                <a:latin typeface="Arial Narrow" panose="020B0606020202030204" pitchFamily="34" charset="0"/>
                <a:ea typeface="Calibri" panose="020F0502020204030204" pitchFamily="34" charset="0"/>
              </a:rPr>
              <a:t>Понимание роли современной школьной библиотеки в обеспечении условий реализации ФГОС в ОО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39FF4C3D-E2D6-4FDD-92D3-D6F5EA4B6E3C}"/>
              </a:ext>
            </a:extLst>
          </p:cNvPr>
          <p:cNvSpPr/>
          <p:nvPr/>
        </p:nvSpPr>
        <p:spPr>
          <a:xfrm>
            <a:off x="500148" y="2746727"/>
            <a:ext cx="8143704" cy="830997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>
                <a:latin typeface="Arial Narrow" panose="020B0606020202030204" pitchFamily="34" charset="0"/>
                <a:ea typeface="Calibri" panose="020F0502020204030204" pitchFamily="34" charset="0"/>
              </a:rPr>
              <a:t>Знание базовой модели ИБЦ - функционал, содержание и условия функционирования ИБЦ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F1B22A71-B1B1-4A51-BB7E-1F776D6C6BE9}"/>
              </a:ext>
            </a:extLst>
          </p:cNvPr>
          <p:cNvSpPr/>
          <p:nvPr/>
        </p:nvSpPr>
        <p:spPr>
          <a:xfrm>
            <a:off x="500148" y="3788389"/>
            <a:ext cx="8143704" cy="830997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>
                <a:latin typeface="Arial Narrow" panose="020B0606020202030204" pitchFamily="34" charset="0"/>
                <a:ea typeface="Calibri" panose="020F0502020204030204" pitchFamily="34" charset="0"/>
              </a:rPr>
              <a:t>Проектирование модели ИБЦ  собственной ОО на основе диагностики текущей деятельности ШБ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903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Рисунок 5" descr="mailrusigimg_WFfzSYmc">
            <a:extLst>
              <a:ext uri="{FF2B5EF4-FFF2-40B4-BE49-F238E27FC236}">
                <a16:creationId xmlns:a16="http://schemas.microsoft.com/office/drawing/2014/main" xmlns="" id="{1BCA786F-6191-44CF-A6A1-620005EF0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94" y="216353"/>
            <a:ext cx="994172" cy="508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FBA4E8FA-2F21-4C6D-8473-74194835BF68}"/>
              </a:ext>
            </a:extLst>
          </p:cNvPr>
          <p:cNvCxnSpPr>
            <a:cxnSpLocks/>
          </p:cNvCxnSpPr>
          <p:nvPr/>
        </p:nvCxnSpPr>
        <p:spPr>
          <a:xfrm>
            <a:off x="408824" y="857835"/>
            <a:ext cx="8326353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Название подразделения, лаборатории, факультета и т.д.">
            <a:extLst>
              <a:ext uri="{FF2B5EF4-FFF2-40B4-BE49-F238E27FC236}">
                <a16:creationId xmlns:a16="http://schemas.microsoft.com/office/drawing/2014/main" xmlns="" id="{98A77DF5-1989-4A1B-BBCE-02B74C7DA907}"/>
              </a:ext>
            </a:extLst>
          </p:cNvPr>
          <p:cNvSpPr txBox="1"/>
          <p:nvPr/>
        </p:nvSpPr>
        <p:spPr>
          <a:xfrm>
            <a:off x="2938934" y="314918"/>
            <a:ext cx="5863472" cy="318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r">
              <a:defRPr sz="18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Управление качеством образования на основе данных оценочных процедур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82EAF6A1-F981-4B2B-A088-79597123B019}"/>
              </a:ext>
            </a:extLst>
          </p:cNvPr>
          <p:cNvSpPr/>
          <p:nvPr/>
        </p:nvSpPr>
        <p:spPr>
          <a:xfrm>
            <a:off x="1335766" y="1234608"/>
            <a:ext cx="83263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Основные направления деятельности ИБЦ</a:t>
            </a:r>
            <a:endParaRPr lang="ru-RU" sz="2800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3620E932-5854-4DFB-8260-49F730311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9831" y="1821524"/>
            <a:ext cx="9126281" cy="461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4BBD5EAE-9162-4D0A-A630-50206B9E1EF6}"/>
              </a:ext>
            </a:extLst>
          </p:cNvPr>
          <p:cNvSpPr/>
          <p:nvPr/>
        </p:nvSpPr>
        <p:spPr>
          <a:xfrm>
            <a:off x="682283" y="1757828"/>
            <a:ext cx="7779434" cy="4965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локальных актов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70"/>
              </a:spcAft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Комплектование фонда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70"/>
              </a:spcAft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Организация/реорганизация доступа к электронным учебным материалам и ресурсам интернета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70"/>
              </a:spcAft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комфортной библиотечной среды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70"/>
              </a:spcAft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Совершенствование библиотечного обслуживания: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7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применение современных педагогических и библиотечных технологий;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7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организация совместного проведения различных мероприятий с учреждениями культуры и другими социальными партнёрами;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7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вовлечение учащихся в различные сетевые проекты, конкурсы, викторины и т. п.;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7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систематическое обновление на сайте школы веб-страницы школьной библиотеки;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7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повышение уровня компетенции библиотекаря;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7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рекламирование деятельности библиотеки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736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Рисунок 5" descr="mailrusigimg_WFfzSYmc">
            <a:extLst>
              <a:ext uri="{FF2B5EF4-FFF2-40B4-BE49-F238E27FC236}">
                <a16:creationId xmlns:a16="http://schemas.microsoft.com/office/drawing/2014/main" xmlns="" id="{1BCA786F-6191-44CF-A6A1-620005EF0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94" y="216353"/>
            <a:ext cx="994172" cy="508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FBA4E8FA-2F21-4C6D-8473-74194835BF68}"/>
              </a:ext>
            </a:extLst>
          </p:cNvPr>
          <p:cNvCxnSpPr>
            <a:cxnSpLocks/>
          </p:cNvCxnSpPr>
          <p:nvPr/>
        </p:nvCxnSpPr>
        <p:spPr>
          <a:xfrm>
            <a:off x="408824" y="857835"/>
            <a:ext cx="8326353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82EAF6A1-F981-4B2B-A088-79597123B019}"/>
              </a:ext>
            </a:extLst>
          </p:cNvPr>
          <p:cNvSpPr/>
          <p:nvPr/>
        </p:nvSpPr>
        <p:spPr>
          <a:xfrm>
            <a:off x="408824" y="990921"/>
            <a:ext cx="83263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Электронные образовательные ресурсы</a:t>
            </a:r>
            <a:endParaRPr lang="ru-RU" sz="28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26C8BA9F-DEAE-42F1-95CA-C8D11C7C64D3}"/>
              </a:ext>
            </a:extLst>
          </p:cNvPr>
          <p:cNvSpPr/>
          <p:nvPr/>
        </p:nvSpPr>
        <p:spPr>
          <a:xfrm>
            <a:off x="500148" y="1705065"/>
            <a:ext cx="8143704" cy="461665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AutoNum type="arabicPeriod"/>
            </a:pP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9" name="Название подразделения, лаборатории, факультета и т.д.">
            <a:extLst>
              <a:ext uri="{FF2B5EF4-FFF2-40B4-BE49-F238E27FC236}">
                <a16:creationId xmlns:a16="http://schemas.microsoft.com/office/drawing/2014/main" xmlns="" id="{9F4C5C11-11F5-4A0B-B25E-B8616D7A3D48}"/>
              </a:ext>
            </a:extLst>
          </p:cNvPr>
          <p:cNvSpPr txBox="1"/>
          <p:nvPr/>
        </p:nvSpPr>
        <p:spPr>
          <a:xfrm>
            <a:off x="2155591" y="264739"/>
            <a:ext cx="6825885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r">
              <a:defRPr sz="18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Содержание и организационно-методические аспекты деятельности школьной библиотеки в условиях перехода к информационно-библиотечному центру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4E071234-470A-4912-A432-39AE978FFA00}"/>
              </a:ext>
            </a:extLst>
          </p:cNvPr>
          <p:cNvSpPr/>
          <p:nvPr/>
        </p:nvSpPr>
        <p:spPr>
          <a:xfrm>
            <a:off x="591474" y="2956218"/>
            <a:ext cx="8143703" cy="2910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800" dirty="0"/>
              <a:t>федеральные хранилища электронных образовательных ресурсов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800" dirty="0"/>
              <a:t>электронные учебные издания (учебники, учебные пособия и т. п.)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800" dirty="0"/>
              <a:t>собственные разработки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800" dirty="0"/>
              <a:t>интернет-ресурсы </a:t>
            </a:r>
          </a:p>
          <a:p>
            <a:pPr marL="342900" lvl="0" indent="-342900" fontAlgn="base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657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Рисунок 5" descr="mailrusigimg_WFfzSYmc">
            <a:extLst>
              <a:ext uri="{FF2B5EF4-FFF2-40B4-BE49-F238E27FC236}">
                <a16:creationId xmlns:a16="http://schemas.microsoft.com/office/drawing/2014/main" xmlns="" id="{1BCA786F-6191-44CF-A6A1-620005EF0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94" y="216353"/>
            <a:ext cx="994172" cy="508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FBA4E8FA-2F21-4C6D-8473-74194835BF68}"/>
              </a:ext>
            </a:extLst>
          </p:cNvPr>
          <p:cNvCxnSpPr>
            <a:cxnSpLocks/>
          </p:cNvCxnSpPr>
          <p:nvPr/>
        </p:nvCxnSpPr>
        <p:spPr>
          <a:xfrm>
            <a:off x="408824" y="857835"/>
            <a:ext cx="8326353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82EAF6A1-F981-4B2B-A088-79597123B019}"/>
              </a:ext>
            </a:extLst>
          </p:cNvPr>
          <p:cNvSpPr/>
          <p:nvPr/>
        </p:nvSpPr>
        <p:spPr>
          <a:xfrm>
            <a:off x="408824" y="990921"/>
            <a:ext cx="83263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Бесплатные федеральные образовательные порталы</a:t>
            </a:r>
            <a:endParaRPr lang="ru-RU" sz="28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26C8BA9F-DEAE-42F1-95CA-C8D11C7C64D3}"/>
              </a:ext>
            </a:extLst>
          </p:cNvPr>
          <p:cNvSpPr/>
          <p:nvPr/>
        </p:nvSpPr>
        <p:spPr>
          <a:xfrm>
            <a:off x="500148" y="1705065"/>
            <a:ext cx="8143704" cy="461665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AutoNum type="arabicPeriod"/>
            </a:pP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9" name="Название подразделения, лаборатории, факультета и т.д.">
            <a:extLst>
              <a:ext uri="{FF2B5EF4-FFF2-40B4-BE49-F238E27FC236}">
                <a16:creationId xmlns:a16="http://schemas.microsoft.com/office/drawing/2014/main" xmlns="" id="{9F4C5C11-11F5-4A0B-B25E-B8616D7A3D48}"/>
              </a:ext>
            </a:extLst>
          </p:cNvPr>
          <p:cNvSpPr txBox="1"/>
          <p:nvPr/>
        </p:nvSpPr>
        <p:spPr>
          <a:xfrm>
            <a:off x="2155591" y="264739"/>
            <a:ext cx="6825885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r">
              <a:defRPr sz="18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Содержание и организационно-методические аспекты деятельности школьной библиотеки в условиях перехода к информационно-библиотечному центру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4E071234-470A-4912-A432-39AE978FFA00}"/>
              </a:ext>
            </a:extLst>
          </p:cNvPr>
          <p:cNvSpPr/>
          <p:nvPr/>
        </p:nvSpPr>
        <p:spPr>
          <a:xfrm>
            <a:off x="591474" y="3108005"/>
            <a:ext cx="8143703" cy="916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ru-RU" sz="24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ru-RU" sz="24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1FF1094E-F94A-4D65-899A-4763303BE569}"/>
              </a:ext>
            </a:extLst>
          </p:cNvPr>
          <p:cNvSpPr/>
          <p:nvPr/>
        </p:nvSpPr>
        <p:spPr>
          <a:xfrm>
            <a:off x="563970" y="2613452"/>
            <a:ext cx="8390002" cy="3787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Единое окно доступа к образовательным ресурсам </a:t>
            </a:r>
            <a:endParaRPr lang="ru-RU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Единая коллекция цифровых образовательных ресурсов </a:t>
            </a:r>
            <a:endParaRPr lang="ru-RU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Федеральный центр информационно-образовательных ресурсов </a:t>
            </a:r>
            <a:endParaRPr lang="ru-RU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Российский общеобразовательный портал </a:t>
            </a:r>
            <a:endParaRPr lang="ru-RU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Федеральный портал «Российское образование»</a:t>
            </a:r>
            <a:endParaRPr lang="ru-RU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Федеральный портал «Информационно-коммуникативные технологии в образовании» и др. </a:t>
            </a:r>
            <a:endParaRPr lang="ru-RU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«Виртуальный педагогический институт», сформированный профессором А. А.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Ахаяном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портале электронного журнала «Письма в Эмиссия. Оффлайн»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620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Рисунок 5" descr="mailrusigimg_WFfzSYmc">
            <a:extLst>
              <a:ext uri="{FF2B5EF4-FFF2-40B4-BE49-F238E27FC236}">
                <a16:creationId xmlns:a16="http://schemas.microsoft.com/office/drawing/2014/main" xmlns="" id="{1BCA786F-6191-44CF-A6A1-620005EF0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94" y="216353"/>
            <a:ext cx="994172" cy="508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FBA4E8FA-2F21-4C6D-8473-74194835BF68}"/>
              </a:ext>
            </a:extLst>
          </p:cNvPr>
          <p:cNvCxnSpPr>
            <a:cxnSpLocks/>
          </p:cNvCxnSpPr>
          <p:nvPr/>
        </p:nvCxnSpPr>
        <p:spPr>
          <a:xfrm>
            <a:off x="408824" y="857835"/>
            <a:ext cx="8326353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82EAF6A1-F981-4B2B-A088-79597123B019}"/>
              </a:ext>
            </a:extLst>
          </p:cNvPr>
          <p:cNvSpPr/>
          <p:nvPr/>
        </p:nvSpPr>
        <p:spPr>
          <a:xfrm>
            <a:off x="507298" y="835954"/>
            <a:ext cx="83263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Результаты деятельности ИБЦ и Библиотеки нового поколения</a:t>
            </a:r>
            <a:r>
              <a:rPr lang="ru-RU" sz="2400" dirty="0"/>
              <a:t> 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Название подразделения, лаборатории, факультета и т.д.">
            <a:extLst>
              <a:ext uri="{FF2B5EF4-FFF2-40B4-BE49-F238E27FC236}">
                <a16:creationId xmlns:a16="http://schemas.microsoft.com/office/drawing/2014/main" xmlns="" id="{9F4C5C11-11F5-4A0B-B25E-B8616D7A3D48}"/>
              </a:ext>
            </a:extLst>
          </p:cNvPr>
          <p:cNvSpPr txBox="1"/>
          <p:nvPr/>
        </p:nvSpPr>
        <p:spPr>
          <a:xfrm>
            <a:off x="2155591" y="264739"/>
            <a:ext cx="6825885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r">
              <a:defRPr sz="18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Содержание и организационно-методические аспекты деятельности школьной библиотеки в условиях перехода к информационно-библиотечному центру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656CF38-E0DD-4604-9758-FF0F3001F2FB}"/>
              </a:ext>
            </a:extLst>
          </p:cNvPr>
          <p:cNvSpPr/>
          <p:nvPr/>
        </p:nvSpPr>
        <p:spPr>
          <a:xfrm>
            <a:off x="408824" y="1720455"/>
            <a:ext cx="8326352" cy="424731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- Создана качественно новая информационно-образовательная среда ИБЦ. Это позволило поднять уровень информационной культуры учащихся, педагогов, родителей</a:t>
            </a:r>
          </a:p>
          <a:p>
            <a:r>
              <a:rPr lang="ru-RU" dirty="0">
                <a:solidFill>
                  <a:schemeClr val="tx2"/>
                </a:solidFill>
              </a:rPr>
              <a:t>  - Сформированы необходимые ресурсы библиотеки на основе информационных образовательных ресурсов интернета и социальных сервисов и инструментов интернета</a:t>
            </a:r>
          </a:p>
          <a:p>
            <a:r>
              <a:rPr lang="ru-RU" dirty="0">
                <a:solidFill>
                  <a:schemeClr val="tx2"/>
                </a:solidFill>
              </a:rPr>
              <a:t> - Создана единая виртуальная платформа участников апробации как площадка для интеграции информационных ресурсов и организации совместной работы, создания и размещения собственных ресурсов всех участников образовательного процесса </a:t>
            </a:r>
          </a:p>
          <a:p>
            <a:r>
              <a:rPr lang="ru-RU" dirty="0">
                <a:solidFill>
                  <a:schemeClr val="tx2"/>
                </a:solidFill>
              </a:rPr>
              <a:t> - Повышается ИКТ-компетентность работников образовательного учреждения (библиотекарей, педагогов) и информационная культура учащихся </a:t>
            </a:r>
          </a:p>
          <a:p>
            <a:r>
              <a:rPr lang="ru-RU" dirty="0">
                <a:solidFill>
                  <a:schemeClr val="tx2"/>
                </a:solidFill>
              </a:rPr>
              <a:t> - Активно применяются социальные сервисы интернета в образовательном процессе (образовательная, проектная, исследовательская, культурная, досуговая деятельность)</a:t>
            </a:r>
            <a:endParaRPr lang="ru-RU" dirty="0">
              <a:solidFill>
                <a:schemeClr val="tx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502768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877</TotalTime>
  <Words>291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Назаров</dc:creator>
  <cp:lastModifiedBy>Ирина В. Терехова</cp:lastModifiedBy>
  <cp:revision>37</cp:revision>
  <dcterms:created xsi:type="dcterms:W3CDTF">2020-10-09T04:17:23Z</dcterms:created>
  <dcterms:modified xsi:type="dcterms:W3CDTF">2020-12-11T00:45:30Z</dcterms:modified>
</cp:coreProperties>
</file>